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360" r:id="rId3"/>
    <p:sldId id="361" r:id="rId4"/>
    <p:sldId id="364" r:id="rId5"/>
  </p:sldIdLst>
  <p:sldSz cx="9144000" cy="5143500" type="screen16x9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C4C4"/>
    <a:srgbClr val="343A40"/>
    <a:srgbClr val="B2214D"/>
    <a:srgbClr val="EF7DB1"/>
    <a:srgbClr val="FF0066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/>
    <p:restoredTop sz="74397" autoAdjust="0"/>
  </p:normalViewPr>
  <p:slideViewPr>
    <p:cSldViewPr>
      <p:cViewPr varScale="1">
        <p:scale>
          <a:sx n="63" d="100"/>
          <a:sy n="63" d="100"/>
        </p:scale>
        <p:origin x="1052" y="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dney" userId="7dd7eeeab8f2a4da" providerId="LiveId" clId="{F41EEEFB-B509-4CD9-B850-4E55D4C4EE01}"/>
    <pc:docChg chg="modSld">
      <pc:chgData name="Sydney" userId="7dd7eeeab8f2a4da" providerId="LiveId" clId="{F41EEEFB-B509-4CD9-B850-4E55D4C4EE01}" dt="2023-07-21T01:09:15.930" v="1" actId="1076"/>
      <pc:docMkLst>
        <pc:docMk/>
      </pc:docMkLst>
      <pc:sldChg chg="modSp mod">
        <pc:chgData name="Sydney" userId="7dd7eeeab8f2a4da" providerId="LiveId" clId="{F41EEEFB-B509-4CD9-B850-4E55D4C4EE01}" dt="2023-07-21T01:09:15.930" v="1" actId="1076"/>
        <pc:sldMkLst>
          <pc:docMk/>
          <pc:sldMk cId="2254189364" sldId="361"/>
        </pc:sldMkLst>
        <pc:spChg chg="mod">
          <ac:chgData name="Sydney" userId="7dd7eeeab8f2a4da" providerId="LiveId" clId="{F41EEEFB-B509-4CD9-B850-4E55D4C4EE01}" dt="2023-07-21T01:09:13.470" v="0" actId="1076"/>
          <ac:spMkLst>
            <pc:docMk/>
            <pc:sldMk cId="2254189364" sldId="361"/>
            <ac:spMk id="5" creationId="{760F2E32-F273-EF17-A8BD-42B58A3B576D}"/>
          </ac:spMkLst>
        </pc:spChg>
        <pc:grpChg chg="mod">
          <ac:chgData name="Sydney" userId="7dd7eeeab8f2a4da" providerId="LiveId" clId="{F41EEEFB-B509-4CD9-B850-4E55D4C4EE01}" dt="2023-07-21T01:09:15.930" v="1" actId="1076"/>
          <ac:grpSpMkLst>
            <pc:docMk/>
            <pc:sldMk cId="2254189364" sldId="361"/>
            <ac:grpSpMk id="6" creationId="{56193A95-67BA-69E0-A799-FD32346365D8}"/>
          </ac:grpSpMkLst>
        </pc:gr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pPr>
            <a:r>
              <a:rPr lang="en-US" sz="1200" b="0" i="0" u="none" strike="noStrike" kern="1200" spc="0" baseline="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Total U.S. Beef Production and Consumption (billion </a:t>
            </a:r>
            <a:r>
              <a:rPr lang="en-US" sz="1200" b="0" i="0" u="none" strike="noStrike" kern="1200" spc="0" baseline="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lb</a:t>
            </a:r>
            <a:r>
              <a:rPr lang="en-US" sz="1200" b="0" i="0" u="none" strike="noStrike" kern="1200" spc="0" baseline="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/year)</a:t>
            </a:r>
          </a:p>
        </c:rich>
      </c:tx>
      <c:layout>
        <c:manualLayout>
          <c:xMode val="edge"/>
          <c:yMode val="edge"/>
          <c:x val="9.7915052370340608E-2"/>
          <c:y val="3.1606315432450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650343215973993"/>
          <c:y val="0.21836519149881883"/>
          <c:w val="0.64868871306990905"/>
          <c:h val="0.41982858902676357"/>
        </c:manualLayout>
      </c:layout>
      <c:lineChart>
        <c:grouping val="standard"/>
        <c:varyColors val="0"/>
        <c:ser>
          <c:idx val="0"/>
          <c:order val="0"/>
          <c:tx>
            <c:strRef>
              <c:f>'canva graphs'!$D$2</c:f>
              <c:strCache>
                <c:ptCount val="1"/>
                <c:pt idx="0">
                  <c:v>Beef Produced (lb/year)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'canva graphs'!$A$3:$A$24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'canva graphs'!$D$3:$D$24</c:f>
              <c:numCache>
                <c:formatCode>0.0</c:formatCode>
                <c:ptCount val="22"/>
                <c:pt idx="0">
                  <c:v>26.888000000000002</c:v>
                </c:pt>
                <c:pt idx="1">
                  <c:v>26.212</c:v>
                </c:pt>
                <c:pt idx="2">
                  <c:v>27.192</c:v>
                </c:pt>
                <c:pt idx="3">
                  <c:v>26.338999999999999</c:v>
                </c:pt>
                <c:pt idx="4">
                  <c:v>24.65</c:v>
                </c:pt>
                <c:pt idx="5">
                  <c:v>24.786799999999999</c:v>
                </c:pt>
                <c:pt idx="6">
                  <c:v>26.256399999999999</c:v>
                </c:pt>
                <c:pt idx="7">
                  <c:v>26.523199999999999</c:v>
                </c:pt>
                <c:pt idx="8">
                  <c:v>26.6571</c:v>
                </c:pt>
                <c:pt idx="9">
                  <c:v>26.055599999999998</c:v>
                </c:pt>
                <c:pt idx="10">
                  <c:v>26.388500000000001</c:v>
                </c:pt>
                <c:pt idx="11">
                  <c:v>26.270299999999999</c:v>
                </c:pt>
                <c:pt idx="12">
                  <c:v>25.988900000000001</c:v>
                </c:pt>
                <c:pt idx="13">
                  <c:v>25.790299999999998</c:v>
                </c:pt>
                <c:pt idx="14">
                  <c:v>24.3157</c:v>
                </c:pt>
                <c:pt idx="15">
                  <c:v>23.760400000000001</c:v>
                </c:pt>
                <c:pt idx="16">
                  <c:v>25.2879</c:v>
                </c:pt>
                <c:pt idx="17">
                  <c:v>26.2502</c:v>
                </c:pt>
                <c:pt idx="18">
                  <c:v>26.938099999999999</c:v>
                </c:pt>
                <c:pt idx="19">
                  <c:v>27.224</c:v>
                </c:pt>
                <c:pt idx="20">
                  <c:v>27.243600000000001</c:v>
                </c:pt>
                <c:pt idx="21">
                  <c:v>28.015799999999999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D2-4010-AD54-1ADCB70BB5BA}"/>
            </c:ext>
          </c:extLst>
        </c:ser>
        <c:ser>
          <c:idx val="1"/>
          <c:order val="1"/>
          <c:tx>
            <c:strRef>
              <c:f>'canva graphs'!$E$2</c:f>
              <c:strCache>
                <c:ptCount val="1"/>
                <c:pt idx="0">
                  <c:v>Beef Consumed (lb/year)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'canva graphs'!$A$3:$A$24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'canva graphs'!$E$3:$E$24</c:f>
              <c:numCache>
                <c:formatCode>0.0</c:formatCode>
                <c:ptCount val="22"/>
                <c:pt idx="0">
                  <c:v>19.072299999999998</c:v>
                </c:pt>
                <c:pt idx="1">
                  <c:v>18.842700000000001</c:v>
                </c:pt>
                <c:pt idx="2">
                  <c:v>19.447299999999998</c:v>
                </c:pt>
                <c:pt idx="3">
                  <c:v>18.849399999999999</c:v>
                </c:pt>
                <c:pt idx="4">
                  <c:v>19.350000000000001</c:v>
                </c:pt>
                <c:pt idx="5">
                  <c:v>19.3612</c:v>
                </c:pt>
                <c:pt idx="6">
                  <c:v>19.638300000000001</c:v>
                </c:pt>
                <c:pt idx="7">
                  <c:v>19.6297</c:v>
                </c:pt>
                <c:pt idx="8">
                  <c:v>18.937999999999999</c:v>
                </c:pt>
                <c:pt idx="9">
                  <c:v>18.683700000000002</c:v>
                </c:pt>
                <c:pt idx="10">
                  <c:v>18.367899999999999</c:v>
                </c:pt>
                <c:pt idx="11">
                  <c:v>17.763999999999999</c:v>
                </c:pt>
                <c:pt idx="12">
                  <c:v>17.9285</c:v>
                </c:pt>
                <c:pt idx="13">
                  <c:v>17.735700000000001</c:v>
                </c:pt>
                <c:pt idx="14">
                  <c:v>17.1858</c:v>
                </c:pt>
                <c:pt idx="15">
                  <c:v>17.265699999999999</c:v>
                </c:pt>
                <c:pt idx="16">
                  <c:v>17.9008</c:v>
                </c:pt>
                <c:pt idx="17">
                  <c:v>18.482099999999999</c:v>
                </c:pt>
                <c:pt idx="18">
                  <c:v>18.669499999999999</c:v>
                </c:pt>
                <c:pt idx="19">
                  <c:v>19.026700000000002</c:v>
                </c:pt>
                <c:pt idx="20">
                  <c:v>19.240200000000002</c:v>
                </c:pt>
                <c:pt idx="21">
                  <c:v>19.523499999999999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D2-4010-AD54-1ADCB70BB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6475151"/>
        <c:axId val="1306476111"/>
      </c:lineChart>
      <c:catAx>
        <c:axId val="130647515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defRPr>
                </a:pPr>
                <a:r>
                  <a:rPr lang="en-US" sz="11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476111"/>
        <c:crosses val="autoZero"/>
        <c:auto val="1"/>
        <c:lblAlgn val="ctr"/>
        <c:lblOffset val="100"/>
        <c:noMultiLvlLbl val="0"/>
      </c:catAx>
      <c:valAx>
        <c:axId val="1306476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defRPr>
                </a:pPr>
                <a:r>
                  <a:rPr lang="en-US" sz="11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Billion Pounds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475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20946300461826"/>
          <c:y val="0.82291105715286916"/>
          <c:w val="0.62064343859904314"/>
          <c:h val="9.47030060662568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4340"/>
          </a:xfrm>
          <a:prstGeom prst="rect">
            <a:avLst/>
          </a:prstGeom>
        </p:spPr>
        <p:txBody>
          <a:bodyPr vert="horz" lIns="86202" tIns="43101" rIns="86202" bIns="4310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434340"/>
          </a:xfrm>
          <a:prstGeom prst="rect">
            <a:avLst/>
          </a:prstGeom>
        </p:spPr>
        <p:txBody>
          <a:bodyPr vert="horz" lIns="86202" tIns="43101" rIns="86202" bIns="43101" rtlCol="0"/>
          <a:lstStyle>
            <a:lvl1pPr algn="r">
              <a:defRPr sz="1100"/>
            </a:lvl1pPr>
          </a:lstStyle>
          <a:p>
            <a:fld id="{D132DDBC-36CE-44D7-861B-5491E6C2D3B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6388" y="650875"/>
            <a:ext cx="5789612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02" tIns="43101" rIns="86202" bIns="431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vert="horz" lIns="86202" tIns="43101" rIns="86202" bIns="4310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2"/>
            <a:ext cx="2773680" cy="434340"/>
          </a:xfrm>
          <a:prstGeom prst="rect">
            <a:avLst/>
          </a:prstGeom>
        </p:spPr>
        <p:txBody>
          <a:bodyPr vert="horz" lIns="86202" tIns="43101" rIns="86202" bIns="4310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8250952"/>
            <a:ext cx="2773680" cy="434340"/>
          </a:xfrm>
          <a:prstGeom prst="rect">
            <a:avLst/>
          </a:prstGeom>
        </p:spPr>
        <p:txBody>
          <a:bodyPr vert="horz" lIns="86202" tIns="43101" rIns="86202" bIns="43101" rtlCol="0" anchor="b"/>
          <a:lstStyle>
            <a:lvl1pPr algn="r">
              <a:defRPr sz="1100"/>
            </a:lvl1pPr>
          </a:lstStyle>
          <a:p>
            <a:fld id="{BBB14505-F15A-447F-B31D-A7AED6FD8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35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6388" y="650875"/>
            <a:ext cx="5789612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4505-F15A-447F-B31D-A7AED6FD8C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75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D6D2D-2447-4090-B60C-4E8897B804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96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14505-F15A-447F-B31D-A7AED6FD8C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88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14505-F15A-447F-B31D-A7AED6FD8C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1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3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3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7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3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1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4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7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4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5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9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0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4FCB0-42F1-4FA7-A53C-3F4DF092E227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0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26" Type="http://schemas.openxmlformats.org/officeDocument/2006/relationships/image" Target="../media/image29.svg"/><Relationship Id="rId3" Type="http://schemas.openxmlformats.org/officeDocument/2006/relationships/image" Target="../media/image7.png"/><Relationship Id="rId21" Type="http://schemas.openxmlformats.org/officeDocument/2006/relationships/image" Target="../media/image24.png"/><Relationship Id="rId34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24" Type="http://schemas.openxmlformats.org/officeDocument/2006/relationships/image" Target="../media/image27.svg"/><Relationship Id="rId32" Type="http://schemas.openxmlformats.org/officeDocument/2006/relationships/image" Target="../media/image2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sv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microsoft.com/office/2007/relationships/hdphoto" Target="../media/hdphoto2.wdp"/><Relationship Id="rId9" Type="http://schemas.openxmlformats.org/officeDocument/2006/relationships/image" Target="../media/image12.png"/><Relationship Id="rId14" Type="http://schemas.openxmlformats.org/officeDocument/2006/relationships/image" Target="../media/image17.svg"/><Relationship Id="rId22" Type="http://schemas.openxmlformats.org/officeDocument/2006/relationships/image" Target="../media/image25.svg"/><Relationship Id="rId27" Type="http://schemas.openxmlformats.org/officeDocument/2006/relationships/image" Target="../media/image30.png"/><Relationship Id="rId30" Type="http://schemas.openxmlformats.org/officeDocument/2006/relationships/image" Target="../media/image33.svg"/><Relationship Id="rId8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w sticking its tongue out&#10;&#10;Description automatically generated">
            <a:extLst>
              <a:ext uri="{FF2B5EF4-FFF2-40B4-BE49-F238E27FC236}">
                <a16:creationId xmlns:a16="http://schemas.microsoft.com/office/drawing/2014/main" id="{A6D2CF2C-8C31-22BD-7096-4B2322501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21" b="15479"/>
          <a:stretch/>
        </p:blipFill>
        <p:spPr>
          <a:xfrm>
            <a:off x="-45103" y="-86647"/>
            <a:ext cx="9265303" cy="52117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8598" y="1731225"/>
            <a:ext cx="6057900" cy="110251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Understanding Dynamic Drivers of Beef Consumption in the U.S.</a:t>
            </a:r>
            <a:endParaRPr lang="en-US" sz="27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65623"/>
            <a:ext cx="6572250" cy="1314450"/>
          </a:xfrm>
        </p:spPr>
        <p:txBody>
          <a:bodyPr>
            <a:normAutofit fontScale="92500"/>
          </a:bodyPr>
          <a:lstStyle/>
          <a:p>
            <a:pPr algn="r"/>
            <a:r>
              <a:rPr lang="en-US" sz="1800" b="1" dirty="0">
                <a:solidFill>
                  <a:schemeClr val="bg1"/>
                </a:solidFill>
              </a:rPr>
              <a:t>Sydney Pryor, MPH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</a:rPr>
              <a:t>PhD Candidate, Health Policy and Management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</a:rPr>
              <a:t>Milken Institute School of Public Health at George Washington University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</a:rPr>
              <a:t>Sumner M. Redstone Global Center for Prevention and Wellness, Doctoral Fellow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58200" y="4474518"/>
            <a:ext cx="800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0:00-0:30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F4F0C5A-FCBE-474A-8DB8-148DA7B5FECE}"/>
              </a:ext>
            </a:extLst>
          </p:cNvPr>
          <p:cNvSpPr txBox="1"/>
          <p:nvPr/>
        </p:nvSpPr>
        <p:spPr>
          <a:xfrm>
            <a:off x="4229100" y="372502"/>
            <a:ext cx="348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i="1" dirty="0">
                <a:solidFill>
                  <a:srgbClr val="B2214D"/>
                </a:solidFill>
              </a:rPr>
              <a:t>WIP Presentation</a:t>
            </a:r>
            <a:endParaRPr lang="en-US" sz="2400" i="1" dirty="0">
              <a:solidFill>
                <a:srgbClr val="B2214D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384F91-FFF5-C042-922A-7D0BA9356FA8}"/>
              </a:ext>
            </a:extLst>
          </p:cNvPr>
          <p:cNvGrpSpPr/>
          <p:nvPr/>
        </p:nvGrpSpPr>
        <p:grpSpPr>
          <a:xfrm>
            <a:off x="0" y="4657189"/>
            <a:ext cx="9144000" cy="675443"/>
            <a:chOff x="0" y="4657189"/>
            <a:chExt cx="9144000" cy="67544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E98A784-890B-224D-9A9C-08FF997DD015}"/>
                </a:ext>
              </a:extLst>
            </p:cNvPr>
            <p:cNvGrpSpPr/>
            <p:nvPr/>
          </p:nvGrpSpPr>
          <p:grpSpPr>
            <a:xfrm>
              <a:off x="0" y="4657189"/>
              <a:ext cx="9144000" cy="675443"/>
              <a:chOff x="0" y="4657189"/>
              <a:chExt cx="9144000" cy="67544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4657189"/>
                <a:ext cx="9144000" cy="530657"/>
              </a:xfrm>
              <a:prstGeom prst="roundRect">
                <a:avLst/>
              </a:prstGeom>
              <a:solidFill>
                <a:srgbClr val="343A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C4C4C4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286000" y="4740101"/>
                <a:ext cx="5593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THE 41</a:t>
                </a:r>
                <a:r>
                  <a:rPr lang="en-US" sz="900" baseline="300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st</a:t>
                </a:r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 INTERNATIONAL SYSTEM DYNAMICS CONFERENCE</a:t>
                </a:r>
              </a:p>
              <a:p>
                <a:pPr algn="r"/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Chicago, USA and Virtually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1DD47CD-9787-EE4E-BAF0-A8A3535FD4B1}"/>
                  </a:ext>
                </a:extLst>
              </p:cNvPr>
              <p:cNvGrpSpPr/>
              <p:nvPr/>
            </p:nvGrpSpPr>
            <p:grpSpPr>
              <a:xfrm>
                <a:off x="1378548" y="4686300"/>
                <a:ext cx="2107603" cy="646332"/>
                <a:chOff x="1378548" y="4686300"/>
                <a:chExt cx="2107603" cy="646332"/>
              </a:xfrm>
            </p:grpSpPr>
            <p:pic>
              <p:nvPicPr>
                <p:cNvPr id="1026" name="Picture 2">
                  <a:extLst>
                    <a:ext uri="{FF2B5EF4-FFF2-40B4-BE49-F238E27FC236}">
                      <a16:creationId xmlns:a16="http://schemas.microsoft.com/office/drawing/2014/main" id="{64E3EF64-C40A-4EC9-AF60-EDA9078594B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8548" y="4691185"/>
                  <a:ext cx="228600" cy="228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8" name="Picture 4">
                  <a:extLst>
                    <a:ext uri="{FF2B5EF4-FFF2-40B4-BE49-F238E27FC236}">
                      <a16:creationId xmlns:a16="http://schemas.microsoft.com/office/drawing/2014/main" id="{D0215F21-59DE-4327-B06B-E026F3BFE8F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57350" y="4686300"/>
                  <a:ext cx="228600" cy="228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" name="Retângulo 9">
                  <a:extLst>
                    <a:ext uri="{FF2B5EF4-FFF2-40B4-BE49-F238E27FC236}">
                      <a16:creationId xmlns:a16="http://schemas.microsoft.com/office/drawing/2014/main" id="{18F84453-B99F-4A92-BBF0-4CC0F68B57A3}"/>
                    </a:ext>
                  </a:extLst>
                </p:cNvPr>
                <p:cNvSpPr/>
                <p:nvPr/>
              </p:nvSpPr>
              <p:spPr>
                <a:xfrm>
                  <a:off x="1867047" y="4686301"/>
                  <a:ext cx="1619104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200" dirty="0">
                      <a:solidFill>
                        <a:srgbClr val="FFFFFF"/>
                      </a:solidFill>
                      <a:latin typeface="Arial" panose="020B0604020202020204" pitchFamily="34" charset="0"/>
                    </a:rPr>
                    <a:t>@systemdynamics_</a:t>
                  </a:r>
                  <a:endParaRPr lang="en-US" sz="1200" dirty="0"/>
                </a:p>
                <a:p>
                  <a:br>
                    <a:rPr lang="en-US" sz="1200" dirty="0"/>
                  </a:br>
                  <a:endParaRPr lang="en-US" sz="1200" dirty="0"/>
                </a:p>
              </p:txBody>
            </p:sp>
          </p:grpSp>
        </p:grp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9D0DE390-2008-46D1-949E-F0489FC6F2C6}"/>
                </a:ext>
              </a:extLst>
            </p:cNvPr>
            <p:cNvSpPr/>
            <p:nvPr/>
          </p:nvSpPr>
          <p:spPr>
            <a:xfrm>
              <a:off x="1592726" y="4910847"/>
              <a:ext cx="18010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</a:rPr>
                <a:t>#isdc2023</a:t>
              </a:r>
              <a:endParaRPr lang="en-US" sz="1200" dirty="0"/>
            </a:p>
          </p:txBody>
        </p:sp>
        <p:pic>
          <p:nvPicPr>
            <p:cNvPr id="17" name="Google Shape;210;p28">
              <a:extLst>
                <a:ext uri="{FF2B5EF4-FFF2-40B4-BE49-F238E27FC236}">
                  <a16:creationId xmlns:a16="http://schemas.microsoft.com/office/drawing/2014/main" id="{095AE063-763D-4BF7-8966-F0BB1C775F24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383556" y="4959976"/>
              <a:ext cx="216644" cy="1835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" name="Imagem 19" descr="Fundo preto com letras vermelhas&#10;&#10;Descrição gerada automaticamente">
            <a:extLst>
              <a:ext uri="{FF2B5EF4-FFF2-40B4-BE49-F238E27FC236}">
                <a16:creationId xmlns:a16="http://schemas.microsoft.com/office/drawing/2014/main" id="{3B08B5E7-234C-4941-B769-DD877C02A6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1054" r="70833" b="57225"/>
          <a:stretch/>
        </p:blipFill>
        <p:spPr>
          <a:xfrm>
            <a:off x="7200900" y="750585"/>
            <a:ext cx="409210" cy="392415"/>
          </a:xfrm>
          <a:prstGeom prst="rect">
            <a:avLst/>
          </a:prstGeom>
        </p:spPr>
      </p:pic>
      <p:grpSp>
        <p:nvGrpSpPr>
          <p:cNvPr id="18" name="Group 5">
            <a:extLst>
              <a:ext uri="{FF2B5EF4-FFF2-40B4-BE49-F238E27FC236}">
                <a16:creationId xmlns:a16="http://schemas.microsoft.com/office/drawing/2014/main" id="{D5F7DDED-500E-479F-9CDF-09EC51797E49}"/>
              </a:ext>
            </a:extLst>
          </p:cNvPr>
          <p:cNvGrpSpPr/>
          <p:nvPr/>
        </p:nvGrpSpPr>
        <p:grpSpPr>
          <a:xfrm>
            <a:off x="1533891" y="287181"/>
            <a:ext cx="1371599" cy="912969"/>
            <a:chOff x="395214" y="152400"/>
            <a:chExt cx="1509786" cy="1053148"/>
          </a:xfrm>
        </p:grpSpPr>
        <p:sp>
          <p:nvSpPr>
            <p:cNvPr id="19" name="Oval 6">
              <a:extLst>
                <a:ext uri="{FF2B5EF4-FFF2-40B4-BE49-F238E27FC236}">
                  <a16:creationId xmlns:a16="http://schemas.microsoft.com/office/drawing/2014/main" id="{87AECC70-AA34-43E2-B0DF-D4EBEE9DAD9A}"/>
                </a:ext>
              </a:extLst>
            </p:cNvPr>
            <p:cNvSpPr/>
            <p:nvPr/>
          </p:nvSpPr>
          <p:spPr>
            <a:xfrm>
              <a:off x="471414" y="152400"/>
              <a:ext cx="1357386" cy="990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1" name="Picture 7">
              <a:extLst>
                <a:ext uri="{FF2B5EF4-FFF2-40B4-BE49-F238E27FC236}">
                  <a16:creationId xmlns:a16="http://schemas.microsoft.com/office/drawing/2014/main" id="{69A5B578-F80F-48A9-956C-AE92967FB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14" y="152400"/>
              <a:ext cx="1509786" cy="1053148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8890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mage: Getty/ThomasVogel">
            <a:extLst>
              <a:ext uri="{FF2B5EF4-FFF2-40B4-BE49-F238E27FC236}">
                <a16:creationId xmlns:a16="http://schemas.microsoft.com/office/drawing/2014/main" id="{C836A7E5-8272-9FF5-FB2D-561744380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94" b="7541"/>
          <a:stretch/>
        </p:blipFill>
        <p:spPr bwMode="auto">
          <a:xfrm>
            <a:off x="15" y="7"/>
            <a:ext cx="9155415" cy="5143493"/>
          </a:xfrm>
          <a:prstGeom prst="rect">
            <a:avLst/>
          </a:prstGeom>
          <a:solidFill>
            <a:schemeClr val="bg1">
              <a:alpha val="58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FCE037-A5AC-4ABE-DCB5-86D6F316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130" y="2001695"/>
            <a:ext cx="7063740" cy="823534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algn="ctr">
              <a:lnSpc>
                <a:spcPct val="85000"/>
              </a:lnSpc>
            </a:pPr>
            <a:r>
              <a:rPr lang="en-US" sz="4500" dirty="0">
                <a:solidFill>
                  <a:schemeClr val="bg1"/>
                </a:solidFill>
                <a:latin typeface="Aharoni" panose="02010803020104030203" pitchFamily="2" charset="-79"/>
                <a:ea typeface="Calibri Light" panose="020F0302020204030204" pitchFamily="34" charset="0"/>
                <a:cs typeface="Aharoni" panose="02010803020104030203" pitchFamily="2" charset="-79"/>
              </a:rPr>
              <a:t>THE HIDDEN COSTS OF BEEF</a:t>
            </a:r>
          </a:p>
        </p:txBody>
      </p:sp>
      <p:pic>
        <p:nvPicPr>
          <p:cNvPr id="4" name="Graphic 3" descr="Cow outline">
            <a:extLst>
              <a:ext uri="{FF2B5EF4-FFF2-40B4-BE49-F238E27FC236}">
                <a16:creationId xmlns:a16="http://schemas.microsoft.com/office/drawing/2014/main" id="{5155F4D1-DA3E-8A90-C23E-9065C60A4D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34823" y="2825228"/>
            <a:ext cx="685800" cy="685800"/>
          </a:xfrm>
          <a:prstGeom prst="rect">
            <a:avLst/>
          </a:prstGeom>
        </p:spPr>
      </p:pic>
      <p:pic>
        <p:nvPicPr>
          <p:cNvPr id="6" name="Graphic 5" descr="Water outline">
            <a:extLst>
              <a:ext uri="{FF2B5EF4-FFF2-40B4-BE49-F238E27FC236}">
                <a16:creationId xmlns:a16="http://schemas.microsoft.com/office/drawing/2014/main" id="{80B7DEE1-328C-A511-C881-6E5B942B85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84773" y="1215077"/>
            <a:ext cx="455791" cy="455791"/>
          </a:xfrm>
          <a:prstGeom prst="rect">
            <a:avLst/>
          </a:prstGeom>
        </p:spPr>
      </p:pic>
      <p:pic>
        <p:nvPicPr>
          <p:cNvPr id="10" name="Graphic 9" descr="Agriculture outline">
            <a:extLst>
              <a:ext uri="{FF2B5EF4-FFF2-40B4-BE49-F238E27FC236}">
                <a16:creationId xmlns:a16="http://schemas.microsoft.com/office/drawing/2014/main" id="{0A82B36D-9129-95EF-D621-41175122C9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80988" y="1703186"/>
            <a:ext cx="546294" cy="546294"/>
          </a:xfrm>
          <a:prstGeom prst="rect">
            <a:avLst/>
          </a:prstGeom>
        </p:spPr>
      </p:pic>
      <p:pic>
        <p:nvPicPr>
          <p:cNvPr id="12" name="Graphic 11" descr="Crops outline">
            <a:extLst>
              <a:ext uri="{FF2B5EF4-FFF2-40B4-BE49-F238E27FC236}">
                <a16:creationId xmlns:a16="http://schemas.microsoft.com/office/drawing/2014/main" id="{06466B00-AF5E-CC71-D861-FF3BF21CFC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263823" y="2647357"/>
            <a:ext cx="546294" cy="546294"/>
          </a:xfrm>
          <a:prstGeom prst="rect">
            <a:avLst/>
          </a:prstGeom>
        </p:spPr>
      </p:pic>
      <p:pic>
        <p:nvPicPr>
          <p:cNvPr id="16" name="Graphic 15" descr="Group outline">
            <a:extLst>
              <a:ext uri="{FF2B5EF4-FFF2-40B4-BE49-F238E27FC236}">
                <a16:creationId xmlns:a16="http://schemas.microsoft.com/office/drawing/2014/main" id="{011EFE99-B8FA-898A-3E37-4914636A918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64792" y="2549111"/>
            <a:ext cx="574626" cy="574626"/>
          </a:xfrm>
          <a:prstGeom prst="rect">
            <a:avLst/>
          </a:prstGeom>
        </p:spPr>
      </p:pic>
      <p:pic>
        <p:nvPicPr>
          <p:cNvPr id="18" name="Graphic 17" descr="Heart with pulse outline">
            <a:extLst>
              <a:ext uri="{FF2B5EF4-FFF2-40B4-BE49-F238E27FC236}">
                <a16:creationId xmlns:a16="http://schemas.microsoft.com/office/drawing/2014/main" id="{41A32C98-E83C-6DD2-5844-F7835CA3167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99668" y="2980711"/>
            <a:ext cx="546295" cy="546295"/>
          </a:xfrm>
          <a:prstGeom prst="rect">
            <a:avLst/>
          </a:prstGeom>
        </p:spPr>
      </p:pic>
      <p:pic>
        <p:nvPicPr>
          <p:cNvPr id="20" name="Graphic 19" descr="Lungs outline">
            <a:extLst>
              <a:ext uri="{FF2B5EF4-FFF2-40B4-BE49-F238E27FC236}">
                <a16:creationId xmlns:a16="http://schemas.microsoft.com/office/drawing/2014/main" id="{DA9B777D-9A05-DB73-2626-6F026C8D40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001249" y="1384240"/>
            <a:ext cx="554009" cy="554009"/>
          </a:xfrm>
          <a:prstGeom prst="rect">
            <a:avLst/>
          </a:prstGeom>
        </p:spPr>
      </p:pic>
      <p:pic>
        <p:nvPicPr>
          <p:cNvPr id="28" name="Graphic 27" descr="Cloud outline">
            <a:extLst>
              <a:ext uri="{FF2B5EF4-FFF2-40B4-BE49-F238E27FC236}">
                <a16:creationId xmlns:a16="http://schemas.microsoft.com/office/drawing/2014/main" id="{75E71792-B356-0B5E-7C52-8722C84BDD9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611194" y="1322049"/>
            <a:ext cx="594355" cy="594355"/>
          </a:xfrm>
          <a:prstGeom prst="rect">
            <a:avLst/>
          </a:prstGeom>
        </p:spPr>
      </p:pic>
      <p:pic>
        <p:nvPicPr>
          <p:cNvPr id="30" name="Graphic 29" descr="Burger and drink outline">
            <a:extLst>
              <a:ext uri="{FF2B5EF4-FFF2-40B4-BE49-F238E27FC236}">
                <a16:creationId xmlns:a16="http://schemas.microsoft.com/office/drawing/2014/main" id="{A0105E19-3375-35F3-204C-EDD6A0E53A5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895772" y="3193651"/>
            <a:ext cx="546293" cy="546293"/>
          </a:xfrm>
          <a:prstGeom prst="rect">
            <a:avLst/>
          </a:prstGeom>
        </p:spPr>
      </p:pic>
      <p:pic>
        <p:nvPicPr>
          <p:cNvPr id="32" name="Graphic 31" descr="Plant outline">
            <a:extLst>
              <a:ext uri="{FF2B5EF4-FFF2-40B4-BE49-F238E27FC236}">
                <a16:creationId xmlns:a16="http://schemas.microsoft.com/office/drawing/2014/main" id="{214C9439-8737-47CB-FF14-19E960B1037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629583" y="3075700"/>
            <a:ext cx="514706" cy="514706"/>
          </a:xfrm>
          <a:prstGeom prst="rect">
            <a:avLst/>
          </a:prstGeom>
        </p:spPr>
      </p:pic>
      <p:pic>
        <p:nvPicPr>
          <p:cNvPr id="36" name="Graphic 35" descr="Germ outline">
            <a:extLst>
              <a:ext uri="{FF2B5EF4-FFF2-40B4-BE49-F238E27FC236}">
                <a16:creationId xmlns:a16="http://schemas.microsoft.com/office/drawing/2014/main" id="{4B423BBE-6BDE-F904-CF48-37D7FC5788E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464793" y="1784554"/>
            <a:ext cx="466049" cy="466049"/>
          </a:xfrm>
          <a:prstGeom prst="rect">
            <a:avLst/>
          </a:prstGeom>
        </p:spPr>
      </p:pic>
      <p:pic>
        <p:nvPicPr>
          <p:cNvPr id="39" name="Graphic 38" descr="Garbage outline">
            <a:extLst>
              <a:ext uri="{FF2B5EF4-FFF2-40B4-BE49-F238E27FC236}">
                <a16:creationId xmlns:a16="http://schemas.microsoft.com/office/drawing/2014/main" id="{1EB8807B-A31C-B173-44BC-4ED9B5E4FDF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034157" y="3370796"/>
            <a:ext cx="475892" cy="475892"/>
          </a:xfrm>
          <a:prstGeom prst="rect">
            <a:avLst/>
          </a:prstGeom>
        </p:spPr>
      </p:pic>
      <p:pic>
        <p:nvPicPr>
          <p:cNvPr id="5" name="Graphic 4" descr="Leaky Tap outline">
            <a:extLst>
              <a:ext uri="{FF2B5EF4-FFF2-40B4-BE49-F238E27FC236}">
                <a16:creationId xmlns:a16="http://schemas.microsoft.com/office/drawing/2014/main" id="{73FDAD0B-7501-40A6-5B92-C659E78C85A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548499" y="1211308"/>
            <a:ext cx="536455" cy="53645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6996D52-E2DE-DF00-BDD8-A3005F90575D}"/>
              </a:ext>
            </a:extLst>
          </p:cNvPr>
          <p:cNvGrpSpPr/>
          <p:nvPr/>
        </p:nvGrpSpPr>
        <p:grpSpPr>
          <a:xfrm>
            <a:off x="7101202" y="113134"/>
            <a:ext cx="675140" cy="470942"/>
            <a:chOff x="395214" y="152400"/>
            <a:chExt cx="1509786" cy="105314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F7B032-7052-F76A-D015-2F0DBA1D3E38}"/>
                </a:ext>
              </a:extLst>
            </p:cNvPr>
            <p:cNvSpPr/>
            <p:nvPr/>
          </p:nvSpPr>
          <p:spPr>
            <a:xfrm>
              <a:off x="471414" y="152400"/>
              <a:ext cx="1357386" cy="990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165B360-DA68-1EE6-B987-13B02C3D8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14" y="152400"/>
              <a:ext cx="1509786" cy="105314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220BDE81-E617-AF48-C887-A2F1B5379B6C}"/>
              </a:ext>
            </a:extLst>
          </p:cNvPr>
          <p:cNvSpPr txBox="1">
            <a:spLocks/>
          </p:cNvSpPr>
          <p:nvPr/>
        </p:nvSpPr>
        <p:spPr>
          <a:xfrm>
            <a:off x="1485900" y="152680"/>
            <a:ext cx="6172200" cy="533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Problem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Statement</a:t>
            </a:r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B6A6735D-693F-9210-2FB5-A908950C9074}"/>
              </a:ext>
            </a:extLst>
          </p:cNvPr>
          <p:cNvGrpSpPr/>
          <p:nvPr/>
        </p:nvGrpSpPr>
        <p:grpSpPr>
          <a:xfrm>
            <a:off x="0" y="4657189"/>
            <a:ext cx="9144000" cy="675443"/>
            <a:chOff x="0" y="4657189"/>
            <a:chExt cx="9144000" cy="675443"/>
          </a:xfrm>
        </p:grpSpPr>
        <p:grpSp>
          <p:nvGrpSpPr>
            <p:cNvPr id="13" name="Group 6">
              <a:extLst>
                <a:ext uri="{FF2B5EF4-FFF2-40B4-BE49-F238E27FC236}">
                  <a16:creationId xmlns:a16="http://schemas.microsoft.com/office/drawing/2014/main" id="{39884B01-5036-41C3-B0F9-07BB9D88B96F}"/>
                </a:ext>
              </a:extLst>
            </p:cNvPr>
            <p:cNvGrpSpPr/>
            <p:nvPr/>
          </p:nvGrpSpPr>
          <p:grpSpPr>
            <a:xfrm>
              <a:off x="0" y="4657189"/>
              <a:ext cx="9144000" cy="675443"/>
              <a:chOff x="0" y="4657189"/>
              <a:chExt cx="9144000" cy="675443"/>
            </a:xfrm>
          </p:grpSpPr>
          <p:sp>
            <p:nvSpPr>
              <p:cNvPr id="17" name="Rectangle 4">
                <a:extLst>
                  <a:ext uri="{FF2B5EF4-FFF2-40B4-BE49-F238E27FC236}">
                    <a16:creationId xmlns:a16="http://schemas.microsoft.com/office/drawing/2014/main" id="{1836FC2B-8F81-0328-B7F0-D02B4370CA00}"/>
                  </a:ext>
                </a:extLst>
              </p:cNvPr>
              <p:cNvSpPr/>
              <p:nvPr/>
            </p:nvSpPr>
            <p:spPr>
              <a:xfrm>
                <a:off x="0" y="4657189"/>
                <a:ext cx="9144000" cy="530657"/>
              </a:xfrm>
              <a:prstGeom prst="roundRect">
                <a:avLst/>
              </a:prstGeom>
              <a:solidFill>
                <a:srgbClr val="343A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C4C4C4"/>
                  </a:solidFill>
                </a:endParaRPr>
              </a:p>
            </p:txBody>
          </p:sp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F1E18660-A70D-1ADA-00E6-E3150FD4C655}"/>
                  </a:ext>
                </a:extLst>
              </p:cNvPr>
              <p:cNvSpPr txBox="1"/>
              <p:nvPr/>
            </p:nvSpPr>
            <p:spPr>
              <a:xfrm>
                <a:off x="2286000" y="4740101"/>
                <a:ext cx="5593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THE 41</a:t>
                </a:r>
                <a:r>
                  <a:rPr lang="en-US" sz="900" baseline="300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st</a:t>
                </a:r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 INTERNATIONAL SYSTEM DYNAMICS CONFERENCE</a:t>
                </a:r>
              </a:p>
              <a:p>
                <a:pPr algn="r"/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Chicago, USA and Virtually</a:t>
                </a:r>
              </a:p>
            </p:txBody>
          </p:sp>
          <p:grpSp>
            <p:nvGrpSpPr>
              <p:cNvPr id="21" name="Group 5">
                <a:extLst>
                  <a:ext uri="{FF2B5EF4-FFF2-40B4-BE49-F238E27FC236}">
                    <a16:creationId xmlns:a16="http://schemas.microsoft.com/office/drawing/2014/main" id="{E62F6B21-E93C-44F8-C4B0-8A706FC5F44E}"/>
                  </a:ext>
                </a:extLst>
              </p:cNvPr>
              <p:cNvGrpSpPr/>
              <p:nvPr/>
            </p:nvGrpSpPr>
            <p:grpSpPr>
              <a:xfrm>
                <a:off x="1378548" y="4686300"/>
                <a:ext cx="2107603" cy="646332"/>
                <a:chOff x="1378548" y="4686300"/>
                <a:chExt cx="2107603" cy="646332"/>
              </a:xfrm>
            </p:grpSpPr>
            <p:pic>
              <p:nvPicPr>
                <p:cNvPr id="22" name="Picture 2">
                  <a:extLst>
                    <a:ext uri="{FF2B5EF4-FFF2-40B4-BE49-F238E27FC236}">
                      <a16:creationId xmlns:a16="http://schemas.microsoft.com/office/drawing/2014/main" id="{2BFBA2DB-9D45-FCBD-047E-7BFD59A82D4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8548" y="4691185"/>
                  <a:ext cx="228600" cy="228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4">
                  <a:extLst>
                    <a:ext uri="{FF2B5EF4-FFF2-40B4-BE49-F238E27FC236}">
                      <a16:creationId xmlns:a16="http://schemas.microsoft.com/office/drawing/2014/main" id="{4F7F2CA5-1F84-1234-2D0A-E8ED7A7490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57350" y="4686300"/>
                  <a:ext cx="228600" cy="228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" name="Retângulo 21">
                  <a:extLst>
                    <a:ext uri="{FF2B5EF4-FFF2-40B4-BE49-F238E27FC236}">
                      <a16:creationId xmlns:a16="http://schemas.microsoft.com/office/drawing/2014/main" id="{C309E113-507A-7BCB-D48B-0C27FCD72869}"/>
                    </a:ext>
                  </a:extLst>
                </p:cNvPr>
                <p:cNvSpPr/>
                <p:nvPr/>
              </p:nvSpPr>
              <p:spPr>
                <a:xfrm>
                  <a:off x="1867047" y="4686301"/>
                  <a:ext cx="1619104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200" dirty="0">
                      <a:solidFill>
                        <a:srgbClr val="FFFFFF"/>
                      </a:solidFill>
                      <a:latin typeface="Arial" panose="020B0604020202020204" pitchFamily="34" charset="0"/>
                    </a:rPr>
                    <a:t>@systemdynamics_</a:t>
                  </a:r>
                  <a:endParaRPr lang="en-US" sz="1200" dirty="0"/>
                </a:p>
                <a:p>
                  <a:br>
                    <a:rPr lang="en-US" sz="1200" dirty="0"/>
                  </a:br>
                  <a:endParaRPr lang="en-US" sz="1200" dirty="0"/>
                </a:p>
              </p:txBody>
            </p:sp>
          </p:grpSp>
        </p:grpSp>
        <p:sp>
          <p:nvSpPr>
            <p:cNvPr id="14" name="Retângulo 11">
              <a:extLst>
                <a:ext uri="{FF2B5EF4-FFF2-40B4-BE49-F238E27FC236}">
                  <a16:creationId xmlns:a16="http://schemas.microsoft.com/office/drawing/2014/main" id="{28FDBBA7-F82B-2A1F-EA53-65E2BF31890B}"/>
                </a:ext>
              </a:extLst>
            </p:cNvPr>
            <p:cNvSpPr/>
            <p:nvPr/>
          </p:nvSpPr>
          <p:spPr>
            <a:xfrm>
              <a:off x="1592726" y="4910847"/>
              <a:ext cx="18010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</a:rPr>
                <a:t>#isdc2023</a:t>
              </a:r>
              <a:endParaRPr lang="en-US" sz="1200" dirty="0"/>
            </a:p>
          </p:txBody>
        </p:sp>
        <p:pic>
          <p:nvPicPr>
            <p:cNvPr id="15" name="Google Shape;210;p28">
              <a:extLst>
                <a:ext uri="{FF2B5EF4-FFF2-40B4-BE49-F238E27FC236}">
                  <a16:creationId xmlns:a16="http://schemas.microsoft.com/office/drawing/2014/main" id="{9162CCCC-D1B4-E545-1A2C-5ACDA3E4E097}"/>
                </a:ext>
              </a:extLst>
            </p:cNvPr>
            <p:cNvPicPr preferRelativeResize="0"/>
            <p:nvPr/>
          </p:nvPicPr>
          <p:blipFill>
            <a:blip r:embed="rId34">
              <a:alphaModFix/>
            </a:blip>
            <a:stretch>
              <a:fillRect/>
            </a:stretch>
          </p:blipFill>
          <p:spPr>
            <a:xfrm>
              <a:off x="1383556" y="4959976"/>
              <a:ext cx="216644" cy="1835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290C133-BDF0-B3F2-DE6A-C87A54B423ED}"/>
              </a:ext>
            </a:extLst>
          </p:cNvPr>
          <p:cNvSpPr txBox="1"/>
          <p:nvPr/>
        </p:nvSpPr>
        <p:spPr>
          <a:xfrm>
            <a:off x="8468740" y="4474518"/>
            <a:ext cx="827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0:30-2:00</a:t>
            </a:r>
          </a:p>
        </p:txBody>
      </p:sp>
    </p:spTree>
    <p:extLst>
      <p:ext uri="{BB962C8B-B14F-4D97-AF65-F5344CB8AC3E}">
        <p14:creationId xmlns:p14="http://schemas.microsoft.com/office/powerpoint/2010/main" val="2206638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E007DE-CF56-A034-44C6-136141AC0FB8}"/>
              </a:ext>
            </a:extLst>
          </p:cNvPr>
          <p:cNvSpPr txBox="1"/>
          <p:nvPr/>
        </p:nvSpPr>
        <p:spPr>
          <a:xfrm>
            <a:off x="8492877" y="4462132"/>
            <a:ext cx="8840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2:00-3:30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60F2E32-F273-EF17-A8BD-42B58A3B5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123349"/>
            <a:ext cx="7048500" cy="5331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Approach or Dynamic Hypothesis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193A95-67BA-69E0-A799-FD32346365D8}"/>
              </a:ext>
            </a:extLst>
          </p:cNvPr>
          <p:cNvGrpSpPr/>
          <p:nvPr/>
        </p:nvGrpSpPr>
        <p:grpSpPr>
          <a:xfrm>
            <a:off x="7236607" y="154438"/>
            <a:ext cx="675140" cy="470942"/>
            <a:chOff x="395214" y="152400"/>
            <a:chExt cx="1509786" cy="105314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BE4FEF4-EC71-B962-BE28-6DA26F132DC8}"/>
                </a:ext>
              </a:extLst>
            </p:cNvPr>
            <p:cNvSpPr/>
            <p:nvPr/>
          </p:nvSpPr>
          <p:spPr>
            <a:xfrm>
              <a:off x="471414" y="152400"/>
              <a:ext cx="1357386" cy="990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37E7CBB-7ED5-9745-C3DC-FAE8B6299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14" y="152400"/>
              <a:ext cx="1509786" cy="105314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21E22F8E-2021-1E56-EEEB-500090B357E6}"/>
              </a:ext>
            </a:extLst>
          </p:cNvPr>
          <p:cNvGrpSpPr/>
          <p:nvPr/>
        </p:nvGrpSpPr>
        <p:grpSpPr>
          <a:xfrm>
            <a:off x="0" y="4657189"/>
            <a:ext cx="9144000" cy="675443"/>
            <a:chOff x="0" y="4657189"/>
            <a:chExt cx="9144000" cy="675443"/>
          </a:xfrm>
        </p:grpSpPr>
        <p:grpSp>
          <p:nvGrpSpPr>
            <p:cNvPr id="10" name="Group 6">
              <a:extLst>
                <a:ext uri="{FF2B5EF4-FFF2-40B4-BE49-F238E27FC236}">
                  <a16:creationId xmlns:a16="http://schemas.microsoft.com/office/drawing/2014/main" id="{60E37436-BF0B-D78E-F6A4-E1C7DDD0C68D}"/>
                </a:ext>
              </a:extLst>
            </p:cNvPr>
            <p:cNvGrpSpPr/>
            <p:nvPr/>
          </p:nvGrpSpPr>
          <p:grpSpPr>
            <a:xfrm>
              <a:off x="0" y="4657189"/>
              <a:ext cx="9144000" cy="675443"/>
              <a:chOff x="0" y="4657189"/>
              <a:chExt cx="9144000" cy="675443"/>
            </a:xfrm>
          </p:grpSpPr>
          <p:sp>
            <p:nvSpPr>
              <p:cNvPr id="13" name="Rectangle 4">
                <a:extLst>
                  <a:ext uri="{FF2B5EF4-FFF2-40B4-BE49-F238E27FC236}">
                    <a16:creationId xmlns:a16="http://schemas.microsoft.com/office/drawing/2014/main" id="{11F3F18F-349D-6E98-9C2E-E8A5210F8E0C}"/>
                  </a:ext>
                </a:extLst>
              </p:cNvPr>
              <p:cNvSpPr/>
              <p:nvPr/>
            </p:nvSpPr>
            <p:spPr>
              <a:xfrm>
                <a:off x="0" y="4657189"/>
                <a:ext cx="9144000" cy="530657"/>
              </a:xfrm>
              <a:prstGeom prst="roundRect">
                <a:avLst/>
              </a:prstGeom>
              <a:solidFill>
                <a:srgbClr val="343A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C4C4C4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5F6F7D-DEF1-BBBA-E0C8-EEF86C6E7CF2}"/>
                  </a:ext>
                </a:extLst>
              </p:cNvPr>
              <p:cNvSpPr txBox="1"/>
              <p:nvPr/>
            </p:nvSpPr>
            <p:spPr>
              <a:xfrm>
                <a:off x="2286000" y="4740101"/>
                <a:ext cx="5593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THE 41</a:t>
                </a:r>
                <a:r>
                  <a:rPr lang="en-US" sz="900" baseline="300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st</a:t>
                </a:r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 INTERNATIONAL SYSTEM DYNAMICS CONFERENCE</a:t>
                </a:r>
              </a:p>
              <a:p>
                <a:pPr algn="r"/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Chicago, USA and Virtually</a:t>
                </a:r>
              </a:p>
            </p:txBody>
          </p:sp>
          <p:grpSp>
            <p:nvGrpSpPr>
              <p:cNvPr id="15" name="Group 5">
                <a:extLst>
                  <a:ext uri="{FF2B5EF4-FFF2-40B4-BE49-F238E27FC236}">
                    <a16:creationId xmlns:a16="http://schemas.microsoft.com/office/drawing/2014/main" id="{CCD072E6-7C00-1CB1-6AF7-E61B27C35226}"/>
                  </a:ext>
                </a:extLst>
              </p:cNvPr>
              <p:cNvGrpSpPr/>
              <p:nvPr/>
            </p:nvGrpSpPr>
            <p:grpSpPr>
              <a:xfrm>
                <a:off x="1378548" y="4686300"/>
                <a:ext cx="2107603" cy="646332"/>
                <a:chOff x="1378548" y="4686300"/>
                <a:chExt cx="2107603" cy="646332"/>
              </a:xfrm>
            </p:grpSpPr>
            <p:pic>
              <p:nvPicPr>
                <p:cNvPr id="16" name="Picture 2">
                  <a:extLst>
                    <a:ext uri="{FF2B5EF4-FFF2-40B4-BE49-F238E27FC236}">
                      <a16:creationId xmlns:a16="http://schemas.microsoft.com/office/drawing/2014/main" id="{473F597C-789B-BEFB-AC5E-7A4CE0850B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8548" y="4691185"/>
                  <a:ext cx="228600" cy="228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Picture 4">
                  <a:extLst>
                    <a:ext uri="{FF2B5EF4-FFF2-40B4-BE49-F238E27FC236}">
                      <a16:creationId xmlns:a16="http://schemas.microsoft.com/office/drawing/2014/main" id="{D0FC7E02-7B7E-6F2B-B26E-3D1B24C7A6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57350" y="4686300"/>
                  <a:ext cx="228600" cy="228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" name="Retângulo 30">
                  <a:extLst>
                    <a:ext uri="{FF2B5EF4-FFF2-40B4-BE49-F238E27FC236}">
                      <a16:creationId xmlns:a16="http://schemas.microsoft.com/office/drawing/2014/main" id="{2514F5E9-8972-6868-0045-1DB871B20197}"/>
                    </a:ext>
                  </a:extLst>
                </p:cNvPr>
                <p:cNvSpPr/>
                <p:nvPr/>
              </p:nvSpPr>
              <p:spPr>
                <a:xfrm>
                  <a:off x="1867047" y="4686301"/>
                  <a:ext cx="1619104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200" dirty="0">
                      <a:solidFill>
                        <a:srgbClr val="FFFFFF"/>
                      </a:solidFill>
                      <a:latin typeface="Arial" panose="020B0604020202020204" pitchFamily="34" charset="0"/>
                    </a:rPr>
                    <a:t>@systemdynamics_</a:t>
                  </a:r>
                  <a:endParaRPr lang="en-US" sz="1200" dirty="0"/>
                </a:p>
                <a:p>
                  <a:br>
                    <a:rPr lang="en-US" sz="1200" dirty="0"/>
                  </a:br>
                  <a:endParaRPr lang="en-US" sz="1200" dirty="0"/>
                </a:p>
              </p:txBody>
            </p:sp>
          </p:grpSp>
        </p:grpSp>
        <p:sp>
          <p:nvSpPr>
            <p:cNvPr id="11" name="Retângulo 5">
              <a:extLst>
                <a:ext uri="{FF2B5EF4-FFF2-40B4-BE49-F238E27FC236}">
                  <a16:creationId xmlns:a16="http://schemas.microsoft.com/office/drawing/2014/main" id="{80953879-60A7-C72E-86C1-2C5D03C4EED4}"/>
                </a:ext>
              </a:extLst>
            </p:cNvPr>
            <p:cNvSpPr/>
            <p:nvPr/>
          </p:nvSpPr>
          <p:spPr>
            <a:xfrm>
              <a:off x="1592726" y="4910847"/>
              <a:ext cx="18010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</a:rPr>
                <a:t>#isdc2023</a:t>
              </a:r>
              <a:endParaRPr lang="en-US" sz="1200" dirty="0"/>
            </a:p>
          </p:txBody>
        </p:sp>
        <p:pic>
          <p:nvPicPr>
            <p:cNvPr id="12" name="Google Shape;210;p28">
              <a:extLst>
                <a:ext uri="{FF2B5EF4-FFF2-40B4-BE49-F238E27FC236}">
                  <a16:creationId xmlns:a16="http://schemas.microsoft.com/office/drawing/2014/main" id="{D5BE6D62-7C6E-333B-3614-B9E67EBA2249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383556" y="4959976"/>
              <a:ext cx="216644" cy="183524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969BC5E-AFFD-ED2D-5932-C77CC708A3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633003"/>
              </p:ext>
            </p:extLst>
          </p:nvPr>
        </p:nvGraphicFramePr>
        <p:xfrm>
          <a:off x="-31951" y="1060578"/>
          <a:ext cx="3079952" cy="3221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C9ED0C93-08C7-99A4-52EC-A1659DF7C5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6599" y="1210657"/>
            <a:ext cx="6264652" cy="264744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56AC0AF-F511-21E9-82AE-E3FAEA6ED87E}"/>
              </a:ext>
            </a:extLst>
          </p:cNvPr>
          <p:cNvSpPr txBox="1"/>
          <p:nvPr/>
        </p:nvSpPr>
        <p:spPr>
          <a:xfrm>
            <a:off x="2670229" y="3815855"/>
            <a:ext cx="6264653" cy="23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Adapted from Walters et al. 2016 and building on the work of Stave and Kopainsky, Sterman, and Richardson and Pugh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48267C-3217-C02E-8A35-F8BBE0B4B83E}"/>
              </a:ext>
            </a:extLst>
          </p:cNvPr>
          <p:cNvSpPr txBox="1"/>
          <p:nvPr/>
        </p:nvSpPr>
        <p:spPr>
          <a:xfrm>
            <a:off x="2721916" y="917917"/>
            <a:ext cx="6161277" cy="3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</a:pPr>
            <a:r>
              <a:rPr lang="en-US" sz="1600" b="1" kern="1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System Dynamics Approach and Model-Building Process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88C49D-EEE2-CB37-4D68-9E848470FD89}"/>
              </a:ext>
            </a:extLst>
          </p:cNvPr>
          <p:cNvSpPr txBox="1"/>
          <p:nvPr/>
        </p:nvSpPr>
        <p:spPr>
          <a:xfrm>
            <a:off x="6495153" y="4112083"/>
            <a:ext cx="2769197" cy="41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n-US" sz="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Walters J, Archer D, </a:t>
            </a:r>
            <a:r>
              <a:rPr lang="en-US" sz="5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Sassenrath</a:t>
            </a:r>
            <a:r>
              <a:rPr lang="en-US" sz="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G, et al. Exploring agricultural production systems and their fundamental components with system dynamics modelling. </a:t>
            </a:r>
            <a:r>
              <a:rPr lang="en-US" sz="5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Ecological Modelling. </a:t>
            </a:r>
            <a:r>
              <a:rPr lang="en-US" sz="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2016;333:51-65.</a:t>
            </a:r>
            <a:endParaRPr lang="en-US" sz="5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n-US" sz="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Stave KA, Kopainsky B. A system dynamics approach for examining mechanisms and pathways of food supply vulnerability. </a:t>
            </a:r>
            <a:r>
              <a:rPr lang="en-US" sz="5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Environmental Studies and Sciences. </a:t>
            </a:r>
            <a:r>
              <a:rPr lang="en-US" sz="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2015;5(3):321-336.</a:t>
            </a:r>
          </a:p>
        </p:txBody>
      </p:sp>
    </p:spTree>
    <p:extLst>
      <p:ext uri="{BB962C8B-B14F-4D97-AF65-F5344CB8AC3E}">
        <p14:creationId xmlns:p14="http://schemas.microsoft.com/office/powerpoint/2010/main" val="225418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15A9158C-93B8-FDAD-D4FC-5D4D9E910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758" y="488518"/>
            <a:ext cx="7272547" cy="38701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6CBE83-81CC-A156-9EBD-EF5978562DAE}"/>
              </a:ext>
            </a:extLst>
          </p:cNvPr>
          <p:cNvSpPr txBox="1"/>
          <p:nvPr/>
        </p:nvSpPr>
        <p:spPr>
          <a:xfrm>
            <a:off x="8458200" y="4474518"/>
            <a:ext cx="6751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3:30-5:00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8C9D43-0A44-C77F-4D7F-8C166F730391}"/>
              </a:ext>
            </a:extLst>
          </p:cNvPr>
          <p:cNvSpPr txBox="1">
            <a:spLocks/>
          </p:cNvSpPr>
          <p:nvPr/>
        </p:nvSpPr>
        <p:spPr>
          <a:xfrm>
            <a:off x="1321846" y="57988"/>
            <a:ext cx="6172200" cy="53312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000" dirty="0" err="1">
                <a:latin typeface="Aharoni" panose="02010803020104030203" pitchFamily="2" charset="-79"/>
                <a:cs typeface="Aharoni" panose="02010803020104030203" pitchFamily="2" charset="-79"/>
              </a:rPr>
              <a:t>Progress</a:t>
            </a:r>
            <a:r>
              <a:rPr lang="pt-BR" sz="3000" dirty="0"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  <a:r>
              <a:rPr lang="en-US" sz="3000" dirty="0">
                <a:latin typeface="Aharoni" panose="02010803020104030203" pitchFamily="2" charset="-79"/>
                <a:cs typeface="Aharoni" panose="02010803020104030203" pitchFamily="2" charset="-79"/>
              </a:rPr>
              <a:t> Insights, and Questions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B5B65D-DFF3-E697-ECAF-26310B2A35E3}"/>
              </a:ext>
            </a:extLst>
          </p:cNvPr>
          <p:cNvGrpSpPr/>
          <p:nvPr/>
        </p:nvGrpSpPr>
        <p:grpSpPr>
          <a:xfrm>
            <a:off x="7227346" y="57988"/>
            <a:ext cx="675140" cy="470942"/>
            <a:chOff x="395214" y="152400"/>
            <a:chExt cx="1509786" cy="105314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7CECCA9-083E-E67F-3817-9F482CED54B9}"/>
                </a:ext>
              </a:extLst>
            </p:cNvPr>
            <p:cNvSpPr/>
            <p:nvPr/>
          </p:nvSpPr>
          <p:spPr>
            <a:xfrm>
              <a:off x="471414" y="152400"/>
              <a:ext cx="1357386" cy="990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EDC311D-5A28-C441-7787-0B946F2CE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14" y="152400"/>
              <a:ext cx="1509786" cy="105314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672F384B-A808-3B85-473B-E5A82C86408A}"/>
              </a:ext>
            </a:extLst>
          </p:cNvPr>
          <p:cNvGrpSpPr/>
          <p:nvPr/>
        </p:nvGrpSpPr>
        <p:grpSpPr>
          <a:xfrm>
            <a:off x="0" y="4657189"/>
            <a:ext cx="9144000" cy="675443"/>
            <a:chOff x="0" y="4657189"/>
            <a:chExt cx="9144000" cy="675443"/>
          </a:xfrm>
        </p:grpSpPr>
        <p:grpSp>
          <p:nvGrpSpPr>
            <p:cNvPr id="10" name="Group 6">
              <a:extLst>
                <a:ext uri="{FF2B5EF4-FFF2-40B4-BE49-F238E27FC236}">
                  <a16:creationId xmlns:a16="http://schemas.microsoft.com/office/drawing/2014/main" id="{4DFC89F9-010D-5201-EE75-1E591BCFB155}"/>
                </a:ext>
              </a:extLst>
            </p:cNvPr>
            <p:cNvGrpSpPr/>
            <p:nvPr/>
          </p:nvGrpSpPr>
          <p:grpSpPr>
            <a:xfrm>
              <a:off x="0" y="4657189"/>
              <a:ext cx="9144000" cy="675443"/>
              <a:chOff x="0" y="4657189"/>
              <a:chExt cx="9144000" cy="675443"/>
            </a:xfrm>
          </p:grpSpPr>
          <p:sp>
            <p:nvSpPr>
              <p:cNvPr id="13" name="Rectangle 4">
                <a:extLst>
                  <a:ext uri="{FF2B5EF4-FFF2-40B4-BE49-F238E27FC236}">
                    <a16:creationId xmlns:a16="http://schemas.microsoft.com/office/drawing/2014/main" id="{D52D9AD4-7026-37F3-C045-A09551E812A5}"/>
                  </a:ext>
                </a:extLst>
              </p:cNvPr>
              <p:cNvSpPr/>
              <p:nvPr/>
            </p:nvSpPr>
            <p:spPr>
              <a:xfrm>
                <a:off x="0" y="4657189"/>
                <a:ext cx="9144000" cy="530657"/>
              </a:xfrm>
              <a:prstGeom prst="roundRect">
                <a:avLst/>
              </a:prstGeom>
              <a:solidFill>
                <a:srgbClr val="343A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C4C4C4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176EFD-A2B4-3C6F-7649-1089DF56B54F}"/>
                  </a:ext>
                </a:extLst>
              </p:cNvPr>
              <p:cNvSpPr txBox="1"/>
              <p:nvPr/>
            </p:nvSpPr>
            <p:spPr>
              <a:xfrm>
                <a:off x="2286000" y="4740101"/>
                <a:ext cx="5593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THE 41</a:t>
                </a:r>
                <a:r>
                  <a:rPr lang="en-US" sz="900" baseline="300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st</a:t>
                </a:r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 INTERNATIONAL SYSTEM DYNAMICS CONFERENCE</a:t>
                </a:r>
              </a:p>
              <a:p>
                <a:pPr algn="r"/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Chicago, USA and Virtually</a:t>
                </a:r>
              </a:p>
            </p:txBody>
          </p:sp>
          <p:grpSp>
            <p:nvGrpSpPr>
              <p:cNvPr id="15" name="Group 5">
                <a:extLst>
                  <a:ext uri="{FF2B5EF4-FFF2-40B4-BE49-F238E27FC236}">
                    <a16:creationId xmlns:a16="http://schemas.microsoft.com/office/drawing/2014/main" id="{F17CFAC0-3C1A-4236-334C-03951A0B9E76}"/>
                  </a:ext>
                </a:extLst>
              </p:cNvPr>
              <p:cNvGrpSpPr/>
              <p:nvPr/>
            </p:nvGrpSpPr>
            <p:grpSpPr>
              <a:xfrm>
                <a:off x="1378548" y="4686300"/>
                <a:ext cx="2107603" cy="646332"/>
                <a:chOff x="1378548" y="4686300"/>
                <a:chExt cx="2107603" cy="646332"/>
              </a:xfrm>
            </p:grpSpPr>
            <p:pic>
              <p:nvPicPr>
                <p:cNvPr id="16" name="Picture 2">
                  <a:extLst>
                    <a:ext uri="{FF2B5EF4-FFF2-40B4-BE49-F238E27FC236}">
                      <a16:creationId xmlns:a16="http://schemas.microsoft.com/office/drawing/2014/main" id="{FC64641B-61D3-1A78-20E4-13BFB4E3E4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8548" y="4691185"/>
                  <a:ext cx="228600" cy="228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Picture 4">
                  <a:extLst>
                    <a:ext uri="{FF2B5EF4-FFF2-40B4-BE49-F238E27FC236}">
                      <a16:creationId xmlns:a16="http://schemas.microsoft.com/office/drawing/2014/main" id="{AECADC44-F9DA-1E57-4BD3-94A1ED857C7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57350" y="4686300"/>
                  <a:ext cx="228600" cy="228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" name="Retângulo 19">
                  <a:extLst>
                    <a:ext uri="{FF2B5EF4-FFF2-40B4-BE49-F238E27FC236}">
                      <a16:creationId xmlns:a16="http://schemas.microsoft.com/office/drawing/2014/main" id="{9C009BFF-0050-E195-EBC1-039740832525}"/>
                    </a:ext>
                  </a:extLst>
                </p:cNvPr>
                <p:cNvSpPr/>
                <p:nvPr/>
              </p:nvSpPr>
              <p:spPr>
                <a:xfrm>
                  <a:off x="1867047" y="4686301"/>
                  <a:ext cx="1619104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200" dirty="0">
                      <a:solidFill>
                        <a:srgbClr val="FFFFFF"/>
                      </a:solidFill>
                      <a:latin typeface="Arial" panose="020B0604020202020204" pitchFamily="34" charset="0"/>
                    </a:rPr>
                    <a:t>@systemdynamics_</a:t>
                  </a:r>
                  <a:endParaRPr lang="en-US" sz="1200" dirty="0"/>
                </a:p>
                <a:p>
                  <a:br>
                    <a:rPr lang="en-US" sz="1200" dirty="0"/>
                  </a:br>
                  <a:endParaRPr lang="en-US" sz="1200" dirty="0"/>
                </a:p>
              </p:txBody>
            </p:sp>
          </p:grpSp>
        </p:grpSp>
        <p:sp>
          <p:nvSpPr>
            <p:cNvPr id="11" name="Retângulo 4">
              <a:extLst>
                <a:ext uri="{FF2B5EF4-FFF2-40B4-BE49-F238E27FC236}">
                  <a16:creationId xmlns:a16="http://schemas.microsoft.com/office/drawing/2014/main" id="{91DB0C90-A20F-E182-9022-DA55D9CD8D20}"/>
                </a:ext>
              </a:extLst>
            </p:cNvPr>
            <p:cNvSpPr/>
            <p:nvPr/>
          </p:nvSpPr>
          <p:spPr>
            <a:xfrm>
              <a:off x="1592726" y="4910847"/>
              <a:ext cx="18010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</a:rPr>
                <a:t>#isdc2023</a:t>
              </a:r>
              <a:endParaRPr lang="en-US" sz="1200" dirty="0"/>
            </a:p>
          </p:txBody>
        </p:sp>
        <p:pic>
          <p:nvPicPr>
            <p:cNvPr id="12" name="Google Shape;210;p28">
              <a:extLst>
                <a:ext uri="{FF2B5EF4-FFF2-40B4-BE49-F238E27FC236}">
                  <a16:creationId xmlns:a16="http://schemas.microsoft.com/office/drawing/2014/main" id="{9A0D3115-9DB2-A2C9-D20B-4665447F0B41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383556" y="4959976"/>
              <a:ext cx="216644" cy="1835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42352F8-14D6-A0DF-C31F-D54EFE21480F}"/>
              </a:ext>
            </a:extLst>
          </p:cNvPr>
          <p:cNvSpPr txBox="1"/>
          <p:nvPr/>
        </p:nvSpPr>
        <p:spPr>
          <a:xfrm>
            <a:off x="3038476" y="4282771"/>
            <a:ext cx="5867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2880" algn="ctr" defTabSz="914400">
              <a:spcAft>
                <a:spcPts val="600"/>
              </a:spcAft>
              <a:buClr>
                <a:schemeClr val="accent1"/>
              </a:buClr>
            </a:pPr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U.S. Beef Consumption Causal Loop Diagram</a:t>
            </a:r>
          </a:p>
        </p:txBody>
      </p:sp>
      <p:pic>
        <p:nvPicPr>
          <p:cNvPr id="20" name="Picture 19" descr="A picture containing text, font, white&#10;&#10;Description automatically generated">
            <a:extLst>
              <a:ext uri="{FF2B5EF4-FFF2-40B4-BE49-F238E27FC236}">
                <a16:creationId xmlns:a16="http://schemas.microsoft.com/office/drawing/2014/main" id="{836B7580-3397-2AB9-B762-1DF6DA967E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6600" y="803217"/>
            <a:ext cx="1914990" cy="5626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A967B49-CB4F-0D0F-A463-1F9A0002E8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432" y="844766"/>
            <a:ext cx="1544262" cy="132709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286BF8A-F81D-BADD-B2F2-E21428420B0C}"/>
              </a:ext>
            </a:extLst>
          </p:cNvPr>
          <p:cNvSpPr txBox="1"/>
          <p:nvPr/>
        </p:nvSpPr>
        <p:spPr>
          <a:xfrm>
            <a:off x="10660" y="3867150"/>
            <a:ext cx="31135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Aharoni" panose="02010803020104030203" pitchFamily="2" charset="-79"/>
                <a:cs typeface="Aharoni" panose="02010803020104030203" pitchFamily="2" charset="-79"/>
              </a:rPr>
              <a:t>Hypothesized Dynamic Drivers </a:t>
            </a:r>
          </a:p>
          <a:p>
            <a:pPr marL="342900" indent="-342900">
              <a:buAutoNum type="arabicPeriod"/>
            </a:pPr>
            <a:r>
              <a:rPr lang="en-US" sz="1100" dirty="0">
                <a:latin typeface="Abadi" panose="020B0604020104020204" pitchFamily="34" charset="0"/>
                <a:cs typeface="Aharoni" panose="02010803020104030203" pitchFamily="2" charset="-79"/>
              </a:rPr>
              <a:t>Industry Power &amp; Influence</a:t>
            </a:r>
          </a:p>
          <a:p>
            <a:pPr marL="342900" indent="-342900">
              <a:buAutoNum type="arabicPeriod"/>
            </a:pPr>
            <a:r>
              <a:rPr lang="en-US" sz="1100" dirty="0">
                <a:latin typeface="Abadi" panose="020B0604020104020204" pitchFamily="34" charset="0"/>
                <a:cs typeface="Aharoni" panose="02010803020104030203" pitchFamily="2" charset="-79"/>
              </a:rPr>
              <a:t>Social Norms &amp; Information Asymmetry</a:t>
            </a:r>
          </a:p>
          <a:p>
            <a:pPr marL="342900" indent="-342900">
              <a:buAutoNum type="arabicPeriod"/>
            </a:pPr>
            <a:r>
              <a:rPr lang="en-US" sz="1100" dirty="0">
                <a:latin typeface="Abadi" panose="020B0604020104020204" pitchFamily="34" charset="0"/>
                <a:cs typeface="Aharoni" panose="02010803020104030203" pitchFamily="2" charset="-79"/>
              </a:rPr>
              <a:t>Access and Availability of Beef/Alternatives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20C24B-394E-CCCE-3723-0FF1F8A09613}"/>
              </a:ext>
            </a:extLst>
          </p:cNvPr>
          <p:cNvSpPr txBox="1"/>
          <p:nvPr/>
        </p:nvSpPr>
        <p:spPr>
          <a:xfrm>
            <a:off x="6624611" y="615820"/>
            <a:ext cx="228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haroni" panose="02010803020104030203" pitchFamily="2" charset="-79"/>
                <a:cs typeface="Aharoni" panose="02010803020104030203" pitchFamily="2" charset="-79"/>
              </a:rPr>
              <a:t>Balancing Loops</a:t>
            </a:r>
            <a:endParaRPr lang="en-US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F0C4D9-C049-7E7D-9CF6-9613B9D027D5}"/>
              </a:ext>
            </a:extLst>
          </p:cNvPr>
          <p:cNvSpPr txBox="1"/>
          <p:nvPr/>
        </p:nvSpPr>
        <p:spPr>
          <a:xfrm>
            <a:off x="-304800" y="593993"/>
            <a:ext cx="2209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haroni" panose="02010803020104030203" pitchFamily="2" charset="-79"/>
                <a:cs typeface="Aharoni" panose="02010803020104030203" pitchFamily="2" charset="-79"/>
              </a:rPr>
              <a:t>Reinforcing Loops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92022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281</Words>
  <Application>Microsoft Office PowerPoint</Application>
  <PresentationFormat>On-screen Show (16:9)</PresentationFormat>
  <Paragraphs>52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Abadi</vt:lpstr>
      <vt:lpstr>Aharoni</vt:lpstr>
      <vt:lpstr>Arial</vt:lpstr>
      <vt:lpstr>Avenir LT Std 55 Roman</vt:lpstr>
      <vt:lpstr>Calibri</vt:lpstr>
      <vt:lpstr>Calibri Light</vt:lpstr>
      <vt:lpstr>Office Theme</vt:lpstr>
      <vt:lpstr>Understanding Dynamic Drivers of Beef Consumption in the U.S.</vt:lpstr>
      <vt:lpstr>THE HIDDEN COSTS OF BEEF</vt:lpstr>
      <vt:lpstr>Approach or Dynamic Hypothesis</vt:lpstr>
      <vt:lpstr>PowerPoint Presentation</vt:lpstr>
    </vt:vector>
  </TitlesOfParts>
  <Company>isee systems,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work</dc:title>
  <dc:creator>Bob Eberlein</dc:creator>
  <cp:lastModifiedBy>Sydney</cp:lastModifiedBy>
  <cp:revision>66</cp:revision>
  <cp:lastPrinted>2018-05-29T13:54:06Z</cp:lastPrinted>
  <dcterms:created xsi:type="dcterms:W3CDTF">2018-04-25T19:48:46Z</dcterms:created>
  <dcterms:modified xsi:type="dcterms:W3CDTF">2023-07-21T01:09:24Z</dcterms:modified>
</cp:coreProperties>
</file>