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57" r:id="rId3"/>
    <p:sldId id="258" r:id="rId4"/>
    <p:sldId id="259" r:id="rId5"/>
  </p:sldIdLst>
  <p:sldSz cx="9144000" cy="5143500" type="screen16x9"/>
  <p:notesSz cx="64008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C4C4"/>
    <a:srgbClr val="343A40"/>
    <a:srgbClr val="B2214D"/>
    <a:srgbClr val="EF7DB1"/>
    <a:srgbClr val="FF0066"/>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7483" autoAdjust="0"/>
  </p:normalViewPr>
  <p:slideViewPr>
    <p:cSldViewPr>
      <p:cViewPr varScale="1">
        <p:scale>
          <a:sx n="100" d="100"/>
          <a:sy n="100" d="100"/>
        </p:scale>
        <p:origin x="946" y="-53"/>
      </p:cViewPr>
      <p:guideLst>
        <p:guide orient="horz" pos="162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434340"/>
          </a:xfrm>
          <a:prstGeom prst="rect">
            <a:avLst/>
          </a:prstGeom>
        </p:spPr>
        <p:txBody>
          <a:bodyPr vert="horz" lIns="86202" tIns="43101" rIns="86202" bIns="43101" rtlCol="0"/>
          <a:lstStyle>
            <a:lvl1pPr algn="l">
              <a:defRPr sz="1100"/>
            </a:lvl1pPr>
          </a:lstStyle>
          <a:p>
            <a:endParaRPr lang="en-US"/>
          </a:p>
        </p:txBody>
      </p:sp>
      <p:sp>
        <p:nvSpPr>
          <p:cNvPr id="3" name="Date Placeholder 2"/>
          <p:cNvSpPr>
            <a:spLocks noGrp="1"/>
          </p:cNvSpPr>
          <p:nvPr>
            <p:ph type="dt" idx="1"/>
          </p:nvPr>
        </p:nvSpPr>
        <p:spPr>
          <a:xfrm>
            <a:off x="3625639" y="0"/>
            <a:ext cx="2773680" cy="434340"/>
          </a:xfrm>
          <a:prstGeom prst="rect">
            <a:avLst/>
          </a:prstGeom>
        </p:spPr>
        <p:txBody>
          <a:bodyPr vert="horz" lIns="86202" tIns="43101" rIns="86202" bIns="43101" rtlCol="0"/>
          <a:lstStyle>
            <a:lvl1pPr algn="r">
              <a:defRPr sz="1100"/>
            </a:lvl1pPr>
          </a:lstStyle>
          <a:p>
            <a:fld id="{D132DDBC-36CE-44D7-861B-5491E6C2D3B9}" type="datetimeFigureOut">
              <a:rPr lang="en-US" smtClean="0"/>
              <a:t>6/20/2023</a:t>
            </a:fld>
            <a:endParaRPr lang="en-US"/>
          </a:p>
        </p:txBody>
      </p:sp>
      <p:sp>
        <p:nvSpPr>
          <p:cNvPr id="4" name="Slide Image Placeholder 3"/>
          <p:cNvSpPr>
            <a:spLocks noGrp="1" noRot="1" noChangeAspect="1"/>
          </p:cNvSpPr>
          <p:nvPr>
            <p:ph type="sldImg" idx="2"/>
          </p:nvPr>
        </p:nvSpPr>
        <p:spPr>
          <a:xfrm>
            <a:off x="306388" y="650875"/>
            <a:ext cx="5789612" cy="3257550"/>
          </a:xfrm>
          <a:prstGeom prst="rect">
            <a:avLst/>
          </a:prstGeom>
          <a:noFill/>
          <a:ln w="12700">
            <a:solidFill>
              <a:prstClr val="black"/>
            </a:solidFill>
          </a:ln>
        </p:spPr>
        <p:txBody>
          <a:bodyPr vert="horz" lIns="86202" tIns="43101" rIns="86202" bIns="43101" rtlCol="0" anchor="ctr"/>
          <a:lstStyle/>
          <a:p>
            <a:endParaRPr lang="en-US"/>
          </a:p>
        </p:txBody>
      </p:sp>
      <p:sp>
        <p:nvSpPr>
          <p:cNvPr id="5" name="Notes Placeholder 4"/>
          <p:cNvSpPr>
            <a:spLocks noGrp="1"/>
          </p:cNvSpPr>
          <p:nvPr>
            <p:ph type="body" sz="quarter" idx="3"/>
          </p:nvPr>
        </p:nvSpPr>
        <p:spPr>
          <a:xfrm>
            <a:off x="640080" y="4126230"/>
            <a:ext cx="5120640" cy="3909060"/>
          </a:xfrm>
          <a:prstGeom prst="rect">
            <a:avLst/>
          </a:prstGeom>
        </p:spPr>
        <p:txBody>
          <a:bodyPr vert="horz" lIns="86202" tIns="43101" rIns="86202" bIns="43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0952"/>
            <a:ext cx="2773680" cy="434340"/>
          </a:xfrm>
          <a:prstGeom prst="rect">
            <a:avLst/>
          </a:prstGeom>
        </p:spPr>
        <p:txBody>
          <a:bodyPr vert="horz" lIns="86202" tIns="43101" rIns="86202" bIns="43101" rtlCol="0" anchor="b"/>
          <a:lstStyle>
            <a:lvl1pPr algn="l">
              <a:defRPr sz="1100"/>
            </a:lvl1pPr>
          </a:lstStyle>
          <a:p>
            <a:endParaRPr lang="en-US"/>
          </a:p>
        </p:txBody>
      </p:sp>
      <p:sp>
        <p:nvSpPr>
          <p:cNvPr id="7" name="Slide Number Placeholder 6"/>
          <p:cNvSpPr>
            <a:spLocks noGrp="1"/>
          </p:cNvSpPr>
          <p:nvPr>
            <p:ph type="sldNum" sz="quarter" idx="5"/>
          </p:nvPr>
        </p:nvSpPr>
        <p:spPr>
          <a:xfrm>
            <a:off x="3625639" y="8250952"/>
            <a:ext cx="2773680" cy="434340"/>
          </a:xfrm>
          <a:prstGeom prst="rect">
            <a:avLst/>
          </a:prstGeom>
        </p:spPr>
        <p:txBody>
          <a:bodyPr vert="horz" lIns="86202" tIns="43101" rIns="86202" bIns="43101" rtlCol="0" anchor="b"/>
          <a:lstStyle>
            <a:lvl1pPr algn="r">
              <a:defRPr sz="1100"/>
            </a:lvl1pPr>
          </a:lstStyle>
          <a:p>
            <a:fld id="{BBB14505-F15A-447F-B31D-A7AED6FD8C54}" type="slidenum">
              <a:rPr lang="en-US" smtClean="0"/>
              <a:t>‹#›</a:t>
            </a:fld>
            <a:endParaRPr lang="en-US"/>
          </a:p>
        </p:txBody>
      </p:sp>
    </p:spTree>
    <p:extLst>
      <p:ext uri="{BB962C8B-B14F-4D97-AF65-F5344CB8AC3E}">
        <p14:creationId xmlns:p14="http://schemas.microsoft.com/office/powerpoint/2010/main" val="3102335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Title page: Change title to submission name. Bold</a:t>
            </a:r>
            <a:r>
              <a:rPr lang="en-US" baseline="0" dirty="0"/>
              <a:t> the name of the presenter and display your name as you want it read by the moderator (</a:t>
            </a:r>
            <a:r>
              <a:rPr lang="en-US" baseline="0" dirty="0" err="1"/>
              <a:t>eg</a:t>
            </a:r>
            <a:r>
              <a:rPr lang="en-US" baseline="0" dirty="0"/>
              <a:t> Bob instead of Robert). Note the suggested timing in the bottom right. Slide timing may be adjusted, but not the number of slides. The session chair will change slide following the timing indicated, or earlier if requested.</a:t>
            </a:r>
          </a:p>
        </p:txBody>
      </p:sp>
      <p:sp>
        <p:nvSpPr>
          <p:cNvPr id="4" name="Slide Number Placeholder 3"/>
          <p:cNvSpPr>
            <a:spLocks noGrp="1"/>
          </p:cNvSpPr>
          <p:nvPr>
            <p:ph type="sldNum" sz="quarter" idx="10"/>
          </p:nvPr>
        </p:nvSpPr>
        <p:spPr/>
        <p:txBody>
          <a:bodyPr/>
          <a:lstStyle/>
          <a:p>
            <a:fld id="{BBB14505-F15A-447F-B31D-A7AED6FD8C54}" type="slidenum">
              <a:rPr lang="en-US" smtClean="0"/>
              <a:t>1</a:t>
            </a:fld>
            <a:endParaRPr lang="en-US"/>
          </a:p>
        </p:txBody>
      </p:sp>
    </p:spTree>
    <p:extLst>
      <p:ext uri="{BB962C8B-B14F-4D97-AF65-F5344CB8AC3E}">
        <p14:creationId xmlns:p14="http://schemas.microsoft.com/office/powerpoint/2010/main" val="3984675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Problem Statement:</a:t>
            </a:r>
            <a:r>
              <a:rPr lang="en-US" baseline="0" dirty="0"/>
              <a:t> Do not change the slide title.  Keep fonts big (24 </a:t>
            </a:r>
            <a:r>
              <a:rPr lang="en-US" baseline="0" dirty="0" err="1"/>
              <a:t>pt</a:t>
            </a:r>
            <a:r>
              <a:rPr lang="en-US" baseline="0" dirty="0"/>
              <a:t> or bigger). Indicate why the problem is important.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2</a:t>
            </a:fld>
            <a:endParaRPr lang="en-US"/>
          </a:p>
        </p:txBody>
      </p:sp>
    </p:spTree>
    <p:extLst>
      <p:ext uri="{BB962C8B-B14F-4D97-AF65-F5344CB8AC3E}">
        <p14:creationId xmlns:p14="http://schemas.microsoft.com/office/powerpoint/2010/main" val="237210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aseline="0" dirty="0"/>
              <a:t>Approach or Dynamic Hypothesis: Do not change the slide title.  Keep fonts big (24 </a:t>
            </a:r>
            <a:r>
              <a:rPr lang="en-US" baseline="0" dirty="0" err="1"/>
              <a:t>pt</a:t>
            </a:r>
            <a:r>
              <a:rPr lang="en-US" baseline="0" dirty="0"/>
              <a:t> or bigger).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3</a:t>
            </a:fld>
            <a:endParaRPr lang="en-US"/>
          </a:p>
        </p:txBody>
      </p:sp>
    </p:spTree>
    <p:extLst>
      <p:ext uri="{BB962C8B-B14F-4D97-AF65-F5344CB8AC3E}">
        <p14:creationId xmlns:p14="http://schemas.microsoft.com/office/powerpoint/2010/main" val="1283794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Results: </a:t>
            </a:r>
            <a:r>
              <a:rPr lang="en-US" baseline="0" dirty="0"/>
              <a:t>Do not change the slide title. </a:t>
            </a:r>
            <a:r>
              <a:rPr lang="en-US" dirty="0"/>
              <a:t>Again, keep the text short and fonts big. Show</a:t>
            </a:r>
            <a:r>
              <a:rPr lang="en-US" baseline="0" dirty="0"/>
              <a:t> structure or behavior – may not be room for both (some flexibility on font for images). Any questions you want to pose to the audience can go here.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4</a:t>
            </a:fld>
            <a:endParaRPr lang="en-US"/>
          </a:p>
        </p:txBody>
      </p:sp>
    </p:spTree>
    <p:extLst>
      <p:ext uri="{BB962C8B-B14F-4D97-AF65-F5344CB8AC3E}">
        <p14:creationId xmlns:p14="http://schemas.microsoft.com/office/powerpoint/2010/main" val="2767366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94FCB0-42F1-4FA7-A53C-3F4DF092E227}"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43035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020634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5351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5783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94FCB0-42F1-4FA7-A53C-3F4DF092E227}"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1771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94FCB0-42F1-4FA7-A53C-3F4DF092E227}" type="datetimeFigureOut">
              <a:rPr lang="en-US" smtClean="0"/>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3544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94FCB0-42F1-4FA7-A53C-3F4DF092E227}" type="datetimeFigureOut">
              <a:rPr lang="en-US" smtClean="0"/>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88677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94FCB0-42F1-4FA7-A53C-3F4DF092E227}" type="datetimeFigureOut">
              <a:rPr lang="en-US" smtClean="0"/>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88334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4FCB0-42F1-4FA7-A53C-3F4DF092E227}" type="datetimeFigureOut">
              <a:rPr lang="en-US" smtClean="0"/>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1115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4473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03530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C94FCB0-42F1-4FA7-A53C-3F4DF092E227}" type="datetimeFigureOut">
              <a:rPr lang="en-US" smtClean="0"/>
              <a:t>6/20/2023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332025C-9CB7-4E2E-977A-9B89188D6C4A}" type="slidenum">
              <a:rPr lang="en-US" smtClean="0"/>
              <a:t>‹#›</a:t>
            </a:fld>
            <a:endParaRPr lang="en-US"/>
          </a:p>
        </p:txBody>
      </p:sp>
    </p:spTree>
    <p:extLst>
      <p:ext uri="{BB962C8B-B14F-4D97-AF65-F5344CB8AC3E}">
        <p14:creationId xmlns:p14="http://schemas.microsoft.com/office/powerpoint/2010/main" val="422850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8.tiff"/><Relationship Id="rId3" Type="http://schemas.openxmlformats.org/officeDocument/2006/relationships/image" Target="../media/image6.png"/><Relationship Id="rId7"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9.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57350"/>
            <a:ext cx="6057900" cy="1102519"/>
          </a:xfrm>
        </p:spPr>
        <p:txBody>
          <a:bodyPr>
            <a:normAutofit fontScale="90000"/>
          </a:bodyPr>
          <a:lstStyle/>
          <a:p>
            <a:pPr algn="l"/>
            <a:r>
              <a:rPr lang="en-US" dirty="0">
                <a:solidFill>
                  <a:srgbClr val="343A40"/>
                </a:solidFill>
              </a:rPr>
              <a:t>Practical application of a system dynamics-based sustainability benchmarking : Case of Affordable Housing in India</a:t>
            </a:r>
          </a:p>
        </p:txBody>
      </p:sp>
      <p:sp>
        <p:nvSpPr>
          <p:cNvPr id="3" name="Subtitle 2"/>
          <p:cNvSpPr>
            <a:spLocks noGrp="1"/>
          </p:cNvSpPr>
          <p:nvPr>
            <p:ph type="subTitle" idx="1"/>
          </p:nvPr>
        </p:nvSpPr>
        <p:spPr>
          <a:xfrm>
            <a:off x="1657350" y="2865623"/>
            <a:ext cx="6057900" cy="1314450"/>
          </a:xfrm>
        </p:spPr>
        <p:txBody>
          <a:bodyPr>
            <a:normAutofit/>
          </a:bodyPr>
          <a:lstStyle/>
          <a:p>
            <a:pPr algn="r"/>
            <a:r>
              <a:rPr lang="en-US" sz="1500" b="1" dirty="0">
                <a:solidFill>
                  <a:schemeClr val="tx1"/>
                </a:solidFill>
              </a:rPr>
              <a:t>Ann Francis and Albert Thomas </a:t>
            </a:r>
            <a:r>
              <a:rPr lang="en-US" sz="1500" b="1" dirty="0" err="1">
                <a:solidFill>
                  <a:schemeClr val="tx1"/>
                </a:solidFill>
              </a:rPr>
              <a:t>Ph.D</a:t>
            </a:r>
            <a:endParaRPr lang="en-US" sz="1500" b="1" dirty="0">
              <a:solidFill>
                <a:schemeClr val="tx1"/>
              </a:solidFill>
            </a:endParaRPr>
          </a:p>
          <a:p>
            <a:pPr algn="r"/>
            <a:r>
              <a:rPr lang="en-US" sz="1500" dirty="0">
                <a:solidFill>
                  <a:schemeClr val="tx1"/>
                </a:solidFill>
              </a:rPr>
              <a:t>Department of Civil Engineering</a:t>
            </a:r>
          </a:p>
          <a:p>
            <a:pPr algn="r"/>
            <a:r>
              <a:rPr lang="en-US" sz="1500" dirty="0">
                <a:solidFill>
                  <a:schemeClr val="tx1"/>
                </a:solidFill>
              </a:rPr>
              <a:t>Indian Institute of Technology Bombay, Mumbai, India</a:t>
            </a:r>
          </a:p>
        </p:txBody>
      </p:sp>
      <p:sp>
        <p:nvSpPr>
          <p:cNvPr id="4" name="TextBox 3"/>
          <p:cNvSpPr txBox="1"/>
          <p:nvPr/>
        </p:nvSpPr>
        <p:spPr>
          <a:xfrm>
            <a:off x="8458200" y="4474518"/>
            <a:ext cx="800100" cy="230832"/>
          </a:xfrm>
          <a:prstGeom prst="rect">
            <a:avLst/>
          </a:prstGeom>
          <a:noFill/>
        </p:spPr>
        <p:txBody>
          <a:bodyPr wrap="square" rtlCol="0">
            <a:spAutoFit/>
          </a:bodyPr>
          <a:lstStyle/>
          <a:p>
            <a:r>
              <a:rPr lang="en-US" sz="900" dirty="0"/>
              <a:t>0:00-0.45</a:t>
            </a:r>
          </a:p>
        </p:txBody>
      </p:sp>
      <p:sp>
        <p:nvSpPr>
          <p:cNvPr id="12" name="CaixaDeTexto 11">
            <a:extLst>
              <a:ext uri="{FF2B5EF4-FFF2-40B4-BE49-F238E27FC236}">
                <a16:creationId xmlns:a16="http://schemas.microsoft.com/office/drawing/2014/main" id="{5F4F0C5A-FCBE-474A-8DB8-148DA7B5FECE}"/>
              </a:ext>
            </a:extLst>
          </p:cNvPr>
          <p:cNvSpPr txBox="1"/>
          <p:nvPr/>
        </p:nvSpPr>
        <p:spPr>
          <a:xfrm>
            <a:off x="4229100" y="372502"/>
            <a:ext cx="3486150" cy="461665"/>
          </a:xfrm>
          <a:prstGeom prst="rect">
            <a:avLst/>
          </a:prstGeom>
          <a:noFill/>
        </p:spPr>
        <p:txBody>
          <a:bodyPr wrap="square" rtlCol="0">
            <a:spAutoFit/>
          </a:bodyPr>
          <a:lstStyle/>
          <a:p>
            <a:pPr algn="r"/>
            <a:r>
              <a:rPr lang="pt-BR" sz="2400" i="1" dirty="0">
                <a:solidFill>
                  <a:srgbClr val="B2214D"/>
                </a:solidFill>
              </a:rPr>
              <a:t>Online Poster Presentation</a:t>
            </a:r>
            <a:endParaRPr lang="en-US" sz="2400" i="1" dirty="0">
              <a:solidFill>
                <a:srgbClr val="B2214D"/>
              </a:solidFill>
            </a:endParaRPr>
          </a:p>
        </p:txBody>
      </p:sp>
      <p:grpSp>
        <p:nvGrpSpPr>
          <p:cNvPr id="8" name="Group 7">
            <a:extLst>
              <a:ext uri="{FF2B5EF4-FFF2-40B4-BE49-F238E27FC236}">
                <a16:creationId xmlns:a16="http://schemas.microsoft.com/office/drawing/2014/main" id="{32384F91-FFF5-C042-922A-7D0BA9356FA8}"/>
              </a:ext>
            </a:extLst>
          </p:cNvPr>
          <p:cNvGrpSpPr/>
          <p:nvPr/>
        </p:nvGrpSpPr>
        <p:grpSpPr>
          <a:xfrm>
            <a:off x="0" y="4657189"/>
            <a:ext cx="9144000" cy="675443"/>
            <a:chOff x="0" y="4657189"/>
            <a:chExt cx="9144000" cy="675443"/>
          </a:xfrm>
        </p:grpSpPr>
        <p:grpSp>
          <p:nvGrpSpPr>
            <p:cNvPr id="7" name="Group 6">
              <a:extLst>
                <a:ext uri="{FF2B5EF4-FFF2-40B4-BE49-F238E27FC236}">
                  <a16:creationId xmlns:a16="http://schemas.microsoft.com/office/drawing/2014/main" id="{3E98A784-890B-224D-9A9C-08FF997DD015}"/>
                </a:ext>
              </a:extLst>
            </p:cNvPr>
            <p:cNvGrpSpPr/>
            <p:nvPr/>
          </p:nvGrpSpPr>
          <p:grpSpPr>
            <a:xfrm>
              <a:off x="0" y="4657189"/>
              <a:ext cx="9144000" cy="675443"/>
              <a:chOff x="0" y="4657189"/>
              <a:chExt cx="9144000" cy="675443"/>
            </a:xfrm>
          </p:grpSpPr>
          <p:sp>
            <p:nvSpPr>
              <p:cNvPr id="5" name="Rectangle 4"/>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6" name="Group 5">
                <a:extLst>
                  <a:ext uri="{FF2B5EF4-FFF2-40B4-BE49-F238E27FC236}">
                    <a16:creationId xmlns:a16="http://schemas.microsoft.com/office/drawing/2014/main" id="{F1DD47CD-9787-EE4E-BAF0-A8A3535FD4B1}"/>
                  </a:ext>
                </a:extLst>
              </p:cNvPr>
              <p:cNvGrpSpPr/>
              <p:nvPr/>
            </p:nvGrpSpPr>
            <p:grpSpPr>
              <a:xfrm>
                <a:off x="1378548" y="4686300"/>
                <a:ext cx="2107603" cy="646332"/>
                <a:chOff x="1378548" y="4686300"/>
                <a:chExt cx="2107603" cy="646332"/>
              </a:xfrm>
            </p:grpSpPr>
            <p:pic>
              <p:nvPicPr>
                <p:cNvPr id="1026" name="Picture 2">
                  <a:extLst>
                    <a:ext uri="{FF2B5EF4-FFF2-40B4-BE49-F238E27FC236}">
                      <a16:creationId xmlns:a16="http://schemas.microsoft.com/office/drawing/2014/main" id="{64E3EF64-C40A-4EC9-AF60-EDA9078594B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0215F21-59DE-4327-B06B-E026F3BFE8F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10" name="Retângulo 9">
                  <a:extLst>
                    <a:ext uri="{FF2B5EF4-FFF2-40B4-BE49-F238E27FC236}">
                      <a16:creationId xmlns:a16="http://schemas.microsoft.com/office/drawing/2014/main" id="{18F84453-B99F-4A92-BBF0-4CC0F68B57A3}"/>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a:t>
                  </a:r>
                  <a:r>
                    <a:rPr lang="en-US" sz="1200" dirty="0" err="1">
                      <a:solidFill>
                        <a:srgbClr val="FFFFFF"/>
                      </a:solidFill>
                      <a:latin typeface="Arial" panose="020B0604020202020204" pitchFamily="34" charset="0"/>
                    </a:rPr>
                    <a:t>systemdynamics</a:t>
                  </a:r>
                  <a:r>
                    <a:rPr lang="en-US" sz="1200" dirty="0">
                      <a:solidFill>
                        <a:srgbClr val="FFFFFF"/>
                      </a:solidFill>
                      <a:latin typeface="Arial" panose="020B0604020202020204" pitchFamily="34" charset="0"/>
                    </a:rPr>
                    <a:t>_</a:t>
                  </a:r>
                  <a:endParaRPr lang="en-US" sz="1200" dirty="0"/>
                </a:p>
                <a:p>
                  <a:br>
                    <a:rPr lang="en-US" sz="1200" dirty="0"/>
                  </a:br>
                  <a:endParaRPr lang="en-US" sz="1200" dirty="0"/>
                </a:p>
              </p:txBody>
            </p:sp>
          </p:grpSp>
        </p:grpSp>
        <p:sp>
          <p:nvSpPr>
            <p:cNvPr id="16" name="Retângulo 15">
              <a:extLst>
                <a:ext uri="{FF2B5EF4-FFF2-40B4-BE49-F238E27FC236}">
                  <a16:creationId xmlns:a16="http://schemas.microsoft.com/office/drawing/2014/main" id="{9D0DE390-2008-46D1-949E-F0489FC6F2C6}"/>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17" name="Google Shape;210;p28">
              <a:extLst>
                <a:ext uri="{FF2B5EF4-FFF2-40B4-BE49-F238E27FC236}">
                  <a16:creationId xmlns:a16="http://schemas.microsoft.com/office/drawing/2014/main" id="{095AE063-763D-4BF7-8966-F0BB1C775F24}"/>
                </a:ext>
              </a:extLst>
            </p:cNvPr>
            <p:cNvPicPr preferRelativeResize="0"/>
            <p:nvPr/>
          </p:nvPicPr>
          <p:blipFill>
            <a:blip r:embed="rId5">
              <a:alphaModFix/>
            </a:blip>
            <a:stretch>
              <a:fillRect/>
            </a:stretch>
          </p:blipFill>
          <p:spPr>
            <a:xfrm>
              <a:off x="1383556" y="4959976"/>
              <a:ext cx="216644" cy="183524"/>
            </a:xfrm>
            <a:prstGeom prst="rect">
              <a:avLst/>
            </a:prstGeom>
            <a:noFill/>
            <a:ln>
              <a:noFill/>
            </a:ln>
          </p:spPr>
        </p:pic>
      </p:grpSp>
      <p:pic>
        <p:nvPicPr>
          <p:cNvPr id="20" name="Imagem 19" descr="Fundo preto com letras vermelhas&#10;&#10;Descrição gerada automaticamente">
            <a:extLst>
              <a:ext uri="{FF2B5EF4-FFF2-40B4-BE49-F238E27FC236}">
                <a16:creationId xmlns:a16="http://schemas.microsoft.com/office/drawing/2014/main" id="{3B08B5E7-234C-4941-B769-DD877C02A687}"/>
              </a:ext>
            </a:extLst>
          </p:cNvPr>
          <p:cNvPicPr>
            <a:picLocks noChangeAspect="1"/>
          </p:cNvPicPr>
          <p:nvPr/>
        </p:nvPicPr>
        <p:blipFill rotWithShape="1">
          <a:blip r:embed="rId6">
            <a:extLst>
              <a:ext uri="{28A0092B-C50C-407E-A947-70E740481C1C}">
                <a14:useLocalDpi xmlns:a14="http://schemas.microsoft.com/office/drawing/2010/main" val="0"/>
              </a:ext>
            </a:extLst>
          </a:blip>
          <a:srcRect l="20000" t="31054" r="70833" b="57225"/>
          <a:stretch/>
        </p:blipFill>
        <p:spPr>
          <a:xfrm>
            <a:off x="7200900" y="750585"/>
            <a:ext cx="409210" cy="392415"/>
          </a:xfrm>
          <a:prstGeom prst="rect">
            <a:avLst/>
          </a:prstGeom>
        </p:spPr>
      </p:pic>
      <p:grpSp>
        <p:nvGrpSpPr>
          <p:cNvPr id="18" name="Group 5">
            <a:extLst>
              <a:ext uri="{FF2B5EF4-FFF2-40B4-BE49-F238E27FC236}">
                <a16:creationId xmlns:a16="http://schemas.microsoft.com/office/drawing/2014/main" id="{D5F7DDED-500E-479F-9CDF-09EC51797E49}"/>
              </a:ext>
            </a:extLst>
          </p:cNvPr>
          <p:cNvGrpSpPr/>
          <p:nvPr/>
        </p:nvGrpSpPr>
        <p:grpSpPr>
          <a:xfrm>
            <a:off x="1533891" y="287181"/>
            <a:ext cx="1371599" cy="912969"/>
            <a:chOff x="395214" y="152400"/>
            <a:chExt cx="1509786" cy="1053148"/>
          </a:xfrm>
        </p:grpSpPr>
        <p:sp>
          <p:nvSpPr>
            <p:cNvPr id="19" name="Oval 6">
              <a:extLst>
                <a:ext uri="{FF2B5EF4-FFF2-40B4-BE49-F238E27FC236}">
                  <a16:creationId xmlns:a16="http://schemas.microsoft.com/office/drawing/2014/main" id="{87AECC70-AA34-43E2-B0DF-D4EBEE9DAD9A}"/>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1" name="Picture 7">
              <a:extLst>
                <a:ext uri="{FF2B5EF4-FFF2-40B4-BE49-F238E27FC236}">
                  <a16:creationId xmlns:a16="http://schemas.microsoft.com/office/drawing/2014/main" id="{69A5B578-F80F-48A9-956C-AE92967FB34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Tree>
    <p:extLst>
      <p:ext uri="{BB962C8B-B14F-4D97-AF65-F5344CB8AC3E}">
        <p14:creationId xmlns:p14="http://schemas.microsoft.com/office/powerpoint/2010/main" val="1988903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856545"/>
            <a:ext cx="9067800" cy="3751341"/>
          </a:xfrm>
        </p:spPr>
        <p:txBody>
          <a:bodyPr>
            <a:normAutofit/>
          </a:bodyPr>
          <a:lstStyle/>
          <a:p>
            <a:r>
              <a:rPr lang="en-US" dirty="0"/>
              <a:t>Building Sector</a:t>
            </a:r>
          </a:p>
          <a:p>
            <a:pPr lvl="1"/>
            <a:r>
              <a:rPr lang="en-US" sz="1950" dirty="0"/>
              <a:t>9% GDP and employment contribution </a:t>
            </a:r>
          </a:p>
          <a:p>
            <a:pPr lvl="1"/>
            <a:r>
              <a:rPr lang="en-US" sz="1950" dirty="0"/>
              <a:t>32% of global energy consumption and 40% global waste</a:t>
            </a:r>
          </a:p>
          <a:p>
            <a:pPr lvl="1"/>
            <a:r>
              <a:rPr lang="en-US" sz="1950" dirty="0"/>
              <a:t>One-third of the resource consumption and 12% freshwater use</a:t>
            </a:r>
          </a:p>
          <a:p>
            <a:pPr algn="just"/>
            <a:r>
              <a:rPr lang="en-US" dirty="0"/>
              <a:t>“Sustainability can be achieved by a systematically linked ‘socio-economic-environmental system’ and not by a single component” (Wang and Lin 2007)</a:t>
            </a:r>
          </a:p>
          <a:p>
            <a:pPr algn="just"/>
            <a:r>
              <a:rPr lang="en-US" dirty="0"/>
              <a:t>What gets measured gets managed- Peter Drucker</a:t>
            </a:r>
          </a:p>
          <a:p>
            <a:pPr marL="0" indent="0" algn="just">
              <a:buNone/>
            </a:pPr>
            <a:r>
              <a:rPr lang="en-US" dirty="0"/>
              <a:t>			 </a:t>
            </a:r>
            <a:r>
              <a:rPr lang="en-US" b="1" dirty="0"/>
              <a:t>SUSTAINABILITY ASSESSMENT</a:t>
            </a:r>
          </a:p>
          <a:p>
            <a:pPr algn="just"/>
            <a:endParaRPr lang="en-US" sz="2250" dirty="0"/>
          </a:p>
        </p:txBody>
      </p:sp>
      <p:sp>
        <p:nvSpPr>
          <p:cNvPr id="4" name="TextBox 3"/>
          <p:cNvSpPr txBox="1"/>
          <p:nvPr/>
        </p:nvSpPr>
        <p:spPr>
          <a:xfrm>
            <a:off x="8468740" y="4474518"/>
            <a:ext cx="827660" cy="230832"/>
          </a:xfrm>
          <a:prstGeom prst="rect">
            <a:avLst/>
          </a:prstGeom>
          <a:noFill/>
        </p:spPr>
        <p:txBody>
          <a:bodyPr wrap="square" rtlCol="0">
            <a:spAutoFit/>
          </a:bodyPr>
          <a:lstStyle/>
          <a:p>
            <a:r>
              <a:rPr lang="en-US" sz="900" dirty="0"/>
              <a:t>0.45-1:30</a:t>
            </a:r>
          </a:p>
        </p:txBody>
      </p:sp>
      <p:sp>
        <p:nvSpPr>
          <p:cNvPr id="5" name="Rectangle 4"/>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 name="Group 5"/>
          <p:cNvGrpSpPr/>
          <p:nvPr/>
        </p:nvGrpSpPr>
        <p:grpSpPr>
          <a:xfrm>
            <a:off x="7101202" y="113134"/>
            <a:ext cx="675140" cy="470942"/>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2286000" y="86047"/>
            <a:ext cx="4914900" cy="230832"/>
          </a:xfrm>
          <a:prstGeom prst="rect">
            <a:avLst/>
          </a:prstGeom>
          <a:noFill/>
        </p:spPr>
        <p:txBody>
          <a:bodyPr wrap="square" rtlCol="0">
            <a:spAutoFit/>
          </a:bodyPr>
          <a:lstStyle/>
          <a:p>
            <a:endParaRPr lang="en-US" sz="9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1485900" y="152680"/>
            <a:ext cx="6172200" cy="533120"/>
          </a:xfrm>
        </p:spPr>
        <p:txBody>
          <a:bodyPr>
            <a:normAutofit fontScale="90000"/>
          </a:bodyPr>
          <a:lstStyle/>
          <a:p>
            <a:pPr algn="l"/>
            <a:r>
              <a:rPr lang="en-US" dirty="0"/>
              <a:t>Problem Statement</a:t>
            </a:r>
          </a:p>
        </p:txBody>
      </p:sp>
      <p:sp>
        <p:nvSpPr>
          <p:cNvPr id="13" name="TextBox 8">
            <a:extLst>
              <a:ext uri="{FF2B5EF4-FFF2-40B4-BE49-F238E27FC236}">
                <a16:creationId xmlns:a16="http://schemas.microsoft.com/office/drawing/2014/main" id="{C93894B4-FD31-40CA-995C-F67E626595C7}"/>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7" name="Retângulo 16">
            <a:extLst>
              <a:ext uri="{FF2B5EF4-FFF2-40B4-BE49-F238E27FC236}">
                <a16:creationId xmlns:a16="http://schemas.microsoft.com/office/drawing/2014/main" id="{E99FA53A-D705-494A-8412-36AEB6ABD20F}"/>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8" name="Google Shape;210;p28">
            <a:extLst>
              <a:ext uri="{FF2B5EF4-FFF2-40B4-BE49-F238E27FC236}">
                <a16:creationId xmlns:a16="http://schemas.microsoft.com/office/drawing/2014/main" id="{4CBD87F9-4642-4305-88AF-582437A4E487}"/>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26" name="Group 25">
            <a:extLst>
              <a:ext uri="{FF2B5EF4-FFF2-40B4-BE49-F238E27FC236}">
                <a16:creationId xmlns:a16="http://schemas.microsoft.com/office/drawing/2014/main" id="{BB736327-6599-5F44-8E9C-5237152BE7AC}"/>
              </a:ext>
            </a:extLst>
          </p:cNvPr>
          <p:cNvGrpSpPr/>
          <p:nvPr/>
        </p:nvGrpSpPr>
        <p:grpSpPr>
          <a:xfrm>
            <a:off x="0" y="4657189"/>
            <a:ext cx="9144000" cy="675443"/>
            <a:chOff x="0" y="4657189"/>
            <a:chExt cx="9144000" cy="675443"/>
          </a:xfrm>
        </p:grpSpPr>
        <p:grpSp>
          <p:nvGrpSpPr>
            <p:cNvPr id="27" name="Group 26">
              <a:extLst>
                <a:ext uri="{FF2B5EF4-FFF2-40B4-BE49-F238E27FC236}">
                  <a16:creationId xmlns:a16="http://schemas.microsoft.com/office/drawing/2014/main" id="{7F2ED67E-0158-524F-A4CE-0897377088B8}"/>
                </a:ext>
              </a:extLst>
            </p:cNvPr>
            <p:cNvGrpSpPr/>
            <p:nvPr/>
          </p:nvGrpSpPr>
          <p:grpSpPr>
            <a:xfrm>
              <a:off x="0" y="4657189"/>
              <a:ext cx="9144000" cy="675443"/>
              <a:chOff x="0" y="4657189"/>
              <a:chExt cx="9144000" cy="675443"/>
            </a:xfrm>
          </p:grpSpPr>
          <p:sp>
            <p:nvSpPr>
              <p:cNvPr id="30" name="Rectangle 4">
                <a:extLst>
                  <a:ext uri="{FF2B5EF4-FFF2-40B4-BE49-F238E27FC236}">
                    <a16:creationId xmlns:a16="http://schemas.microsoft.com/office/drawing/2014/main" id="{28B273DA-4495-244F-A1F5-4489C340CAC3}"/>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31" name="TextBox 30">
                <a:extLst>
                  <a:ext uri="{FF2B5EF4-FFF2-40B4-BE49-F238E27FC236}">
                    <a16:creationId xmlns:a16="http://schemas.microsoft.com/office/drawing/2014/main" id="{1912C18B-C95D-2D4B-B05F-67A14C0C41B3}"/>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32" name="Group 31">
                <a:extLst>
                  <a:ext uri="{FF2B5EF4-FFF2-40B4-BE49-F238E27FC236}">
                    <a16:creationId xmlns:a16="http://schemas.microsoft.com/office/drawing/2014/main" id="{AD240979-47A6-3345-8829-252070C116E4}"/>
                  </a:ext>
                </a:extLst>
              </p:cNvPr>
              <p:cNvGrpSpPr/>
              <p:nvPr/>
            </p:nvGrpSpPr>
            <p:grpSpPr>
              <a:xfrm>
                <a:off x="1378548" y="4686300"/>
                <a:ext cx="2107603" cy="646332"/>
                <a:chOff x="1378548" y="4686300"/>
                <a:chExt cx="2107603" cy="646332"/>
              </a:xfrm>
            </p:grpSpPr>
            <p:pic>
              <p:nvPicPr>
                <p:cNvPr id="33" name="Picture 2">
                  <a:extLst>
                    <a:ext uri="{FF2B5EF4-FFF2-40B4-BE49-F238E27FC236}">
                      <a16:creationId xmlns:a16="http://schemas.microsoft.com/office/drawing/2014/main" id="{AA2F3581-F261-E845-80EB-2207F3134FA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4">
                  <a:extLst>
                    <a:ext uri="{FF2B5EF4-FFF2-40B4-BE49-F238E27FC236}">
                      <a16:creationId xmlns:a16="http://schemas.microsoft.com/office/drawing/2014/main" id="{F00EE7C3-8D0D-F04B-9B86-FA241632177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35" name="Retângulo 9">
                  <a:extLst>
                    <a:ext uri="{FF2B5EF4-FFF2-40B4-BE49-F238E27FC236}">
                      <a16:creationId xmlns:a16="http://schemas.microsoft.com/office/drawing/2014/main" id="{438A52E6-4A0F-D549-90A3-5C33D4E04F30}"/>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 </a:t>
                  </a:r>
                  <a:r>
                    <a:rPr lang="en-US" sz="1200" dirty="0" err="1">
                      <a:solidFill>
                        <a:srgbClr val="FFFFFF"/>
                      </a:solidFill>
                      <a:latin typeface="Arial" panose="020B0604020202020204" pitchFamily="34" charset="0"/>
                    </a:rPr>
                    <a:t>systemdynamics</a:t>
                  </a:r>
                  <a:r>
                    <a:rPr lang="en-US" sz="1200" dirty="0">
                      <a:solidFill>
                        <a:srgbClr val="FFFFFF"/>
                      </a:solidFill>
                      <a:latin typeface="Arial" panose="020B0604020202020204" pitchFamily="34" charset="0"/>
                    </a:rPr>
                    <a:t>_</a:t>
                  </a:r>
                  <a:endParaRPr lang="en-US" sz="1200" dirty="0"/>
                </a:p>
                <a:p>
                  <a:br>
                    <a:rPr lang="en-US" sz="1200" dirty="0"/>
                  </a:br>
                  <a:endParaRPr lang="en-US" sz="1200" dirty="0"/>
                </a:p>
              </p:txBody>
            </p:sp>
          </p:grpSp>
        </p:grpSp>
        <p:sp>
          <p:nvSpPr>
            <p:cNvPr id="28" name="Retângulo 15">
              <a:extLst>
                <a:ext uri="{FF2B5EF4-FFF2-40B4-BE49-F238E27FC236}">
                  <a16:creationId xmlns:a16="http://schemas.microsoft.com/office/drawing/2014/main" id="{DBCB928D-13A5-F441-B52C-6AE5A5D586C2}"/>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29" name="Google Shape;210;p28">
              <a:extLst>
                <a:ext uri="{FF2B5EF4-FFF2-40B4-BE49-F238E27FC236}">
                  <a16:creationId xmlns:a16="http://schemas.microsoft.com/office/drawing/2014/main" id="{EA0A8782-876F-3042-8A96-FFE0FFA0D8C0}"/>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spTree>
    <p:extLst>
      <p:ext uri="{BB962C8B-B14F-4D97-AF65-F5344CB8AC3E}">
        <p14:creationId xmlns:p14="http://schemas.microsoft.com/office/powerpoint/2010/main" val="251808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88589" y="4474518"/>
            <a:ext cx="884011" cy="230832"/>
          </a:xfrm>
          <a:prstGeom prst="rect">
            <a:avLst/>
          </a:prstGeom>
          <a:noFill/>
        </p:spPr>
        <p:txBody>
          <a:bodyPr wrap="square" rtlCol="0">
            <a:spAutoFit/>
          </a:bodyPr>
          <a:lstStyle/>
          <a:p>
            <a:r>
              <a:rPr lang="en-US" sz="900" dirty="0"/>
              <a:t>1:30-2.30</a:t>
            </a:r>
          </a:p>
        </p:txBody>
      </p:sp>
      <p:sp>
        <p:nvSpPr>
          <p:cNvPr id="11" name="Rectangle 4">
            <a:extLst>
              <a:ext uri="{FF2B5EF4-FFF2-40B4-BE49-F238E27FC236}">
                <a16:creationId xmlns:a16="http://schemas.microsoft.com/office/drawing/2014/main" id="{B017810F-BE0B-413F-B3C1-C7D48DC5FA11}"/>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Title 1">
            <a:extLst>
              <a:ext uri="{FF2B5EF4-FFF2-40B4-BE49-F238E27FC236}">
                <a16:creationId xmlns:a16="http://schemas.microsoft.com/office/drawing/2014/main" id="{C51684A8-180B-4CD5-A1DB-B170B1DBD096}"/>
              </a:ext>
            </a:extLst>
          </p:cNvPr>
          <p:cNvSpPr>
            <a:spLocks noGrp="1"/>
          </p:cNvSpPr>
          <p:nvPr>
            <p:ph type="title"/>
          </p:nvPr>
        </p:nvSpPr>
        <p:spPr>
          <a:xfrm>
            <a:off x="1485900" y="152680"/>
            <a:ext cx="6172200" cy="533120"/>
          </a:xfrm>
        </p:spPr>
        <p:txBody>
          <a:bodyPr>
            <a:normAutofit fontScale="90000"/>
          </a:bodyPr>
          <a:lstStyle/>
          <a:p>
            <a:pPr algn="l"/>
            <a:r>
              <a:rPr lang="en-US" dirty="0"/>
              <a:t>Approach or Dynamic Hypothesis</a:t>
            </a:r>
          </a:p>
        </p:txBody>
      </p:sp>
      <p:grpSp>
        <p:nvGrpSpPr>
          <p:cNvPr id="13" name="Group 5">
            <a:extLst>
              <a:ext uri="{FF2B5EF4-FFF2-40B4-BE49-F238E27FC236}">
                <a16:creationId xmlns:a16="http://schemas.microsoft.com/office/drawing/2014/main" id="{DB38B7A8-9DE2-4CCB-B5EB-F4BD463F8DF2}"/>
              </a:ext>
            </a:extLst>
          </p:cNvPr>
          <p:cNvGrpSpPr/>
          <p:nvPr/>
        </p:nvGrpSpPr>
        <p:grpSpPr>
          <a:xfrm>
            <a:off x="7101202" y="113134"/>
            <a:ext cx="675140" cy="470942"/>
            <a:chOff x="395214" y="152400"/>
            <a:chExt cx="1509786" cy="1053148"/>
          </a:xfrm>
        </p:grpSpPr>
        <p:sp>
          <p:nvSpPr>
            <p:cNvPr id="14" name="Oval 6">
              <a:extLst>
                <a:ext uri="{FF2B5EF4-FFF2-40B4-BE49-F238E27FC236}">
                  <a16:creationId xmlns:a16="http://schemas.microsoft.com/office/drawing/2014/main" id="{AD7E73CF-9B39-4D91-AF0C-80870BD380B5}"/>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5" name="Picture 7">
              <a:extLst>
                <a:ext uri="{FF2B5EF4-FFF2-40B4-BE49-F238E27FC236}">
                  <a16:creationId xmlns:a16="http://schemas.microsoft.com/office/drawing/2014/main" id="{92EA19A3-2CEB-4666-98AE-4527E809A7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7" name="TextBox 8">
            <a:extLst>
              <a:ext uri="{FF2B5EF4-FFF2-40B4-BE49-F238E27FC236}">
                <a16:creationId xmlns:a16="http://schemas.microsoft.com/office/drawing/2014/main" id="{EF89D6C9-EE25-4252-AE2E-A5B82F08DAB0}"/>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8" name="Retângulo 17">
            <a:extLst>
              <a:ext uri="{FF2B5EF4-FFF2-40B4-BE49-F238E27FC236}">
                <a16:creationId xmlns:a16="http://schemas.microsoft.com/office/drawing/2014/main" id="{D43276D6-3709-4B63-9753-817108CA070A}"/>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9" name="Google Shape;210;p28">
            <a:extLst>
              <a:ext uri="{FF2B5EF4-FFF2-40B4-BE49-F238E27FC236}">
                <a16:creationId xmlns:a16="http://schemas.microsoft.com/office/drawing/2014/main" id="{BC5C9611-D73A-44B3-A155-C8FAB0856C75}"/>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20" name="Group 19">
            <a:extLst>
              <a:ext uri="{FF2B5EF4-FFF2-40B4-BE49-F238E27FC236}">
                <a16:creationId xmlns:a16="http://schemas.microsoft.com/office/drawing/2014/main" id="{8C9D86DB-51A0-194F-8309-57FAED56F87C}"/>
              </a:ext>
            </a:extLst>
          </p:cNvPr>
          <p:cNvGrpSpPr/>
          <p:nvPr/>
        </p:nvGrpSpPr>
        <p:grpSpPr>
          <a:xfrm>
            <a:off x="0" y="4657189"/>
            <a:ext cx="9144000" cy="675443"/>
            <a:chOff x="0" y="4657189"/>
            <a:chExt cx="9144000" cy="675443"/>
          </a:xfrm>
        </p:grpSpPr>
        <p:grpSp>
          <p:nvGrpSpPr>
            <p:cNvPr id="21" name="Group 20">
              <a:extLst>
                <a:ext uri="{FF2B5EF4-FFF2-40B4-BE49-F238E27FC236}">
                  <a16:creationId xmlns:a16="http://schemas.microsoft.com/office/drawing/2014/main" id="{9C8402F7-25C9-3443-8C53-229B322ED3D2}"/>
                </a:ext>
              </a:extLst>
            </p:cNvPr>
            <p:cNvGrpSpPr/>
            <p:nvPr/>
          </p:nvGrpSpPr>
          <p:grpSpPr>
            <a:xfrm>
              <a:off x="0" y="4657189"/>
              <a:ext cx="9144000" cy="675443"/>
              <a:chOff x="0" y="4657189"/>
              <a:chExt cx="9144000" cy="675443"/>
            </a:xfrm>
          </p:grpSpPr>
          <p:sp>
            <p:nvSpPr>
              <p:cNvPr id="24" name="Rectangle 4">
                <a:extLst>
                  <a:ext uri="{FF2B5EF4-FFF2-40B4-BE49-F238E27FC236}">
                    <a16:creationId xmlns:a16="http://schemas.microsoft.com/office/drawing/2014/main" id="{8A190D99-BE30-1D48-89F6-D7EE12E259D5}"/>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25" name="TextBox 24">
                <a:extLst>
                  <a:ext uri="{FF2B5EF4-FFF2-40B4-BE49-F238E27FC236}">
                    <a16:creationId xmlns:a16="http://schemas.microsoft.com/office/drawing/2014/main" id="{E2662007-59D5-9242-A16E-FB2385445EAA}"/>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26" name="Group 25">
                <a:extLst>
                  <a:ext uri="{FF2B5EF4-FFF2-40B4-BE49-F238E27FC236}">
                    <a16:creationId xmlns:a16="http://schemas.microsoft.com/office/drawing/2014/main" id="{EB1C4EA8-2F97-0E47-8EA8-30EA89E1891F}"/>
                  </a:ext>
                </a:extLst>
              </p:cNvPr>
              <p:cNvGrpSpPr/>
              <p:nvPr/>
            </p:nvGrpSpPr>
            <p:grpSpPr>
              <a:xfrm>
                <a:off x="1378548" y="4686300"/>
                <a:ext cx="2107603" cy="646332"/>
                <a:chOff x="1378548" y="4686300"/>
                <a:chExt cx="2107603" cy="646332"/>
              </a:xfrm>
            </p:grpSpPr>
            <p:pic>
              <p:nvPicPr>
                <p:cNvPr id="27" name="Picture 2">
                  <a:extLst>
                    <a:ext uri="{FF2B5EF4-FFF2-40B4-BE49-F238E27FC236}">
                      <a16:creationId xmlns:a16="http://schemas.microsoft.com/office/drawing/2014/main" id="{805BEAB6-21E8-ED43-8125-2AA4183BE12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4">
                  <a:extLst>
                    <a:ext uri="{FF2B5EF4-FFF2-40B4-BE49-F238E27FC236}">
                      <a16:creationId xmlns:a16="http://schemas.microsoft.com/office/drawing/2014/main" id="{99B00992-786C-004E-B2BB-17B45E43E77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9" name="Retângulo 9">
                  <a:extLst>
                    <a:ext uri="{FF2B5EF4-FFF2-40B4-BE49-F238E27FC236}">
                      <a16:creationId xmlns:a16="http://schemas.microsoft.com/office/drawing/2014/main" id="{EE249421-0621-0C49-BA96-470A9B20D54A}"/>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a:t>
                  </a:r>
                  <a:r>
                    <a:rPr lang="en-US" sz="1200" dirty="0" err="1">
                      <a:solidFill>
                        <a:srgbClr val="FFFFFF"/>
                      </a:solidFill>
                      <a:latin typeface="Arial" panose="020B0604020202020204" pitchFamily="34" charset="0"/>
                    </a:rPr>
                    <a:t>systemdynamics</a:t>
                  </a:r>
                  <a:r>
                    <a:rPr lang="en-US" sz="1200" dirty="0">
                      <a:solidFill>
                        <a:srgbClr val="FFFFFF"/>
                      </a:solidFill>
                      <a:latin typeface="Arial" panose="020B0604020202020204" pitchFamily="34" charset="0"/>
                    </a:rPr>
                    <a:t>_</a:t>
                  </a:r>
                  <a:endParaRPr lang="en-US" sz="1200" dirty="0"/>
                </a:p>
                <a:p>
                  <a:br>
                    <a:rPr lang="en-US" sz="1200" dirty="0"/>
                  </a:br>
                  <a:endParaRPr lang="en-US" sz="1200" dirty="0"/>
                </a:p>
              </p:txBody>
            </p:sp>
          </p:grpSp>
        </p:grpSp>
        <p:sp>
          <p:nvSpPr>
            <p:cNvPr id="22" name="Retângulo 15">
              <a:extLst>
                <a:ext uri="{FF2B5EF4-FFF2-40B4-BE49-F238E27FC236}">
                  <a16:creationId xmlns:a16="http://schemas.microsoft.com/office/drawing/2014/main" id="{E5CC8F8D-778A-AC4C-AFD7-A98F95B187C3}"/>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23" name="Google Shape;210;p28">
              <a:extLst>
                <a:ext uri="{FF2B5EF4-FFF2-40B4-BE49-F238E27FC236}">
                  <a16:creationId xmlns:a16="http://schemas.microsoft.com/office/drawing/2014/main" id="{BF8C667E-9C83-2B4B-8AB6-EB28145CA321}"/>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sp>
        <p:nvSpPr>
          <p:cNvPr id="6" name="Flowchart: Alternate Process 5">
            <a:extLst>
              <a:ext uri="{FF2B5EF4-FFF2-40B4-BE49-F238E27FC236}">
                <a16:creationId xmlns:a16="http://schemas.microsoft.com/office/drawing/2014/main" id="{789BC650-5491-BCC1-AD48-B326D26319A8}"/>
              </a:ext>
            </a:extLst>
          </p:cNvPr>
          <p:cNvSpPr/>
          <p:nvPr/>
        </p:nvSpPr>
        <p:spPr>
          <a:xfrm>
            <a:off x="288320" y="1372292"/>
            <a:ext cx="4447192" cy="1575076"/>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0" anchor="ctr"/>
          <a:lstStyle/>
          <a:p>
            <a:pPr marL="285750" indent="-285750" algn="ctr">
              <a:buFont typeface="Arial" panose="020B0604020202020204" pitchFamily="34" charset="0"/>
              <a:buChar char="•"/>
            </a:pPr>
            <a:r>
              <a:rPr lang="en-IN" sz="2800" dirty="0"/>
              <a:t>Complex</a:t>
            </a:r>
          </a:p>
          <a:p>
            <a:pPr marL="285750" indent="-285750" algn="ctr">
              <a:buFont typeface="Arial" panose="020B0604020202020204" pitchFamily="34" charset="0"/>
              <a:buChar char="•"/>
            </a:pPr>
            <a:r>
              <a:rPr lang="en-IN" sz="2800" dirty="0"/>
              <a:t>Multi-Dimension</a:t>
            </a:r>
          </a:p>
          <a:p>
            <a:pPr marL="285750" indent="-285750" algn="ctr">
              <a:buFont typeface="Arial" panose="020B0604020202020204" pitchFamily="34" charset="0"/>
              <a:buChar char="•"/>
            </a:pPr>
            <a:r>
              <a:rPr lang="en-IN" sz="2800" dirty="0"/>
              <a:t>Dynamic</a:t>
            </a:r>
          </a:p>
          <a:p>
            <a:pPr marL="285750" indent="-285750" algn="ctr">
              <a:buFont typeface="Arial" panose="020B0604020202020204" pitchFamily="34" charset="0"/>
              <a:buChar char="•"/>
            </a:pPr>
            <a:r>
              <a:rPr lang="en-IN" sz="2800" dirty="0"/>
              <a:t>Comprehensive</a:t>
            </a:r>
          </a:p>
        </p:txBody>
      </p:sp>
      <p:sp>
        <p:nvSpPr>
          <p:cNvPr id="7" name="TextBox 6">
            <a:extLst>
              <a:ext uri="{FF2B5EF4-FFF2-40B4-BE49-F238E27FC236}">
                <a16:creationId xmlns:a16="http://schemas.microsoft.com/office/drawing/2014/main" id="{59F3018D-2D65-F0AA-BB82-8B0AF1839795}"/>
              </a:ext>
            </a:extLst>
          </p:cNvPr>
          <p:cNvSpPr txBox="1"/>
          <p:nvPr/>
        </p:nvSpPr>
        <p:spPr>
          <a:xfrm>
            <a:off x="0" y="590550"/>
            <a:ext cx="5391150" cy="830997"/>
          </a:xfrm>
          <a:prstGeom prst="rect">
            <a:avLst/>
          </a:prstGeom>
          <a:noFill/>
        </p:spPr>
        <p:txBody>
          <a:bodyPr wrap="square" rtlCol="0">
            <a:spAutoFit/>
          </a:bodyPr>
          <a:lstStyle/>
          <a:p>
            <a:pPr algn="ctr"/>
            <a:r>
              <a:rPr lang="en-IN" sz="2400" b="1" dirty="0"/>
              <a:t>SUSTAINABILITY ASSESSMENT</a:t>
            </a:r>
          </a:p>
          <a:p>
            <a:pPr algn="ctr"/>
            <a:r>
              <a:rPr lang="en-IN" sz="2400" b="1" dirty="0"/>
              <a:t>IN BUILDING SECTOR</a:t>
            </a:r>
          </a:p>
        </p:txBody>
      </p:sp>
      <p:sp>
        <p:nvSpPr>
          <p:cNvPr id="9" name="Rectangle 8">
            <a:extLst>
              <a:ext uri="{FF2B5EF4-FFF2-40B4-BE49-F238E27FC236}">
                <a16:creationId xmlns:a16="http://schemas.microsoft.com/office/drawing/2014/main" id="{DDCA05F9-A48D-0872-1C5E-CF924076555C}"/>
              </a:ext>
            </a:extLst>
          </p:cNvPr>
          <p:cNvSpPr>
            <a:spLocks noChangeArrowheads="1"/>
          </p:cNvSpPr>
          <p:nvPr/>
        </p:nvSpPr>
        <p:spPr bwMode="auto">
          <a:xfrm>
            <a:off x="5044394" y="1121647"/>
            <a:ext cx="388620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400" dirty="0"/>
              <a:t>A systems-thinking perspective – is vital for understanding and tackling sustainability problems </a:t>
            </a:r>
            <a:r>
              <a:rPr lang="en-US" altLang="en-US" i="1" dirty="0"/>
              <a:t>(</a:t>
            </a:r>
            <a:r>
              <a:rPr lang="en-US" altLang="en-US" i="1" dirty="0" err="1"/>
              <a:t>Sterman</a:t>
            </a:r>
            <a:r>
              <a:rPr lang="en-US" altLang="en-US" i="1" dirty="0"/>
              <a:t> 2012 ).</a:t>
            </a:r>
            <a:endParaRPr lang="en-US" altLang="en-US" sz="1600" i="1" dirty="0"/>
          </a:p>
        </p:txBody>
      </p:sp>
      <p:sp>
        <p:nvSpPr>
          <p:cNvPr id="16" name="Content Placeholder 2">
            <a:extLst>
              <a:ext uri="{FF2B5EF4-FFF2-40B4-BE49-F238E27FC236}">
                <a16:creationId xmlns:a16="http://schemas.microsoft.com/office/drawing/2014/main" id="{561020F6-6FE4-C2EA-C6D0-18EBD62D1AFD}"/>
              </a:ext>
            </a:extLst>
          </p:cNvPr>
          <p:cNvSpPr>
            <a:spLocks noGrp="1"/>
          </p:cNvSpPr>
          <p:nvPr>
            <p:ph idx="1"/>
          </p:nvPr>
        </p:nvSpPr>
        <p:spPr>
          <a:xfrm>
            <a:off x="161483" y="3105150"/>
            <a:ext cx="8843257" cy="1108744"/>
          </a:xfrm>
          <a:solidFill>
            <a:schemeClr val="accent4">
              <a:lumMod val="20000"/>
              <a:lumOff val="80000"/>
            </a:schemeClr>
          </a:solidFill>
        </p:spPr>
        <p:txBody>
          <a:bodyPr rtlCol="0">
            <a:noAutofit/>
          </a:bodyPr>
          <a:lstStyle/>
          <a:p>
            <a:pPr marL="0" indent="0" algn="ctr">
              <a:buNone/>
              <a:defRPr/>
            </a:pPr>
            <a:r>
              <a:rPr lang="en-US" sz="2200" b="1" dirty="0">
                <a:solidFill>
                  <a:schemeClr val="tx1"/>
                </a:solidFill>
              </a:rPr>
              <a:t>System dynamics is a computer-aided dynamic simulation modeling approach to enhance the overall understanding of complex systems’ behavior over time </a:t>
            </a:r>
            <a:r>
              <a:rPr lang="en-US" sz="2200" b="1" i="1" dirty="0">
                <a:solidFill>
                  <a:schemeClr val="tx1"/>
                </a:solidFill>
              </a:rPr>
              <a:t>(Forrester 1970).</a:t>
            </a:r>
            <a:endParaRPr lang="en-US" sz="2200" b="1" dirty="0">
              <a:solidFill>
                <a:schemeClr val="tx1"/>
              </a:solidFill>
            </a:endParaRPr>
          </a:p>
        </p:txBody>
      </p:sp>
      <p:sp>
        <p:nvSpPr>
          <p:cNvPr id="32" name="Rectangle: Rounded Corners 31">
            <a:extLst>
              <a:ext uri="{FF2B5EF4-FFF2-40B4-BE49-F238E27FC236}">
                <a16:creationId xmlns:a16="http://schemas.microsoft.com/office/drawing/2014/main" id="{6028908A-C909-E646-C3CA-C3E1B556C270}"/>
              </a:ext>
            </a:extLst>
          </p:cNvPr>
          <p:cNvSpPr/>
          <p:nvPr/>
        </p:nvSpPr>
        <p:spPr>
          <a:xfrm>
            <a:off x="884130" y="4188660"/>
            <a:ext cx="7322920" cy="48308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2800" dirty="0"/>
              <a:t>System dynamics in combination with MCDM</a:t>
            </a:r>
          </a:p>
        </p:txBody>
      </p:sp>
    </p:spTree>
    <p:extLst>
      <p:ext uri="{BB962C8B-B14F-4D97-AF65-F5344CB8AC3E}">
        <p14:creationId xmlns:p14="http://schemas.microsoft.com/office/powerpoint/2010/main" val="157263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bg/>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p:bldP spid="16" grpId="0" build="p" animBg="1"/>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58200" y="4474518"/>
            <a:ext cx="675140" cy="230832"/>
          </a:xfrm>
          <a:prstGeom prst="rect">
            <a:avLst/>
          </a:prstGeom>
          <a:noFill/>
        </p:spPr>
        <p:txBody>
          <a:bodyPr wrap="square" rtlCol="0">
            <a:spAutoFit/>
          </a:bodyPr>
          <a:lstStyle/>
          <a:p>
            <a:r>
              <a:rPr lang="en-US" sz="900" dirty="0"/>
              <a:t>2.30-5.00</a:t>
            </a:r>
          </a:p>
        </p:txBody>
      </p:sp>
      <p:sp>
        <p:nvSpPr>
          <p:cNvPr id="13" name="Title 1">
            <a:extLst>
              <a:ext uri="{FF2B5EF4-FFF2-40B4-BE49-F238E27FC236}">
                <a16:creationId xmlns:a16="http://schemas.microsoft.com/office/drawing/2014/main" id="{4892DFE2-681C-4675-A8EC-F2B3C997AC4C}"/>
              </a:ext>
            </a:extLst>
          </p:cNvPr>
          <p:cNvSpPr txBox="1">
            <a:spLocks/>
          </p:cNvSpPr>
          <p:nvPr/>
        </p:nvSpPr>
        <p:spPr>
          <a:xfrm>
            <a:off x="1485900" y="152680"/>
            <a:ext cx="6172200" cy="533120"/>
          </a:xfrm>
          <a:prstGeom prst="rect">
            <a:avLst/>
          </a:prstGeom>
        </p:spPr>
        <p:txBody>
          <a:bodyPr vert="horz" lIns="68580" tIns="34290" rIns="68580" bIns="3429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CH" sz="3000" dirty="0" err="1"/>
              <a:t>Results</a:t>
            </a:r>
            <a:endParaRPr lang="en-US" sz="3000" dirty="0"/>
          </a:p>
        </p:txBody>
      </p:sp>
      <p:grpSp>
        <p:nvGrpSpPr>
          <p:cNvPr id="14" name="Group 5">
            <a:extLst>
              <a:ext uri="{FF2B5EF4-FFF2-40B4-BE49-F238E27FC236}">
                <a16:creationId xmlns:a16="http://schemas.microsoft.com/office/drawing/2014/main" id="{6FA4F188-4DB0-4938-8E95-0BCC38F78645}"/>
              </a:ext>
            </a:extLst>
          </p:cNvPr>
          <p:cNvGrpSpPr/>
          <p:nvPr/>
        </p:nvGrpSpPr>
        <p:grpSpPr>
          <a:xfrm>
            <a:off x="7101202" y="113134"/>
            <a:ext cx="675140" cy="470942"/>
            <a:chOff x="395214" y="152400"/>
            <a:chExt cx="1509786" cy="1053148"/>
          </a:xfrm>
        </p:grpSpPr>
        <p:sp>
          <p:nvSpPr>
            <p:cNvPr id="17" name="Oval 6">
              <a:extLst>
                <a:ext uri="{FF2B5EF4-FFF2-40B4-BE49-F238E27FC236}">
                  <a16:creationId xmlns:a16="http://schemas.microsoft.com/office/drawing/2014/main" id="{3B2406FB-AA27-4BCC-9385-B68681AC71CF}"/>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8" name="Picture 7">
              <a:extLst>
                <a:ext uri="{FF2B5EF4-FFF2-40B4-BE49-F238E27FC236}">
                  <a16:creationId xmlns:a16="http://schemas.microsoft.com/office/drawing/2014/main" id="{5A175774-26E5-4A81-81BC-E2C1187A97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9" name="Rectangle 4">
            <a:extLst>
              <a:ext uri="{FF2B5EF4-FFF2-40B4-BE49-F238E27FC236}">
                <a16:creationId xmlns:a16="http://schemas.microsoft.com/office/drawing/2014/main" id="{6F14AC0A-15D9-4ECB-B22A-1B0C59675BC0}"/>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TextBox 8">
            <a:extLst>
              <a:ext uri="{FF2B5EF4-FFF2-40B4-BE49-F238E27FC236}">
                <a16:creationId xmlns:a16="http://schemas.microsoft.com/office/drawing/2014/main" id="{AC9D9718-80ED-475B-ACBC-EE094BE79279}"/>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22" name="Retângulo 21">
            <a:extLst>
              <a:ext uri="{FF2B5EF4-FFF2-40B4-BE49-F238E27FC236}">
                <a16:creationId xmlns:a16="http://schemas.microsoft.com/office/drawing/2014/main" id="{9C91EDBB-1239-45C9-A52D-B1C6367035EB}"/>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23" name="Google Shape;210;p28">
            <a:extLst>
              <a:ext uri="{FF2B5EF4-FFF2-40B4-BE49-F238E27FC236}">
                <a16:creationId xmlns:a16="http://schemas.microsoft.com/office/drawing/2014/main" id="{39BBE872-725A-4D41-935F-93F8B8258C33}"/>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24" name="Group 23">
            <a:extLst>
              <a:ext uri="{FF2B5EF4-FFF2-40B4-BE49-F238E27FC236}">
                <a16:creationId xmlns:a16="http://schemas.microsoft.com/office/drawing/2014/main" id="{EDE191D6-8574-184E-9F6C-0AA0873140D2}"/>
              </a:ext>
            </a:extLst>
          </p:cNvPr>
          <p:cNvGrpSpPr/>
          <p:nvPr/>
        </p:nvGrpSpPr>
        <p:grpSpPr>
          <a:xfrm>
            <a:off x="0" y="4657189"/>
            <a:ext cx="9144000" cy="530657"/>
            <a:chOff x="0" y="4657189"/>
            <a:chExt cx="9144000" cy="530657"/>
          </a:xfrm>
        </p:grpSpPr>
        <p:grpSp>
          <p:nvGrpSpPr>
            <p:cNvPr id="25" name="Group 24">
              <a:extLst>
                <a:ext uri="{FF2B5EF4-FFF2-40B4-BE49-F238E27FC236}">
                  <a16:creationId xmlns:a16="http://schemas.microsoft.com/office/drawing/2014/main" id="{238EEEBB-E6E6-BE4C-8773-61BA31AE7467}"/>
                </a:ext>
              </a:extLst>
            </p:cNvPr>
            <p:cNvGrpSpPr/>
            <p:nvPr/>
          </p:nvGrpSpPr>
          <p:grpSpPr>
            <a:xfrm>
              <a:off x="0" y="4657189"/>
              <a:ext cx="9144000" cy="530657"/>
              <a:chOff x="0" y="4657189"/>
              <a:chExt cx="9144000" cy="530657"/>
            </a:xfrm>
          </p:grpSpPr>
          <p:sp>
            <p:nvSpPr>
              <p:cNvPr id="28" name="Rectangle 4">
                <a:extLst>
                  <a:ext uri="{FF2B5EF4-FFF2-40B4-BE49-F238E27FC236}">
                    <a16:creationId xmlns:a16="http://schemas.microsoft.com/office/drawing/2014/main" id="{51CDBCD5-663C-164C-9777-E4E7071BEF44}"/>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29" name="TextBox 28">
                <a:extLst>
                  <a:ext uri="{FF2B5EF4-FFF2-40B4-BE49-F238E27FC236}">
                    <a16:creationId xmlns:a16="http://schemas.microsoft.com/office/drawing/2014/main" id="{43EF23A5-704A-B347-86B8-770204541FED}"/>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30" name="Group 29">
                <a:extLst>
                  <a:ext uri="{FF2B5EF4-FFF2-40B4-BE49-F238E27FC236}">
                    <a16:creationId xmlns:a16="http://schemas.microsoft.com/office/drawing/2014/main" id="{4B3CEE4F-16AA-414D-81F1-A1148F7E2090}"/>
                  </a:ext>
                </a:extLst>
              </p:cNvPr>
              <p:cNvGrpSpPr/>
              <p:nvPr/>
            </p:nvGrpSpPr>
            <p:grpSpPr>
              <a:xfrm>
                <a:off x="1378548" y="4686300"/>
                <a:ext cx="2107603" cy="461666"/>
                <a:chOff x="1378548" y="4686300"/>
                <a:chExt cx="2107603" cy="461666"/>
              </a:xfrm>
            </p:grpSpPr>
            <p:pic>
              <p:nvPicPr>
                <p:cNvPr id="31" name="Picture 2">
                  <a:extLst>
                    <a:ext uri="{FF2B5EF4-FFF2-40B4-BE49-F238E27FC236}">
                      <a16:creationId xmlns:a16="http://schemas.microsoft.com/office/drawing/2014/main" id="{4D3865AE-2E95-7F49-8C13-7A80CF9F031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a:extLst>
                    <a:ext uri="{FF2B5EF4-FFF2-40B4-BE49-F238E27FC236}">
                      <a16:creationId xmlns:a16="http://schemas.microsoft.com/office/drawing/2014/main" id="{A2622CF5-02A3-274A-84C7-279A69A8605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33" name="Retângulo 9">
                  <a:extLst>
                    <a:ext uri="{FF2B5EF4-FFF2-40B4-BE49-F238E27FC236}">
                      <a16:creationId xmlns:a16="http://schemas.microsoft.com/office/drawing/2014/main" id="{7312339E-21C0-4548-ADAD-934D2BCF48CB}"/>
                    </a:ext>
                  </a:extLst>
                </p:cNvPr>
                <p:cNvSpPr/>
                <p:nvPr/>
              </p:nvSpPr>
              <p:spPr>
                <a:xfrm>
                  <a:off x="1867047" y="4686301"/>
                  <a:ext cx="1619104" cy="461665"/>
                </a:xfrm>
                <a:prstGeom prst="rect">
                  <a:avLst/>
                </a:prstGeom>
              </p:spPr>
              <p:txBody>
                <a:bodyPr wrap="square">
                  <a:spAutoFit/>
                </a:bodyPr>
                <a:lstStyle/>
                <a:p>
                  <a:r>
                    <a:rPr lang="en-US" sz="1200" dirty="0">
                      <a:solidFill>
                        <a:srgbClr val="FFFFFF"/>
                      </a:solidFill>
                      <a:latin typeface="Arial" panose="020B0604020202020204" pitchFamily="34" charset="0"/>
                    </a:rPr>
                    <a:t>@</a:t>
                  </a:r>
                  <a:r>
                    <a:rPr lang="en-US" sz="1200" dirty="0" err="1">
                      <a:solidFill>
                        <a:srgbClr val="FFFFFF"/>
                      </a:solidFill>
                      <a:latin typeface="Arial" panose="020B0604020202020204" pitchFamily="34" charset="0"/>
                    </a:rPr>
                    <a:t>systemdynamics</a:t>
                  </a:r>
                  <a:r>
                    <a:rPr lang="en-US" sz="1200" dirty="0">
                      <a:solidFill>
                        <a:srgbClr val="FFFFFF"/>
                      </a:solidFill>
                      <a:latin typeface="Arial" panose="020B0604020202020204" pitchFamily="34" charset="0"/>
                    </a:rPr>
                    <a:t>_</a:t>
                  </a:r>
                  <a:br>
                    <a:rPr lang="en-US" sz="1200" dirty="0"/>
                  </a:br>
                  <a:endParaRPr lang="en-US" sz="1200" dirty="0"/>
                </a:p>
              </p:txBody>
            </p:sp>
          </p:grpSp>
        </p:grpSp>
        <p:sp>
          <p:nvSpPr>
            <p:cNvPr id="26" name="Retângulo 15">
              <a:extLst>
                <a:ext uri="{FF2B5EF4-FFF2-40B4-BE49-F238E27FC236}">
                  <a16:creationId xmlns:a16="http://schemas.microsoft.com/office/drawing/2014/main" id="{8C2D79DD-2981-CF4E-A204-3AA2532DC773}"/>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27" name="Google Shape;210;p28">
              <a:extLst>
                <a:ext uri="{FF2B5EF4-FFF2-40B4-BE49-F238E27FC236}">
                  <a16:creationId xmlns:a16="http://schemas.microsoft.com/office/drawing/2014/main" id="{AFB49DB3-E27A-AC4E-A09B-821A0C1A105A}"/>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pic>
        <p:nvPicPr>
          <p:cNvPr id="5" name="Picture 4">
            <a:extLst>
              <a:ext uri="{FF2B5EF4-FFF2-40B4-BE49-F238E27FC236}">
                <a16:creationId xmlns:a16="http://schemas.microsoft.com/office/drawing/2014/main" id="{4AC1EAA6-BD5E-1FD4-F6D6-4D7284140FCB}"/>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88156" y="707061"/>
            <a:ext cx="4951562" cy="3784927"/>
          </a:xfrm>
          <a:prstGeom prst="rect">
            <a:avLst/>
          </a:prstGeom>
        </p:spPr>
      </p:pic>
      <p:sp>
        <p:nvSpPr>
          <p:cNvPr id="8" name="Rectangle: Rounded Corners 7">
            <a:extLst>
              <a:ext uri="{FF2B5EF4-FFF2-40B4-BE49-F238E27FC236}">
                <a16:creationId xmlns:a16="http://schemas.microsoft.com/office/drawing/2014/main" id="{4198E420-DEB4-FBFF-FDF3-5272E65BEEBF}"/>
              </a:ext>
            </a:extLst>
          </p:cNvPr>
          <p:cNvSpPr/>
          <p:nvPr/>
        </p:nvSpPr>
        <p:spPr>
          <a:xfrm>
            <a:off x="5647147" y="1473090"/>
            <a:ext cx="2403624" cy="21503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a:solidFill>
                  <a:sysClr val="windowText" lastClr="000000"/>
                </a:solidFill>
              </a:rPr>
              <a:t>System dynamics was used to develop a sustainability benchmarking scheme </a:t>
            </a:r>
          </a:p>
        </p:txBody>
      </p:sp>
      <p:pic>
        <p:nvPicPr>
          <p:cNvPr id="12" name="Picture 11">
            <a:extLst>
              <a:ext uri="{FF2B5EF4-FFF2-40B4-BE49-F238E27FC236}">
                <a16:creationId xmlns:a16="http://schemas.microsoft.com/office/drawing/2014/main" id="{D2CC1CBA-0759-5F76-3FD2-F8BC1847CE90}"/>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22587" y="614995"/>
            <a:ext cx="3395059" cy="3957293"/>
          </a:xfrm>
          <a:prstGeom prst="rect">
            <a:avLst/>
          </a:prstGeom>
        </p:spPr>
      </p:pic>
      <p:pic>
        <p:nvPicPr>
          <p:cNvPr id="20" name="Picture 19">
            <a:extLst>
              <a:ext uri="{FF2B5EF4-FFF2-40B4-BE49-F238E27FC236}">
                <a16:creationId xmlns:a16="http://schemas.microsoft.com/office/drawing/2014/main" id="{5D2433E7-65A8-51C7-A76E-BBEFC9224187}"/>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5029200" y="671857"/>
            <a:ext cx="3462688" cy="3900431"/>
          </a:xfrm>
          <a:prstGeom prst="rect">
            <a:avLst/>
          </a:prstGeom>
        </p:spPr>
      </p:pic>
      <p:sp>
        <p:nvSpPr>
          <p:cNvPr id="35" name="Arrow: Left 34">
            <a:extLst>
              <a:ext uri="{FF2B5EF4-FFF2-40B4-BE49-F238E27FC236}">
                <a16:creationId xmlns:a16="http://schemas.microsoft.com/office/drawing/2014/main" id="{E5A89A3D-721A-7EBF-1CCE-C530A8A2EC02}"/>
              </a:ext>
            </a:extLst>
          </p:cNvPr>
          <p:cNvSpPr/>
          <p:nvPr/>
        </p:nvSpPr>
        <p:spPr>
          <a:xfrm>
            <a:off x="3393787" y="1352550"/>
            <a:ext cx="1635413" cy="533400"/>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original</a:t>
            </a:r>
          </a:p>
        </p:txBody>
      </p:sp>
      <p:sp>
        <p:nvSpPr>
          <p:cNvPr id="36" name="Arrow: Right 35">
            <a:extLst>
              <a:ext uri="{FF2B5EF4-FFF2-40B4-BE49-F238E27FC236}">
                <a16:creationId xmlns:a16="http://schemas.microsoft.com/office/drawing/2014/main" id="{510DE334-DFB7-172A-B048-308CFC8852EE}"/>
              </a:ext>
            </a:extLst>
          </p:cNvPr>
          <p:cNvSpPr/>
          <p:nvPr/>
        </p:nvSpPr>
        <p:spPr>
          <a:xfrm>
            <a:off x="3617646" y="2647950"/>
            <a:ext cx="1411554" cy="4572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revised</a:t>
            </a:r>
          </a:p>
        </p:txBody>
      </p:sp>
    </p:spTree>
    <p:extLst>
      <p:ext uri="{BB962C8B-B14F-4D97-AF65-F5344CB8AC3E}">
        <p14:creationId xmlns:p14="http://schemas.microsoft.com/office/powerpoint/2010/main" val="109333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5" grpId="0" animBg="1"/>
      <p:bldP spid="3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1403</TotalTime>
  <Words>485</Words>
  <Application>Microsoft Office PowerPoint</Application>
  <PresentationFormat>On-screen Show (16:9)</PresentationFormat>
  <Paragraphs>67</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Avenir LT Std 55 Roman</vt:lpstr>
      <vt:lpstr>Calibri</vt:lpstr>
      <vt:lpstr>Office Theme</vt:lpstr>
      <vt:lpstr>Practical application of a system dynamics-based sustainability benchmarking : Case of Affordable Housing in India</vt:lpstr>
      <vt:lpstr>Problem Statement</vt:lpstr>
      <vt:lpstr>Approach or Dynamic Hypothesis</vt:lpstr>
      <vt:lpstr>PowerPoint Presentation</vt:lpstr>
    </vt:vector>
  </TitlesOfParts>
  <Company>isee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work</dc:title>
  <dc:creator>Bob Eberlein</dc:creator>
  <cp:lastModifiedBy>Ann Francis</cp:lastModifiedBy>
  <cp:revision>68</cp:revision>
  <cp:lastPrinted>2018-05-29T13:54:06Z</cp:lastPrinted>
  <dcterms:created xsi:type="dcterms:W3CDTF">2018-04-25T19:48:46Z</dcterms:created>
  <dcterms:modified xsi:type="dcterms:W3CDTF">2023-06-20T03:51:34Z</dcterms:modified>
</cp:coreProperties>
</file>