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8" r:id="rId4"/>
    <p:sldId id="259" r:id="rId5"/>
    <p:sldId id="256" r:id="rId6"/>
  </p:sldIdLst>
  <p:sldSz cx="9144000" cy="5143500" type="screen16x9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C4C4"/>
    <a:srgbClr val="343A40"/>
    <a:srgbClr val="B2214D"/>
    <a:srgbClr val="EF7DB1"/>
    <a:srgbClr val="FF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73890" autoAdjust="0"/>
  </p:normalViewPr>
  <p:slideViewPr>
    <p:cSldViewPr>
      <p:cViewPr varScale="1">
        <p:scale>
          <a:sx n="80" d="100"/>
          <a:sy n="80" d="100"/>
        </p:scale>
        <p:origin x="706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388" y="650875"/>
            <a:ext cx="57896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Research and epidemiological show that adolescents who have experienced .child abuse or neglect are at a much higher risk for suicidal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thoughs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behaviors.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 only that, but youth suicide is a critical public health issue, with rates going up particularly in communities of color.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work serves as a conceptual foundation for a suicide prevention intervention for adolescents with maltreatment exposure/involvement with child protective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two problems we were aiming to address include: (LIST)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Consequently, we developed a conceptual model with system dynamics modeling to answer the following two interrelated problem statements: (1) What causes maltreated adolescents to gain social and emotional protective factors within the school context? (2) What causes a school-wide reduction in levels of suicidal thoughts and behaviors for maltreatment-exposed adolescents?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I published a paper in 2022 that was a systematic review of the literature on child maltreatment and suicide, including potential mediators or mechanisms.</a:t>
            </a:r>
          </a:p>
          <a:p>
            <a:endParaRPr lang="en-US" baseline="0" dirty="0"/>
          </a:p>
          <a:p>
            <a:r>
              <a:rPr lang="en-US" baseline="0" dirty="0"/>
              <a:t>We use this literature review to build a preliminary model, with the school as the primary system.</a:t>
            </a:r>
          </a:p>
          <a:p>
            <a:endParaRPr lang="en-US" baseline="0" dirty="0"/>
          </a:p>
          <a:p>
            <a:r>
              <a:rPr lang="en-US" baseline="0" dirty="0"/>
              <a:t>Based on the relationships we think are an important, we </a:t>
            </a:r>
            <a:r>
              <a:rPr lang="en-US" baseline="0" dirty="0" err="1"/>
              <a:t>boudn</a:t>
            </a:r>
            <a:r>
              <a:rPr lang="en-US" baseline="0" dirty="0"/>
              <a:t> the system in one school setting – so one school for example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shows our preliminary figure.</a:t>
            </a:r>
          </a:p>
          <a:p>
            <a:endParaRPr lang="en-US" dirty="0"/>
          </a:p>
          <a:p>
            <a:r>
              <a:rPr lang="en-US" dirty="0"/>
              <a:t>This is a core stock and flow model that we would expect based on the literature </a:t>
            </a:r>
          </a:p>
          <a:p>
            <a:endParaRPr lang="en-US" dirty="0"/>
          </a:p>
          <a:p>
            <a:r>
              <a:rPr lang="en-US" dirty="0"/>
              <a:t>Remind people that this was built on research – but these were all linear models – ‘excited </a:t>
            </a:r>
            <a:r>
              <a:rPr lang="en-US" dirty="0" err="1"/>
              <a:t>abou</a:t>
            </a:r>
            <a:r>
              <a:rPr lang="en-US" dirty="0"/>
              <a:t> this</a:t>
            </a:r>
          </a:p>
          <a:p>
            <a:endParaRPr lang="en-US" dirty="0"/>
          </a:p>
          <a:p>
            <a:r>
              <a:rPr lang="en-US" baseline="0" dirty="0"/>
              <a:t>There are four main stocks- give a quick geography first OR use the clicker</a:t>
            </a:r>
          </a:p>
          <a:p>
            <a:endParaRPr lang="en-US" baseline="0" dirty="0"/>
          </a:p>
          <a:p>
            <a:r>
              <a:rPr lang="en-US" baseline="0" dirty="0"/>
              <a:t>Being maltreated refers to history of maltreatment </a:t>
            </a:r>
          </a:p>
          <a:p>
            <a:endParaRPr lang="en-US" baseline="0" dirty="0"/>
          </a:p>
          <a:p>
            <a:r>
              <a:rPr lang="en-US" baseline="0" dirty="0"/>
              <a:t>Then talk about flows</a:t>
            </a:r>
          </a:p>
          <a:p>
            <a:endParaRPr lang="en-US" baseline="0" dirty="0"/>
          </a:p>
          <a:p>
            <a:r>
              <a:rPr lang="en-US" baseline="0" dirty="0"/>
              <a:t>Then talk about reinforcing loops</a:t>
            </a:r>
          </a:p>
          <a:p>
            <a:endParaRPr lang="en-US" baseline="0" dirty="0"/>
          </a:p>
          <a:p>
            <a:r>
              <a:rPr lang="en-US" baseline="0" dirty="0"/>
              <a:t>Define social emotional learning intervention – would be tailored in a way to help adolescents with skill enhancement but also to resolve social emotional skills that are particularly affected by maltreatment</a:t>
            </a:r>
          </a:p>
          <a:p>
            <a:endParaRPr lang="en-US" baseline="0" dirty="0"/>
          </a:p>
          <a:p>
            <a:r>
              <a:rPr lang="en-US" baseline="0" dirty="0"/>
              <a:t>Then concluding sentence – and next steps</a:t>
            </a:r>
          </a:p>
          <a:p>
            <a:endParaRPr lang="en-US" baseline="0" dirty="0"/>
          </a:p>
          <a:p>
            <a:r>
              <a:rPr lang="en-US" baseline="0" dirty="0"/>
              <a:t>Mention that my next step is a K01 and talking about it from a system perspective – importance of system methods to solve this critical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This slide will be hidden from presentation. You may delete this instruction slide once your slides are ready.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sdc.systemdynamics.org/" TargetMode="External"/><Relationship Id="rId4" Type="http://schemas.openxmlformats.org/officeDocument/2006/relationships/hyperlink" Target="https://webportal.systemdynamic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57350"/>
            <a:ext cx="685800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343A40"/>
                </a:solidFill>
              </a:rPr>
              <a:t>A System Dynamics Model of Child Maltreatment and Adolescent Suicide Risk</a:t>
            </a:r>
            <a:endParaRPr lang="en-US" sz="2700" dirty="0">
              <a:solidFill>
                <a:srgbClr val="343A4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2865623"/>
            <a:ext cx="6057900" cy="1314450"/>
          </a:xfrm>
        </p:spPr>
        <p:txBody>
          <a:bodyPr>
            <a:normAutofit/>
          </a:bodyPr>
          <a:lstStyle/>
          <a:p>
            <a:pPr algn="r"/>
            <a:r>
              <a:rPr lang="en-US" sz="1500" b="1" dirty="0">
                <a:solidFill>
                  <a:schemeClr val="tx1"/>
                </a:solidFill>
              </a:rPr>
              <a:t>Erinn Duprey, Ph.D., Children’s Institute, University of Rochester</a:t>
            </a:r>
          </a:p>
          <a:p>
            <a:pPr algn="r"/>
            <a:r>
              <a:rPr lang="en-US" sz="1500" dirty="0">
                <a:solidFill>
                  <a:schemeClr val="tx1"/>
                </a:solidFill>
              </a:rPr>
              <a:t>Ann Marie White, Ed.D., Children’s Institute, University of Rochester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4474518"/>
            <a:ext cx="800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0:00-0:30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F4F0C5A-FCBE-474A-8DB8-148DA7B5FECE}"/>
              </a:ext>
            </a:extLst>
          </p:cNvPr>
          <p:cNvSpPr txBox="1"/>
          <p:nvPr/>
        </p:nvSpPr>
        <p:spPr>
          <a:xfrm>
            <a:off x="4229100" y="372502"/>
            <a:ext cx="348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i="1" dirty="0">
                <a:solidFill>
                  <a:srgbClr val="B2214D"/>
                </a:solidFill>
              </a:rPr>
              <a:t>WIP Presentation</a:t>
            </a:r>
            <a:endParaRPr lang="en-US" sz="2400" i="1" dirty="0">
              <a:solidFill>
                <a:srgbClr val="B2214D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2384F91-FFF5-C042-922A-7D0BA9356FA8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E98A784-890B-224D-9A9C-08FF997DD015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1DD47CD-9787-EE4E-BAF0-A8A3535FD4B1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1026" name="Picture 2">
                  <a:extLst>
                    <a:ext uri="{FF2B5EF4-FFF2-40B4-BE49-F238E27FC236}">
                      <a16:creationId xmlns:a16="http://schemas.microsoft.com/office/drawing/2014/main" id="{64E3EF64-C40A-4EC9-AF60-EDA9078594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8" name="Picture 4">
                  <a:extLst>
                    <a:ext uri="{FF2B5EF4-FFF2-40B4-BE49-F238E27FC236}">
                      <a16:creationId xmlns:a16="http://schemas.microsoft.com/office/drawing/2014/main" id="{D0215F21-59DE-4327-B06B-E026F3BFE8F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" name="Retângulo 9">
                  <a:extLst>
                    <a:ext uri="{FF2B5EF4-FFF2-40B4-BE49-F238E27FC236}">
                      <a16:creationId xmlns:a16="http://schemas.microsoft.com/office/drawing/2014/main" id="{18F84453-B99F-4A92-BBF0-4CC0F68B57A3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9D0DE390-2008-46D1-949E-F0489FC6F2C6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17" name="Google Shape;210;p28">
              <a:extLst>
                <a:ext uri="{FF2B5EF4-FFF2-40B4-BE49-F238E27FC236}">
                  <a16:creationId xmlns:a16="http://schemas.microsoft.com/office/drawing/2014/main" id="{095AE063-763D-4BF7-8966-F0BB1C775F24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" name="Imagem 19" descr="Fundo preto com letras vermelhas&#10;&#10;Descrição gerada automaticamente">
            <a:extLst>
              <a:ext uri="{FF2B5EF4-FFF2-40B4-BE49-F238E27FC236}">
                <a16:creationId xmlns:a16="http://schemas.microsoft.com/office/drawing/2014/main" id="{3B08B5E7-234C-4941-B769-DD877C02A68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31054" r="70833" b="57225"/>
          <a:stretch/>
        </p:blipFill>
        <p:spPr>
          <a:xfrm>
            <a:off x="7200900" y="750585"/>
            <a:ext cx="409210" cy="392415"/>
          </a:xfrm>
          <a:prstGeom prst="rect">
            <a:avLst/>
          </a:prstGeom>
        </p:spPr>
      </p:pic>
      <p:grpSp>
        <p:nvGrpSpPr>
          <p:cNvPr id="18" name="Group 5">
            <a:extLst>
              <a:ext uri="{FF2B5EF4-FFF2-40B4-BE49-F238E27FC236}">
                <a16:creationId xmlns:a16="http://schemas.microsoft.com/office/drawing/2014/main" id="{D5F7DDED-500E-479F-9CDF-09EC51797E49}"/>
              </a:ext>
            </a:extLst>
          </p:cNvPr>
          <p:cNvGrpSpPr/>
          <p:nvPr/>
        </p:nvGrpSpPr>
        <p:grpSpPr>
          <a:xfrm>
            <a:off x="1533891" y="287181"/>
            <a:ext cx="1371599" cy="912969"/>
            <a:chOff x="395214" y="152400"/>
            <a:chExt cx="1509786" cy="1053148"/>
          </a:xfrm>
        </p:grpSpPr>
        <p:sp>
          <p:nvSpPr>
            <p:cNvPr id="19" name="Oval 6">
              <a:extLst>
                <a:ext uri="{FF2B5EF4-FFF2-40B4-BE49-F238E27FC236}">
                  <a16:creationId xmlns:a16="http://schemas.microsoft.com/office/drawing/2014/main" id="{87AECC70-AA34-43E2-B0DF-D4EBEE9DAD9A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21" name="Picture 7">
              <a:extLst>
                <a:ext uri="{FF2B5EF4-FFF2-40B4-BE49-F238E27FC236}">
                  <a16:creationId xmlns:a16="http://schemas.microsoft.com/office/drawing/2014/main" id="{69A5B578-F80F-48A9-956C-AE92967FB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8890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56545"/>
            <a:ext cx="7620000" cy="3751341"/>
          </a:xfrm>
        </p:spPr>
        <p:txBody>
          <a:bodyPr>
            <a:normAutofit/>
          </a:bodyPr>
          <a:lstStyle/>
          <a:p>
            <a:r>
              <a:rPr lang="en-US" sz="2250" dirty="0"/>
              <a:t>Youth who experience child abuse and neglect are more at risk for suicide</a:t>
            </a:r>
          </a:p>
          <a:p>
            <a:pPr lvl="1"/>
            <a:r>
              <a:rPr lang="en-US" sz="1950" i="1" dirty="0"/>
              <a:t>But </a:t>
            </a:r>
            <a:r>
              <a:rPr lang="en-US" sz="1950" dirty="0"/>
              <a:t>there are no current upstream, school-based suicide prevention programs for this group</a:t>
            </a:r>
          </a:p>
          <a:p>
            <a:r>
              <a:rPr lang="en-US" sz="2250" dirty="0"/>
              <a:t>Problems:</a:t>
            </a:r>
            <a:br>
              <a:rPr lang="en-US" sz="2250" dirty="0"/>
            </a:br>
            <a:r>
              <a:rPr lang="en-US" sz="2250" dirty="0"/>
              <a:t>(1) What causes maltreated adolescents to gain social and emotional protective factors within the school context? </a:t>
            </a:r>
            <a:br>
              <a:rPr lang="en-US" sz="2250" dirty="0"/>
            </a:br>
            <a:r>
              <a:rPr lang="en-US" sz="2250" dirty="0"/>
              <a:t>(2) What causes a school-wide reduction in levels of suicidal thoughts and behaviors for maltreatment-exposed adolescents?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68740" y="4474518"/>
            <a:ext cx="827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0:30-2:00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" name="Group 5"/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286000" y="86047"/>
            <a:ext cx="4914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Problem Statement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C93894B4-FD31-40CA-995C-F67E626595C7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99FA53A-D705-494A-8412-36AEB6ABD20F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8" name="Google Shape;210;p28">
            <a:extLst>
              <a:ext uri="{FF2B5EF4-FFF2-40B4-BE49-F238E27FC236}">
                <a16:creationId xmlns:a16="http://schemas.microsoft.com/office/drawing/2014/main" id="{4CBD87F9-4642-4305-88AF-582437A4E48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7">
            <a:extLst>
              <a:ext uri="{FF2B5EF4-FFF2-40B4-BE49-F238E27FC236}">
                <a16:creationId xmlns:a16="http://schemas.microsoft.com/office/drawing/2014/main" id="{72EE39E9-548A-BAD4-9052-C57D3F57BD20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11" name="Group 6">
              <a:extLst>
                <a:ext uri="{FF2B5EF4-FFF2-40B4-BE49-F238E27FC236}">
                  <a16:creationId xmlns:a16="http://schemas.microsoft.com/office/drawing/2014/main" id="{160C3A8A-FCCA-4926-EFF4-1C6FC5ED9EDB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56E8BAEB-E330-24EF-5D51-21689E401148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43280830-A7E1-D1DF-E7B0-2A6D8EFB47E3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19" name="Group 5">
                <a:extLst>
                  <a:ext uri="{FF2B5EF4-FFF2-40B4-BE49-F238E27FC236}">
                    <a16:creationId xmlns:a16="http://schemas.microsoft.com/office/drawing/2014/main" id="{4998675D-23C4-F31B-BE0B-767F5140ADCE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20" name="Picture 2">
                  <a:extLst>
                    <a:ext uri="{FF2B5EF4-FFF2-40B4-BE49-F238E27FC236}">
                      <a16:creationId xmlns:a16="http://schemas.microsoft.com/office/drawing/2014/main" id="{602FEB1E-29A4-379D-CE8A-EA218B9CAD8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" name="Picture 4">
                  <a:extLst>
                    <a:ext uri="{FF2B5EF4-FFF2-40B4-BE49-F238E27FC236}">
                      <a16:creationId xmlns:a16="http://schemas.microsoft.com/office/drawing/2014/main" id="{2042F6EC-4B66-04AC-90E2-164B2EF0BA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" name="Retângulo 21">
                  <a:extLst>
                    <a:ext uri="{FF2B5EF4-FFF2-40B4-BE49-F238E27FC236}">
                      <a16:creationId xmlns:a16="http://schemas.microsoft.com/office/drawing/2014/main" id="{904DAB15-6922-3EA6-AAC5-08D9519DAE13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CF0691C4-C3B1-3F76-3561-ED76AA6167D9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14" name="Google Shape;210;p28">
              <a:extLst>
                <a:ext uri="{FF2B5EF4-FFF2-40B4-BE49-F238E27FC236}">
                  <a16:creationId xmlns:a16="http://schemas.microsoft.com/office/drawing/2014/main" id="{40976FB6-2CA4-AFC9-4991-F34F08B435DC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8196"/>
            <a:ext cx="7239000" cy="3516420"/>
          </a:xfrm>
        </p:spPr>
        <p:txBody>
          <a:bodyPr>
            <a:normAutofit/>
          </a:bodyPr>
          <a:lstStyle/>
          <a:p>
            <a:r>
              <a:rPr lang="en-US" sz="2250" dirty="0"/>
              <a:t>We conducted a literature review previously and developed a conceptual model (Duprey et al., 2022)</a:t>
            </a:r>
          </a:p>
          <a:p>
            <a:r>
              <a:rPr lang="en-US" sz="2250" dirty="0"/>
              <a:t>Based on this previous work, we built a preliminary stock and flow model</a:t>
            </a:r>
          </a:p>
          <a:p>
            <a:r>
              <a:rPr lang="en-US" dirty="0"/>
              <a:t>We focused the system within the school context</a:t>
            </a:r>
          </a:p>
          <a:p>
            <a:r>
              <a:rPr lang="en-US" dirty="0"/>
              <a:t>The system model will inform a school-based suicide prevention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88589" y="4474518"/>
            <a:ext cx="884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2:00-3:30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017810F-BE0B-413F-B3C1-C7D48DC5FA11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51684A8-180B-4CD5-A1DB-B170B1DB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Approach or Dynamic Hypothesis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DB38B7A8-9DE2-4CCB-B5EB-F4BD463F8DF2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AD7E73CF-9B39-4D91-AF0C-80870BD380B5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92EA19A3-2CEB-4666-98AE-4527E809A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" name="TextBox 8">
            <a:extLst>
              <a:ext uri="{FF2B5EF4-FFF2-40B4-BE49-F238E27FC236}">
                <a16:creationId xmlns:a16="http://schemas.microsoft.com/office/drawing/2014/main" id="{EF89D6C9-EE25-4252-AE2E-A5B82F08DAB0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43276D6-3709-4B63-9753-817108CA070A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9" name="Google Shape;210;p28">
            <a:extLst>
              <a:ext uri="{FF2B5EF4-FFF2-40B4-BE49-F238E27FC236}">
                <a16:creationId xmlns:a16="http://schemas.microsoft.com/office/drawing/2014/main" id="{BC5C9611-D73A-44B3-A155-C8FAB0856C7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29DB53BC-71C4-1972-1637-7CD473AAF447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BCF935DE-6E7B-EE4A-8BA9-F721FDE82FD8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2C2EFC7B-5CFA-F66A-5DD6-D1DB9D877033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27CF82-863E-5237-637D-C190F8C3D649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10" name="Group 5">
                <a:extLst>
                  <a:ext uri="{FF2B5EF4-FFF2-40B4-BE49-F238E27FC236}">
                    <a16:creationId xmlns:a16="http://schemas.microsoft.com/office/drawing/2014/main" id="{AAC168AB-CC4C-E2CC-2212-EFB89E272F87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16" name="Picture 2">
                  <a:extLst>
                    <a:ext uri="{FF2B5EF4-FFF2-40B4-BE49-F238E27FC236}">
                      <a16:creationId xmlns:a16="http://schemas.microsoft.com/office/drawing/2014/main" id="{D8F1333B-E4E9-F8C0-E58F-C04EF0AFCA8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" name="Picture 4">
                  <a:extLst>
                    <a:ext uri="{FF2B5EF4-FFF2-40B4-BE49-F238E27FC236}">
                      <a16:creationId xmlns:a16="http://schemas.microsoft.com/office/drawing/2014/main" id="{366C34F7-4421-4D32-5F94-C9C2CDF9C0D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1" name="Retângulo 30">
                  <a:extLst>
                    <a:ext uri="{FF2B5EF4-FFF2-40B4-BE49-F238E27FC236}">
                      <a16:creationId xmlns:a16="http://schemas.microsoft.com/office/drawing/2014/main" id="{259F84BA-E891-1A1E-1FD1-332DFF8D4361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4052493B-262D-35E4-FCC5-B7EFEB7EDB3D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7" name="Google Shape;210;p28">
              <a:extLst>
                <a:ext uri="{FF2B5EF4-FFF2-40B4-BE49-F238E27FC236}">
                  <a16:creationId xmlns:a16="http://schemas.microsoft.com/office/drawing/2014/main" id="{352A1525-495B-AA6A-583E-ACF6918B74B4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58200" y="4474518"/>
            <a:ext cx="6751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3:30-5:00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892DFE2-681C-4675-A8EC-F2B3C997AC4C}"/>
              </a:ext>
            </a:extLst>
          </p:cNvPr>
          <p:cNvSpPr txBox="1">
            <a:spLocks/>
          </p:cNvSpPr>
          <p:nvPr/>
        </p:nvSpPr>
        <p:spPr>
          <a:xfrm>
            <a:off x="1485900" y="152680"/>
            <a:ext cx="6172200" cy="5331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dirty="0" err="1"/>
              <a:t>Progress</a:t>
            </a:r>
            <a:r>
              <a:rPr lang="pt-BR" sz="3000" dirty="0"/>
              <a:t>,</a:t>
            </a:r>
            <a:r>
              <a:rPr lang="en-US" sz="3000" dirty="0"/>
              <a:t> Insights, and Questions</a:t>
            </a:r>
          </a:p>
        </p:txBody>
      </p:sp>
      <p:grpSp>
        <p:nvGrpSpPr>
          <p:cNvPr id="14" name="Group 5">
            <a:extLst>
              <a:ext uri="{FF2B5EF4-FFF2-40B4-BE49-F238E27FC236}">
                <a16:creationId xmlns:a16="http://schemas.microsoft.com/office/drawing/2014/main" id="{6FA4F188-4DB0-4938-8E95-0BCC38F78645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3B2406FB-AA27-4BCC-9385-B68681AC71CF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8" name="Picture 7">
              <a:extLst>
                <a:ext uri="{FF2B5EF4-FFF2-40B4-BE49-F238E27FC236}">
                  <a16:creationId xmlns:a16="http://schemas.microsoft.com/office/drawing/2014/main" id="{5A175774-26E5-4A81-81BC-E2C1187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6F14AC0A-15D9-4ECB-B22A-1B0C59675BC0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AC9D9718-80ED-475B-ACBC-EE094BE79279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C91EDBB-1239-45C9-A52D-B1C6367035EB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23" name="Google Shape;210;p28">
            <a:extLst>
              <a:ext uri="{FF2B5EF4-FFF2-40B4-BE49-F238E27FC236}">
                <a16:creationId xmlns:a16="http://schemas.microsoft.com/office/drawing/2014/main" id="{39BBE872-725A-4D41-935F-93F8B8258C3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982" y="780301"/>
            <a:ext cx="2495618" cy="37048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See Figure for preliminary model.</a:t>
            </a:r>
          </a:p>
          <a:p>
            <a:r>
              <a:rPr lang="en-US" dirty="0"/>
              <a:t>Thoughts, feedback, and questions welcome</a:t>
            </a:r>
            <a:br>
              <a:rPr lang="en-US" dirty="0"/>
            </a:br>
            <a:br>
              <a:rPr lang="en-US" dirty="0"/>
            </a:br>
            <a:r>
              <a:rPr lang="en-US" sz="1900" u="sng" dirty="0"/>
              <a:t>STBs</a:t>
            </a:r>
            <a:r>
              <a:rPr lang="en-US" sz="1900" dirty="0"/>
              <a:t> = Suicidal Thoughts and Behaviors</a:t>
            </a:r>
            <a:br>
              <a:rPr lang="en-US" sz="1900" dirty="0"/>
            </a:br>
            <a:r>
              <a:rPr lang="en-US" sz="1900" u="sng" dirty="0"/>
              <a:t>SED </a:t>
            </a:r>
            <a:r>
              <a:rPr lang="en-US" sz="1900" dirty="0"/>
              <a:t>= Social emotional development</a:t>
            </a:r>
            <a:endParaRPr lang="en-US" dirty="0"/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01D5FB93-13CB-E07C-C7F7-5DD8465D5FA9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92730F5C-0EA4-B78F-3020-9C00E508680B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AC83A2A6-3529-8E35-5ADC-AE8D062446CF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1A71EE-E4F3-AEDF-0BE3-8FE0AF9433E5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10" name="Group 5">
                <a:extLst>
                  <a:ext uri="{FF2B5EF4-FFF2-40B4-BE49-F238E27FC236}">
                    <a16:creationId xmlns:a16="http://schemas.microsoft.com/office/drawing/2014/main" id="{2EDF6081-E446-72FC-DE3A-8575FD6D2E5D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11" name="Picture 2">
                  <a:extLst>
                    <a:ext uri="{FF2B5EF4-FFF2-40B4-BE49-F238E27FC236}">
                      <a16:creationId xmlns:a16="http://schemas.microsoft.com/office/drawing/2014/main" id="{66BE45C0-BE24-4CF4-50B1-04EEC9F52ED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" name="Picture 4">
                  <a:extLst>
                    <a:ext uri="{FF2B5EF4-FFF2-40B4-BE49-F238E27FC236}">
                      <a16:creationId xmlns:a16="http://schemas.microsoft.com/office/drawing/2014/main" id="{69990A5B-F474-0129-41A5-BDBD0684142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0" name="Retângulo 19">
                  <a:extLst>
                    <a:ext uri="{FF2B5EF4-FFF2-40B4-BE49-F238E27FC236}">
                      <a16:creationId xmlns:a16="http://schemas.microsoft.com/office/drawing/2014/main" id="{25A5AEFE-F28A-321D-A9AE-C43C549FFD29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DD868855-06A6-644C-F365-D97C67C5708A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7" name="Google Shape;210;p28">
              <a:extLst>
                <a:ext uri="{FF2B5EF4-FFF2-40B4-BE49-F238E27FC236}">
                  <a16:creationId xmlns:a16="http://schemas.microsoft.com/office/drawing/2014/main" id="{466A3C67-B3BC-DF33-0E7D-F44635724F2A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" name="Picture 15" descr="A diagram of a social connection&#10;&#10;Description automatically generated">
            <a:extLst>
              <a:ext uri="{FF2B5EF4-FFF2-40B4-BE49-F238E27FC236}">
                <a16:creationId xmlns:a16="http://schemas.microsoft.com/office/drawing/2014/main" id="{0EEC6E7A-5E44-6838-CBDE-3BA0CAB5660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" t="4350"/>
          <a:stretch/>
        </p:blipFill>
        <p:spPr>
          <a:xfrm>
            <a:off x="2493256" y="833286"/>
            <a:ext cx="6566032" cy="368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0341"/>
            <a:ext cx="9144000" cy="543461"/>
          </a:xfrm>
          <a:prstGeom prst="roundRect">
            <a:avLst/>
          </a:prstGeom>
          <a:solidFill>
            <a:srgbClr val="B221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" name="Group 5"/>
          <p:cNvGrpSpPr/>
          <p:nvPr/>
        </p:nvGrpSpPr>
        <p:grpSpPr>
          <a:xfrm>
            <a:off x="1496560" y="37686"/>
            <a:ext cx="675140" cy="470942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286000" y="86047"/>
            <a:ext cx="491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INTERNATIONAL SYSTEM DYNAMICS CONFERENCE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9C50F76-A48D-42E5-B93D-E3C7C644F0F3}"/>
              </a:ext>
            </a:extLst>
          </p:cNvPr>
          <p:cNvSpPr txBox="1">
            <a:spLocks/>
          </p:cNvSpPr>
          <p:nvPr/>
        </p:nvSpPr>
        <p:spPr>
          <a:xfrm>
            <a:off x="1182757" y="556653"/>
            <a:ext cx="6858000" cy="4586847"/>
          </a:xfrm>
          <a:prstGeom prst="rect">
            <a:avLst/>
          </a:prstGeom>
        </p:spPr>
        <p:txBody>
          <a:bodyPr vert="horz" lIns="68580" tIns="34290" rIns="68580" bIns="3429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25" dirty="0">
                <a:solidFill>
                  <a:srgbClr val="B2214D"/>
                </a:solidFill>
              </a:rPr>
              <a:t>Instructions: Please do this!!!</a:t>
            </a:r>
          </a:p>
          <a:p>
            <a:endParaRPr lang="en-US" sz="2700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700" dirty="0">
                <a:solidFill>
                  <a:schemeClr val="tx1"/>
                </a:solidFill>
              </a:rPr>
              <a:t>1) Prepare your Work in Progress (WIP) presentation using a copy of this template. </a:t>
            </a:r>
            <a:endParaRPr lang="en-US" sz="2175" dirty="0">
              <a:solidFill>
                <a:schemeClr val="tx1"/>
              </a:solidFill>
            </a:endParaRP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Change the presentation title and author information to match your submission.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Do NOT change the titles of the other slides. Do NOT change the number of slides with content. 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Change the body of the slides to present your work, following the instructions in the slide notes.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endParaRPr lang="en-US" sz="2475" dirty="0">
              <a:solidFill>
                <a:schemeClr val="tx1"/>
              </a:solidFill>
            </a:endParaRPr>
          </a:p>
          <a:p>
            <a:pPr algn="l"/>
            <a:r>
              <a:rPr lang="en-US" sz="2700" dirty="0">
                <a:solidFill>
                  <a:schemeClr val="tx1"/>
                </a:solidFill>
              </a:rPr>
              <a:t>2) Submit your WIP presentation slides at </a:t>
            </a:r>
            <a:r>
              <a:rPr lang="en-US" sz="2700" dirty="0">
                <a:solidFill>
                  <a:schemeClr val="tx1"/>
                </a:solidFill>
                <a:hlinkClick r:id="rId4"/>
              </a:rPr>
              <a:t>https://webportal.systemdynamics.org</a:t>
            </a:r>
            <a:r>
              <a:rPr lang="en-US" sz="2700" dirty="0">
                <a:solidFill>
                  <a:schemeClr val="tx1"/>
                </a:solidFill>
              </a:rPr>
              <a:t> by June 20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Click on the title of your submission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Select “Upload new or updated paper files”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Upload the </a:t>
            </a:r>
            <a:r>
              <a:rPr lang="en-US" sz="2475" dirty="0" err="1">
                <a:solidFill>
                  <a:schemeClr val="tx1"/>
                </a:solidFill>
              </a:rPr>
              <a:t>Powerpoint</a:t>
            </a:r>
            <a:r>
              <a:rPr lang="en-US" sz="2475" dirty="0">
                <a:solidFill>
                  <a:schemeClr val="tx1"/>
                </a:solidFill>
              </a:rPr>
              <a:t> presentation file for your WIP slides</a:t>
            </a:r>
          </a:p>
          <a:p>
            <a:pPr marL="1028700" lvl="2" indent="-342900" algn="l">
              <a:buFont typeface="Arial" panose="020B0604020202020204" pitchFamily="34" charset="0"/>
              <a:buChar char="•"/>
            </a:pPr>
            <a:endParaRPr lang="en-US" sz="2175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3) </a:t>
            </a:r>
            <a:r>
              <a:rPr lang="en-US" sz="2700" dirty="0">
                <a:solidFill>
                  <a:schemeClr val="tx1"/>
                </a:solidFill>
              </a:rPr>
              <a:t>Follow the format and timing listed below: 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You have exactly 5:00 minutes to present, followed by up to 5:00 minutes of discussion. 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Keep within the time limits noted at the lower right of each slide.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The session chair will combine your slides with other presentations and will control the screen.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endParaRPr lang="en-US" sz="2475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4) </a:t>
            </a:r>
            <a:r>
              <a:rPr lang="en-US" sz="2700" dirty="0">
                <a:solidFill>
                  <a:schemeClr val="tx1"/>
                </a:solidFill>
              </a:rPr>
              <a:t>You may record your presentation in advance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If you are not able to attend the session, the recording will be used instead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If you do attend, you can ask the chair to play the recording, or present live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Add the YouTube Video ID to the Web Portal under “Review or update paper information”</a:t>
            </a: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endParaRPr lang="en-US" sz="2475" dirty="0">
              <a:solidFill>
                <a:schemeClr val="tx1"/>
              </a:solidFill>
            </a:endParaRPr>
          </a:p>
          <a:p>
            <a:pPr algn="l"/>
            <a:r>
              <a:rPr lang="en-US" sz="2700" dirty="0">
                <a:solidFill>
                  <a:schemeClr val="tx1"/>
                </a:solidFill>
              </a:rPr>
              <a:t>5) If you make updates or change plans after June 20, send the session chair a note</a:t>
            </a:r>
            <a:endParaRPr lang="en-US" sz="2475" dirty="0">
              <a:solidFill>
                <a:schemeClr val="tx1"/>
              </a:solidFill>
            </a:endParaRP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r>
              <a:rPr lang="en-US" sz="2475" dirty="0">
                <a:solidFill>
                  <a:schemeClr val="tx1"/>
                </a:solidFill>
              </a:rPr>
              <a:t>Use the contact information at </a:t>
            </a:r>
            <a:r>
              <a:rPr lang="en-US" sz="2475" dirty="0">
                <a:solidFill>
                  <a:schemeClr val="tx1"/>
                </a:solidFill>
                <a:hlinkClick r:id="rId5"/>
              </a:rPr>
              <a:t>https://isdc.systemdynamics.org</a:t>
            </a:r>
            <a:r>
              <a:rPr lang="en-US" sz="2475" dirty="0">
                <a:solidFill>
                  <a:schemeClr val="tx1"/>
                </a:solidFill>
              </a:rPr>
              <a:t>     </a:t>
            </a:r>
            <a:endParaRPr lang="en-US" sz="2100" dirty="0">
              <a:solidFill>
                <a:schemeClr val="tx1"/>
              </a:solidFill>
            </a:endParaRPr>
          </a:p>
          <a:p>
            <a:pPr marL="685800" lvl="1" indent="-342900" algn="l">
              <a:buFont typeface="Courier New" panose="02070309020205020404" pitchFamily="49" charset="0"/>
              <a:buChar char="o"/>
            </a:pPr>
            <a:endParaRPr lang="en-US" sz="247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950</Words>
  <Application>Microsoft Office PowerPoint</Application>
  <PresentationFormat>On-screen Show (16:9)</PresentationFormat>
  <Paragraphs>112</Paragraphs>
  <Slides>5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LT Std 55 Roman</vt:lpstr>
      <vt:lpstr>Calibri</vt:lpstr>
      <vt:lpstr>Courier New</vt:lpstr>
      <vt:lpstr>Times New Roman</vt:lpstr>
      <vt:lpstr>Office Theme</vt:lpstr>
      <vt:lpstr>A System Dynamics Model of Child Maltreatment and Adolescent Suicide Risk</vt:lpstr>
      <vt:lpstr>Problem Statement</vt:lpstr>
      <vt:lpstr>Approach or Dynamic Hypothesis</vt:lpstr>
      <vt:lpstr>PowerPoint Presentation</vt:lpstr>
      <vt:lpstr>PowerPoint Presentation</vt:lpstr>
    </vt:vector>
  </TitlesOfParts>
  <Company>isee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Erinn Duprey</cp:lastModifiedBy>
  <cp:revision>79</cp:revision>
  <cp:lastPrinted>2018-05-29T13:54:06Z</cp:lastPrinted>
  <dcterms:created xsi:type="dcterms:W3CDTF">2018-04-25T19:48:46Z</dcterms:created>
  <dcterms:modified xsi:type="dcterms:W3CDTF">2023-07-22T00:17:31Z</dcterms:modified>
</cp:coreProperties>
</file>