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57" r:id="rId3"/>
    <p:sldId id="258" r:id="rId4"/>
    <p:sldId id="259" r:id="rId5"/>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68826" autoAdjust="0"/>
  </p:normalViewPr>
  <p:slideViewPr>
    <p:cSldViewPr>
      <p:cViewPr varScale="1">
        <p:scale>
          <a:sx n="61" d="100"/>
          <a:sy n="61" d="100"/>
        </p:scale>
        <p:origin x="1440" y="28"/>
      </p:cViewPr>
      <p:guideLst>
        <p:guide orient="horz" pos="1620"/>
        <p:guide pos="2880"/>
      </p:guideLst>
    </p:cSldViewPr>
  </p:slideViewPr>
  <p:notesTextViewPr>
    <p:cViewPr>
      <p:scale>
        <a:sx n="1" d="1"/>
        <a:sy n="1" d="1"/>
      </p:scale>
      <p:origin x="0" y="-28"/>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7/23/2023</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0" i="0" dirty="0">
                <a:solidFill>
                  <a:srgbClr val="222222"/>
                </a:solidFill>
                <a:effectLst/>
                <a:latin typeface="Arial" panose="020B0604020202020204" pitchFamily="34" charset="0"/>
              </a:rPr>
              <a:t>Good [morning/afternoon/evening], everyone. Today, I'm excited to discuss our pilot study focusing on "Systems Thinking in Psychological Counseling" within a middle school setting. </a:t>
            </a:r>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algn="l"/>
            <a:r>
              <a:rPr lang="en-US" b="0" i="0" dirty="0">
                <a:solidFill>
                  <a:srgbClr val="222222"/>
                </a:solidFill>
                <a:effectLst/>
                <a:latin typeface="Arial" panose="020B0604020202020204" pitchFamily="34" charset="0"/>
              </a:rPr>
              <a:t>As you may know, the ecological systems theory developed by Bronfenbrenner highlights five systems influencing individuals, particularly children. School counselors play a crucial role in engaging with these systems, such as students, parents, teachers, and the broader community, to influence student behavior positively.</a:t>
            </a:r>
          </a:p>
          <a:p>
            <a:pPr algn="l"/>
            <a:r>
              <a:rPr lang="en-US" b="0" i="0" dirty="0">
                <a:solidFill>
                  <a:srgbClr val="222222"/>
                </a:solidFill>
                <a:effectLst/>
                <a:latin typeface="Arial" panose="020B0604020202020204" pitchFamily="34" charset="0"/>
              </a:rPr>
              <a:t>However, while previous research indicates that counseling interventions can have a positive impact on academic success, there are also studies with mixed or ineffective results. Therefore, we believe there is a valuable opportunity for further development in the field of psychological counseling, particularly in the context of academic success for students facing difficulties in 7th grade. </a:t>
            </a:r>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222222"/>
                </a:solidFill>
                <a:effectLst/>
                <a:latin typeface="Arial" panose="020B0604020202020204" pitchFamily="34" charset="0"/>
              </a:rPr>
              <a:t>Our pilot study aims to address this opportunity by exploring the use of systems thinking as a tool in guidance and counseling to increase self-awareness and improve counseling interventions.</a:t>
            </a:r>
          </a:p>
          <a:p>
            <a:r>
              <a:rPr lang="en-US" dirty="0"/>
              <a:t>-We strongly believe that systems thinking, with its holistic view of complex systems and the use of mental models and stock-flow diagrams, can effectively facilitate counseling activities.</a:t>
            </a:r>
          </a:p>
          <a:p>
            <a:r>
              <a:rPr lang="en-US" dirty="0"/>
              <a:t>-Our methodology involves several essential steps. First, we identify students in 7th grade who are experiencing academic difficulties. Then, through brainstorming sessions, we determine the key elements that impact learning and academic success. This information is used to create a conceptual stock-flow diagram, capturing the interrelationships and dynamics affecting the students' academic journey.</a:t>
            </a:r>
          </a:p>
          <a:p>
            <a:r>
              <a:rPr lang="en-US" dirty="0"/>
              <a:t>-To ensure the model's accuracy and effectiveness, we actively seek input from 7th-grade teachers who interact closely with the students. Their valuable insights help refine and adjust the model as needed.</a:t>
            </a:r>
          </a:p>
          <a:p>
            <a:r>
              <a:rPr lang="en-US" dirty="0"/>
              <a:t>-Additionally, we organize meetings with the students to introduce them to systems thinking and identify those willing to participate as volunteers in the pilot study. Now, let's explore the ongoing progress, insights gained, and some important questions arising from our study in the next slide.</a:t>
            </a:r>
          </a:p>
          <a:p>
            <a:br>
              <a:rPr lang="en-US" dirty="0"/>
            </a:br>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algn="l"/>
            <a:r>
              <a:rPr lang="en-US" b="0" i="0" dirty="0">
                <a:solidFill>
                  <a:srgbClr val="222222"/>
                </a:solidFill>
                <a:effectLst/>
                <a:latin typeface="Arial" panose="020B0604020202020204" pitchFamily="34" charset="0"/>
              </a:rPr>
              <a:t>-Here, we'll delve into the progress we've made, some exciting insights we've gained, and the important questions that have emerged during our pilot study on "Systems Thinking in Psychological Counseling."</a:t>
            </a:r>
          </a:p>
          <a:p>
            <a:pPr algn="l"/>
            <a:r>
              <a:rPr lang="en-US" b="0" i="0" dirty="0">
                <a:solidFill>
                  <a:srgbClr val="222222"/>
                </a:solidFill>
                <a:effectLst/>
                <a:latin typeface="Arial" panose="020B0604020202020204" pitchFamily="34" charset="0"/>
              </a:rPr>
              <a:t>-We've been conducting weekly studies with volunteer students to explore the effectiveness of systems thinking tools in increasing their self-awareness. The activities include relating personal experiences to the model, analyzing stories with causal loops, writing their own stories, interpreting Behavior Over Time Graphs (BOTGs) related to the model's elements, and understanding the factors influencing their motivation for learning.</a:t>
            </a:r>
          </a:p>
          <a:p>
            <a:pPr algn="l"/>
            <a:r>
              <a:rPr lang="en-US" b="0" i="0" dirty="0">
                <a:solidFill>
                  <a:srgbClr val="222222"/>
                </a:solidFill>
                <a:effectLst/>
                <a:latin typeface="Arial" panose="020B0604020202020204" pitchFamily="34" charset="0"/>
              </a:rPr>
              <a:t>-Through these activities, we've gained valuable insights into how students respond to systems thinking as a means of self-exploration and understanding. The students have shown enthusiasm and engagement in the counseling process, indicating a promising direction for the application of systems thinking in counseling interventions.</a:t>
            </a:r>
          </a:p>
          <a:p>
            <a:pPr algn="l"/>
            <a:r>
              <a:rPr lang="en-US" b="0" i="0" dirty="0">
                <a:solidFill>
                  <a:srgbClr val="222222"/>
                </a:solidFill>
                <a:effectLst/>
                <a:latin typeface="Arial" panose="020B0604020202020204" pitchFamily="34" charset="0"/>
              </a:rPr>
              <a:t>-As we move forward, we face some intriguing questions. For instance, how can we further refine and integrate systems thinking into counseling practices to optimize its impact on academic success? Moreover, are there other areas within counseling that could also benefit from adopting a systems thinking approach? Lastly, we ponder on how to measure the long-term impact of our intervention on the students' academic success.</a:t>
            </a:r>
          </a:p>
          <a:p>
            <a:pPr algn="l"/>
            <a:r>
              <a:rPr lang="en-US" b="0" i="0" dirty="0">
                <a:solidFill>
                  <a:srgbClr val="222222"/>
                </a:solidFill>
                <a:effectLst/>
                <a:latin typeface="Arial" panose="020B0604020202020204" pitchFamily="34" charset="0"/>
              </a:rPr>
              <a:t>-These questions will guide our future research and development efforts as we strive to contribute to the advancement of psychological counseling in educational settings.</a:t>
            </a:r>
          </a:p>
          <a:p>
            <a:pPr algn="l"/>
            <a:r>
              <a:rPr lang="en-US" b="0" i="0" dirty="0">
                <a:solidFill>
                  <a:srgbClr val="222222"/>
                </a:solidFill>
                <a:effectLst/>
                <a:latin typeface="Arial" panose="020B0604020202020204" pitchFamily="34" charset="0"/>
              </a:rPr>
              <a:t>-Thank you for your attention, and I'm now open to any questions you may have.</a:t>
            </a:r>
          </a:p>
          <a:p>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767366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7/23/2023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7/23/2023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7/23/2023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7/23/2023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7/23/2023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7/23/2023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1941" y="1356957"/>
            <a:ext cx="7428876" cy="1102519"/>
          </a:xfrm>
        </p:spPr>
        <p:txBody>
          <a:bodyPr>
            <a:normAutofit fontScale="90000"/>
          </a:bodyPr>
          <a:lstStyle/>
          <a:p>
            <a:pPr algn="l"/>
            <a:r>
              <a:rPr lang="en-US" dirty="0">
                <a:solidFill>
                  <a:srgbClr val="343A40"/>
                </a:solidFill>
              </a:rPr>
              <a:t>Systems Thinking in Psychological Counseling: </a:t>
            </a:r>
            <a:br>
              <a:rPr lang="en-US" dirty="0">
                <a:solidFill>
                  <a:srgbClr val="343A40"/>
                </a:solidFill>
              </a:rPr>
            </a:br>
            <a:r>
              <a:rPr lang="en-US" dirty="0">
                <a:solidFill>
                  <a:srgbClr val="343A40"/>
                </a:solidFill>
              </a:rPr>
              <a:t>A Pilot Study in a Middle School</a:t>
            </a:r>
            <a:endParaRPr lang="en-US" sz="2700" dirty="0">
              <a:solidFill>
                <a:srgbClr val="343A40"/>
              </a:solidFill>
            </a:endParaRPr>
          </a:p>
        </p:txBody>
      </p:sp>
      <p:sp>
        <p:nvSpPr>
          <p:cNvPr id="3" name="Subtitle 2"/>
          <p:cNvSpPr>
            <a:spLocks noGrp="1"/>
          </p:cNvSpPr>
          <p:nvPr>
            <p:ph type="subTitle" idx="1"/>
          </p:nvPr>
        </p:nvSpPr>
        <p:spPr>
          <a:xfrm>
            <a:off x="1295400" y="2571750"/>
            <a:ext cx="7162800" cy="1969764"/>
          </a:xfrm>
        </p:spPr>
        <p:txBody>
          <a:bodyPr>
            <a:normAutofit/>
          </a:bodyPr>
          <a:lstStyle/>
          <a:p>
            <a:pPr algn="r"/>
            <a:r>
              <a:rPr lang="en-US" sz="1500" b="1" dirty="0">
                <a:solidFill>
                  <a:schemeClr val="tx1"/>
                </a:solidFill>
              </a:rPr>
              <a:t>Meltem Ceylan Alibeyoglu, </a:t>
            </a:r>
            <a:r>
              <a:rPr lang="en-US" sz="1500" b="1" dirty="0" err="1">
                <a:solidFill>
                  <a:schemeClr val="tx1"/>
                </a:solidFill>
              </a:rPr>
              <a:t>Darüşşafaka Schools</a:t>
            </a:r>
          </a:p>
          <a:p>
            <a:pPr algn="r"/>
            <a:r>
              <a:rPr lang="en-US" sz="1500" dirty="0" err="1">
                <a:solidFill>
                  <a:schemeClr val="tx1"/>
                </a:solidFill>
              </a:rPr>
              <a:t>Ebru Arabul Torun, Darüşşafaka Schools</a:t>
            </a:r>
            <a:endParaRPr lang="en-US" sz="1500" dirty="0">
              <a:solidFill>
                <a:schemeClr val="tx1"/>
              </a:solidFill>
            </a:endParaRPr>
          </a:p>
          <a:p>
            <a:pPr algn="r"/>
            <a:r>
              <a:rPr lang="en-US" sz="1500" dirty="0">
                <a:solidFill>
                  <a:schemeClr val="tx1"/>
                </a:solidFill>
              </a:rPr>
              <a:t>Nesibe Gönül Durak, Darüşşafaka Schools</a:t>
            </a:r>
          </a:p>
          <a:p>
            <a:pPr algn="r"/>
            <a:r>
              <a:rPr lang="en-US" sz="1500" dirty="0">
                <a:solidFill>
                  <a:schemeClr val="tx1"/>
                </a:solidFill>
              </a:rPr>
              <a:t>Emre Göktepe, Systems Thinking Associaton in Türkiye</a:t>
            </a:r>
          </a:p>
          <a:p>
            <a:pPr algn="r"/>
            <a:r>
              <a:rPr lang="en-US" sz="1500" dirty="0">
                <a:solidFill>
                  <a:schemeClr val="tx1"/>
                </a:solidFill>
              </a:rPr>
              <a:t>Ulkem Yararbas, Ege University, Medical Faculty, Department of Nuclear Medicine</a:t>
            </a:r>
          </a:p>
          <a:p>
            <a:pPr algn="r"/>
            <a:r>
              <a:rPr lang="en-US" sz="1500" dirty="0">
                <a:solidFill>
                  <a:schemeClr val="tx1"/>
                </a:solidFill>
              </a:rPr>
              <a:t>Phil Ramsey, Massey University</a:t>
            </a:r>
          </a:p>
          <a:p>
            <a:pPr algn="r"/>
            <a:r>
              <a:rPr lang="en-US" sz="1500" dirty="0">
                <a:solidFill>
                  <a:schemeClr val="tx1"/>
                </a:solidFill>
              </a:rPr>
              <a:t>Tim Joy, De La Salle North Catholic High School</a:t>
            </a: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0:00-0:30</a:t>
            </a:r>
          </a:p>
        </p:txBody>
      </p:sp>
      <p:sp>
        <p:nvSpPr>
          <p:cNvPr id="12" name="CaixaDeTexto 11">
            <a:extLst>
              <a:ext uri="{FF2B5EF4-FFF2-40B4-BE49-F238E27FC236}">
                <a16:creationId xmlns:a16="http://schemas.microsoft.com/office/drawing/2014/main" id="{5F4F0C5A-FCBE-474A-8DB8-148DA7B5FECE}"/>
              </a:ext>
            </a:extLst>
          </p:cNvPr>
          <p:cNvSpPr txBox="1"/>
          <p:nvPr/>
        </p:nvSpPr>
        <p:spPr>
          <a:xfrm>
            <a:off x="3867150" y="296082"/>
            <a:ext cx="3486150" cy="461665"/>
          </a:xfrm>
          <a:prstGeom prst="rect">
            <a:avLst/>
          </a:prstGeom>
          <a:noFill/>
        </p:spPr>
        <p:txBody>
          <a:bodyPr wrap="square" rtlCol="0">
            <a:spAutoFit/>
          </a:bodyPr>
          <a:lstStyle/>
          <a:p>
            <a:pPr algn="r"/>
            <a:r>
              <a:rPr lang="pt-BR" sz="2400" i="1" dirty="0">
                <a:solidFill>
                  <a:srgbClr val="B2214D"/>
                </a:solidFill>
              </a:rPr>
              <a:t>WIP Presentation</a:t>
            </a:r>
            <a:endParaRPr lang="en-US" sz="2400" i="1" dirty="0">
              <a:solidFill>
                <a:srgbClr val="B2214D"/>
              </a:solidFill>
            </a:endParaRPr>
          </a:p>
        </p:txBody>
      </p:sp>
      <p:grpSp>
        <p:nvGrpSpPr>
          <p:cNvPr id="8" name="Group 7">
            <a:extLst>
              <a:ext uri="{FF2B5EF4-FFF2-40B4-BE49-F238E27FC236}">
                <a16:creationId xmlns:a16="http://schemas.microsoft.com/office/drawing/2014/main" id="{32384F91-FFF5-C042-922A-7D0BA9356FA8}"/>
              </a:ext>
            </a:extLst>
          </p:cNvPr>
          <p:cNvGrpSpPr/>
          <p:nvPr/>
        </p:nvGrpSpPr>
        <p:grpSpPr>
          <a:xfrm>
            <a:off x="0" y="4657189"/>
            <a:ext cx="9144000" cy="675443"/>
            <a:chOff x="0" y="4657189"/>
            <a:chExt cx="9144000" cy="675443"/>
          </a:xfrm>
        </p:grpSpPr>
        <p:grpSp>
          <p:nvGrpSpPr>
            <p:cNvPr id="7" name="Group 6">
              <a:extLst>
                <a:ext uri="{FF2B5EF4-FFF2-40B4-BE49-F238E27FC236}">
                  <a16:creationId xmlns:a16="http://schemas.microsoft.com/office/drawing/2014/main" id="{3E98A784-890B-224D-9A9C-08FF997DD015}"/>
                </a:ext>
              </a:extLst>
            </p:cNvPr>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6" name="Group 5">
                <a:extLst>
                  <a:ext uri="{FF2B5EF4-FFF2-40B4-BE49-F238E27FC236}">
                    <a16:creationId xmlns:a16="http://schemas.microsoft.com/office/drawing/2014/main" id="{F1DD47CD-9787-EE4E-BAF0-A8A3535FD4B1}"/>
                  </a:ext>
                </a:extLst>
              </p:cNvPr>
              <p:cNvGrpSpPr/>
              <p:nvPr/>
            </p:nvGrpSpPr>
            <p:grpSpPr>
              <a:xfrm>
                <a:off x="1378548" y="4686300"/>
                <a:ext cx="2107603" cy="646332"/>
                <a:chOff x="1378548" y="4686300"/>
                <a:chExt cx="2107603" cy="646332"/>
              </a:xfrm>
            </p:grpSpPr>
            <p:pic>
              <p:nvPicPr>
                <p:cNvPr id="1026" name="Picture 2">
                  <a:extLst>
                    <a:ext uri="{FF2B5EF4-FFF2-40B4-BE49-F238E27FC236}">
                      <a16:creationId xmlns:a16="http://schemas.microsoft.com/office/drawing/2014/main" id="{64E3EF64-C40A-4EC9-AF60-EDA9078594B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0215F21-59DE-4327-B06B-E026F3BFE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a:extLst>
                    <a:ext uri="{FF2B5EF4-FFF2-40B4-BE49-F238E27FC236}">
                      <a16:creationId xmlns:a16="http://schemas.microsoft.com/office/drawing/2014/main" id="{18F84453-B99F-4A92-BBF0-4CC0F68B57A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6" name="Retângulo 15">
              <a:extLst>
                <a:ext uri="{FF2B5EF4-FFF2-40B4-BE49-F238E27FC236}">
                  <a16:creationId xmlns:a16="http://schemas.microsoft.com/office/drawing/2014/main" id="{9D0DE390-2008-46D1-949E-F0489FC6F2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7" name="Google Shape;210;p28">
              <a:extLst>
                <a:ext uri="{FF2B5EF4-FFF2-40B4-BE49-F238E27FC236}">
                  <a16:creationId xmlns:a16="http://schemas.microsoft.com/office/drawing/2014/main" id="{095AE063-763D-4BF7-8966-F0BB1C775F24}"/>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a:extLst>
              <a:ext uri="{FF2B5EF4-FFF2-40B4-BE49-F238E27FC236}">
                <a16:creationId xmlns:a16="http://schemas.microsoft.com/office/drawing/2014/main" id="{3B08B5E7-234C-4941-B769-DD877C02A687}"/>
              </a:ext>
            </a:extLst>
          </p:cNvPr>
          <p:cNvPicPr>
            <a:picLocks noChangeAspect="1"/>
          </p:cNvPicPr>
          <p:nvPr/>
        </p:nvPicPr>
        <p:blipFill rotWithShape="1">
          <a:blip r:embed="rId6">
            <a:extLst>
              <a:ext uri="{28A0092B-C50C-407E-A947-70E740481C1C}">
                <a14:useLocalDpi xmlns:a14="http://schemas.microsoft.com/office/drawing/2010/main" val="0"/>
              </a:ext>
            </a:extLst>
          </a:blip>
          <a:srcRect l="20000" t="31054" r="70833" b="57225"/>
          <a:stretch/>
        </p:blipFill>
        <p:spPr>
          <a:xfrm>
            <a:off x="6838950" y="674165"/>
            <a:ext cx="409210" cy="392415"/>
          </a:xfrm>
          <a:prstGeom prst="rect">
            <a:avLst/>
          </a:prstGeom>
        </p:spPr>
      </p:pic>
      <p:grpSp>
        <p:nvGrpSpPr>
          <p:cNvPr id="18" name="Group 5">
            <a:extLst>
              <a:ext uri="{FF2B5EF4-FFF2-40B4-BE49-F238E27FC236}">
                <a16:creationId xmlns:a16="http://schemas.microsoft.com/office/drawing/2014/main" id="{D5F7DDED-500E-479F-9CDF-09EC51797E49}"/>
              </a:ext>
            </a:extLst>
          </p:cNvPr>
          <p:cNvGrpSpPr/>
          <p:nvPr/>
        </p:nvGrpSpPr>
        <p:grpSpPr>
          <a:xfrm>
            <a:off x="1171941" y="210761"/>
            <a:ext cx="1371599" cy="912969"/>
            <a:chOff x="395214" y="152400"/>
            <a:chExt cx="1509786" cy="1053148"/>
          </a:xfrm>
        </p:grpSpPr>
        <p:sp>
          <p:nvSpPr>
            <p:cNvPr id="19" name="Oval 6">
              <a:extLst>
                <a:ext uri="{FF2B5EF4-FFF2-40B4-BE49-F238E27FC236}">
                  <a16:creationId xmlns:a16="http://schemas.microsoft.com/office/drawing/2014/main" id="{87AECC70-AA34-43E2-B0DF-D4EBEE9DAD9A}"/>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7">
              <a:extLst>
                <a:ext uri="{FF2B5EF4-FFF2-40B4-BE49-F238E27FC236}">
                  <a16:creationId xmlns:a16="http://schemas.microsoft.com/office/drawing/2014/main" id="{69A5B578-F80F-48A9-956C-AE92967FB3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Tree>
    <p:extLst>
      <p:ext uri="{BB962C8B-B14F-4D97-AF65-F5344CB8AC3E}">
        <p14:creationId xmlns:p14="http://schemas.microsoft.com/office/powerpoint/2010/main" val="19889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836187"/>
            <a:ext cx="8343900" cy="3751341"/>
          </a:xfrm>
        </p:spPr>
        <p:txBody>
          <a:bodyPr>
            <a:normAutofit lnSpcReduction="10000"/>
          </a:bodyPr>
          <a:lstStyle/>
          <a:p>
            <a:r>
              <a:rPr lang="en-US" sz="2250" dirty="0"/>
              <a:t>Bonfrenbrenner's Ecological Systems Theory explains how environmental factors impact individuals, especially children.</a:t>
            </a:r>
          </a:p>
          <a:p>
            <a:r>
              <a:rPr lang="en-US" sz="2250" dirty="0"/>
              <a:t>Adolescence is a period in which the processes for which the frontal lobe is responsible (decision-making, problem solving, metacognition, social relations, etc.) are still in the process of development.</a:t>
            </a:r>
          </a:p>
          <a:p>
            <a:r>
              <a:rPr lang="en-US" sz="2250" dirty="0"/>
              <a:t>School counselors play a crucial role in influencing student behavior within these systems.</a:t>
            </a:r>
          </a:p>
          <a:p>
            <a:r>
              <a:rPr lang="en-US" sz="2250" dirty="0"/>
              <a:t>Counseling interventions have shown mixed or ineffective results, indicating the need for further development in psychological counseling.</a:t>
            </a:r>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a:t>0:30-2:00</a:t>
            </a:r>
          </a:p>
        </p:txBody>
      </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441960" y="150256"/>
            <a:ext cx="6172200" cy="533120"/>
          </a:xfrm>
        </p:spPr>
        <p:txBody>
          <a:bodyPr>
            <a:normAutofit fontScale="90000"/>
          </a:bodyPr>
          <a:lstStyle/>
          <a:p>
            <a:pPr algn="l"/>
            <a:r>
              <a:rPr lang="en-US" dirty="0"/>
              <a:t>Problem Statement</a:t>
            </a:r>
          </a:p>
        </p:txBody>
      </p:sp>
      <p:sp>
        <p:nvSpPr>
          <p:cNvPr id="13" name="TextBox 8">
            <a:extLst>
              <a:ext uri="{FF2B5EF4-FFF2-40B4-BE49-F238E27FC236}">
                <a16:creationId xmlns:a16="http://schemas.microsoft.com/office/drawing/2014/main" id="{C93894B4-FD31-40CA-995C-F67E626595C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7" name="Retângulo 16">
            <a:extLst>
              <a:ext uri="{FF2B5EF4-FFF2-40B4-BE49-F238E27FC236}">
                <a16:creationId xmlns:a16="http://schemas.microsoft.com/office/drawing/2014/main" id="{E99FA53A-D705-494A-8412-36AEB6ABD20F}"/>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a:extLst>
              <a:ext uri="{FF2B5EF4-FFF2-40B4-BE49-F238E27FC236}">
                <a16:creationId xmlns:a16="http://schemas.microsoft.com/office/drawing/2014/main" id="{4CBD87F9-4642-4305-88AF-582437A4E487}"/>
              </a:ext>
            </a:extLst>
          </p:cNvPr>
          <p:cNvPicPr preferRelativeResize="0"/>
          <p:nvPr/>
        </p:nvPicPr>
        <p:blipFill>
          <a:blip r:embed="rId3">
            <a:alphaModFix/>
          </a:blip>
          <a:stretch>
            <a:fillRect/>
          </a:stretch>
        </p:blipFill>
        <p:spPr>
          <a:xfrm>
            <a:off x="1354146" y="4934661"/>
            <a:ext cx="216644" cy="183524"/>
          </a:xfrm>
          <a:prstGeom prst="rect">
            <a:avLst/>
          </a:prstGeom>
          <a:noFill/>
          <a:ln>
            <a:noFill/>
          </a:ln>
        </p:spPr>
      </p:pic>
      <p:grpSp>
        <p:nvGrpSpPr>
          <p:cNvPr id="10" name="Group 7">
            <a:extLst>
              <a:ext uri="{FF2B5EF4-FFF2-40B4-BE49-F238E27FC236}">
                <a16:creationId xmlns:a16="http://schemas.microsoft.com/office/drawing/2014/main" id="{72EE39E9-548A-BAD4-9052-C57D3F57BD20}"/>
              </a:ext>
            </a:extLst>
          </p:cNvPr>
          <p:cNvGrpSpPr/>
          <p:nvPr/>
        </p:nvGrpSpPr>
        <p:grpSpPr>
          <a:xfrm>
            <a:off x="19050" y="4596939"/>
            <a:ext cx="9144000" cy="675443"/>
            <a:chOff x="0" y="4657189"/>
            <a:chExt cx="9144000" cy="675443"/>
          </a:xfrm>
        </p:grpSpPr>
        <p:grpSp>
          <p:nvGrpSpPr>
            <p:cNvPr id="11" name="Group 6">
              <a:extLst>
                <a:ext uri="{FF2B5EF4-FFF2-40B4-BE49-F238E27FC236}">
                  <a16:creationId xmlns:a16="http://schemas.microsoft.com/office/drawing/2014/main" id="{160C3A8A-FCCA-4926-EFF4-1C6FC5ED9EDB}"/>
                </a:ext>
              </a:extLst>
            </p:cNvPr>
            <p:cNvGrpSpPr/>
            <p:nvPr/>
          </p:nvGrpSpPr>
          <p:grpSpPr>
            <a:xfrm>
              <a:off x="0" y="4657189"/>
              <a:ext cx="9144000" cy="675443"/>
              <a:chOff x="0" y="4657189"/>
              <a:chExt cx="9144000" cy="675443"/>
            </a:xfrm>
          </p:grpSpPr>
          <p:sp>
            <p:nvSpPr>
              <p:cNvPr id="15" name="Rectangle 4">
                <a:extLst>
                  <a:ext uri="{FF2B5EF4-FFF2-40B4-BE49-F238E27FC236}">
                    <a16:creationId xmlns:a16="http://schemas.microsoft.com/office/drawing/2014/main" id="{56E8BAEB-E330-24EF-5D51-21689E401148}"/>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16" name="TextBox 8">
                <a:extLst>
                  <a:ext uri="{FF2B5EF4-FFF2-40B4-BE49-F238E27FC236}">
                    <a16:creationId xmlns:a16="http://schemas.microsoft.com/office/drawing/2014/main" id="{43280830-A7E1-D1DF-E7B0-2A6D8EFB47E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9" name="Group 5">
                <a:extLst>
                  <a:ext uri="{FF2B5EF4-FFF2-40B4-BE49-F238E27FC236}">
                    <a16:creationId xmlns:a16="http://schemas.microsoft.com/office/drawing/2014/main" id="{4998675D-23C4-F31B-BE0B-767F5140ADCE}"/>
                  </a:ext>
                </a:extLst>
              </p:cNvPr>
              <p:cNvGrpSpPr/>
              <p:nvPr/>
            </p:nvGrpSpPr>
            <p:grpSpPr>
              <a:xfrm>
                <a:off x="1378548" y="4686300"/>
                <a:ext cx="2107603" cy="646332"/>
                <a:chOff x="1378548" y="4686300"/>
                <a:chExt cx="2107603" cy="646332"/>
              </a:xfrm>
            </p:grpSpPr>
            <p:pic>
              <p:nvPicPr>
                <p:cNvPr id="20" name="Picture 2">
                  <a:extLst>
                    <a:ext uri="{FF2B5EF4-FFF2-40B4-BE49-F238E27FC236}">
                      <a16:creationId xmlns:a16="http://schemas.microsoft.com/office/drawing/2014/main" id="{602FEB1E-29A4-379D-CE8A-EA218B9CAD8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a:extLst>
                    <a:ext uri="{FF2B5EF4-FFF2-40B4-BE49-F238E27FC236}">
                      <a16:creationId xmlns:a16="http://schemas.microsoft.com/office/drawing/2014/main" id="{2042F6EC-4B66-04AC-90E2-164B2EF0BAD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2" name="Retângulo 21">
                  <a:extLst>
                    <a:ext uri="{FF2B5EF4-FFF2-40B4-BE49-F238E27FC236}">
                      <a16:creationId xmlns:a16="http://schemas.microsoft.com/office/drawing/2014/main" id="{904DAB15-6922-3EA6-AAC5-08D9519DAE1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2" name="Retângulo 11">
              <a:extLst>
                <a:ext uri="{FF2B5EF4-FFF2-40B4-BE49-F238E27FC236}">
                  <a16:creationId xmlns:a16="http://schemas.microsoft.com/office/drawing/2014/main" id="{CF0691C4-C3B1-3F76-3561-ED76AA6167D9}"/>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4" name="Google Shape;210;p28">
              <a:extLst>
                <a:ext uri="{FF2B5EF4-FFF2-40B4-BE49-F238E27FC236}">
                  <a16:creationId xmlns:a16="http://schemas.microsoft.com/office/drawing/2014/main" id="{40976FB6-2CA4-AFC9-4991-F34F08B435DC}"/>
                </a:ext>
              </a:extLst>
            </p:cNvPr>
            <p:cNvPicPr preferRelativeResize="0"/>
            <p:nvPr/>
          </p:nvPicPr>
          <p:blipFill>
            <a:blip r:embed="rId3">
              <a:alphaModFix/>
            </a:blip>
            <a:stretch>
              <a:fillRect/>
            </a:stretch>
          </p:blipFill>
          <p:spPr>
            <a:xfrm>
              <a:off x="1383556" y="4959976"/>
              <a:ext cx="216644" cy="183524"/>
            </a:xfrm>
            <a:prstGeom prst="rect">
              <a:avLst/>
            </a:prstGeom>
            <a:noFill/>
            <a:ln>
              <a:noFill/>
            </a:ln>
          </p:spPr>
        </p:pic>
      </p:grpSp>
      <p:grpSp>
        <p:nvGrpSpPr>
          <p:cNvPr id="25" name="Group 5">
            <a:extLst>
              <a:ext uri="{FF2B5EF4-FFF2-40B4-BE49-F238E27FC236}">
                <a16:creationId xmlns:a16="http://schemas.microsoft.com/office/drawing/2014/main" id="{BEE766A8-8CBB-5F50-073B-7ABA3839027A}"/>
              </a:ext>
            </a:extLst>
          </p:cNvPr>
          <p:cNvGrpSpPr/>
          <p:nvPr/>
        </p:nvGrpSpPr>
        <p:grpSpPr>
          <a:xfrm>
            <a:off x="7935460" y="149257"/>
            <a:ext cx="675140" cy="470942"/>
            <a:chOff x="395214" y="152400"/>
            <a:chExt cx="1509786" cy="1053148"/>
          </a:xfrm>
        </p:grpSpPr>
        <p:sp>
          <p:nvSpPr>
            <p:cNvPr id="26" name="Oval 6">
              <a:extLst>
                <a:ext uri="{FF2B5EF4-FFF2-40B4-BE49-F238E27FC236}">
                  <a16:creationId xmlns:a16="http://schemas.microsoft.com/office/drawing/2014/main" id="{61A949E6-2CF6-55F4-254D-3EF728EDC2E4}"/>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7" name="Picture 7">
              <a:extLst>
                <a:ext uri="{FF2B5EF4-FFF2-40B4-BE49-F238E27FC236}">
                  <a16:creationId xmlns:a16="http://schemas.microsoft.com/office/drawing/2014/main" id="{94D08756-6641-C108-EE9A-EB211A333A3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28" name="Rectangle 4">
            <a:extLst>
              <a:ext uri="{FF2B5EF4-FFF2-40B4-BE49-F238E27FC236}">
                <a16:creationId xmlns:a16="http://schemas.microsoft.com/office/drawing/2014/main" id="{B2A67022-875C-A2E6-6E9B-2DFF05208BC6}"/>
              </a:ext>
            </a:extLst>
          </p:cNvPr>
          <p:cNvSpPr/>
          <p:nvPr/>
        </p:nvSpPr>
        <p:spPr>
          <a:xfrm>
            <a:off x="419100" y="677298"/>
            <a:ext cx="8420100" cy="4571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51808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833579"/>
            <a:ext cx="8420100" cy="3562526"/>
          </a:xfrm>
        </p:spPr>
        <p:txBody>
          <a:bodyPr>
            <a:normAutofit/>
          </a:bodyPr>
          <a:lstStyle/>
          <a:p>
            <a:r>
              <a:rPr lang="en-US" sz="2250" dirty="0"/>
              <a:t>A pilot study is planned to increase self-awareness in students using mental models and systems thinking.</a:t>
            </a:r>
          </a:p>
          <a:p>
            <a:r>
              <a:rPr lang="en-US" sz="2250" dirty="0"/>
              <a:t>Mental models and stock-flow diagrams will be used as visualization tools to facilitate counseling activities.</a:t>
            </a:r>
          </a:p>
          <a:p>
            <a:r>
              <a:rPr lang="en-US" sz="2250" dirty="0"/>
              <a:t>The approach aims to improve the effectiveness of counseling interventions and contribute to the field of psychological counseling.</a:t>
            </a:r>
          </a:p>
        </p:txBody>
      </p:sp>
      <p:sp>
        <p:nvSpPr>
          <p:cNvPr id="4" name="TextBox 3"/>
          <p:cNvSpPr txBox="1"/>
          <p:nvPr/>
        </p:nvSpPr>
        <p:spPr>
          <a:xfrm>
            <a:off x="8488589" y="4474518"/>
            <a:ext cx="884011" cy="230832"/>
          </a:xfrm>
          <a:prstGeom prst="rect">
            <a:avLst/>
          </a:prstGeom>
          <a:noFill/>
        </p:spPr>
        <p:txBody>
          <a:bodyPr wrap="square" rtlCol="0">
            <a:spAutoFit/>
          </a:bodyPr>
          <a:lstStyle/>
          <a:p>
            <a:r>
              <a:rPr lang="en-US" sz="900" dirty="0"/>
              <a:t>2:00-3:30</a:t>
            </a:r>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419100" y="184261"/>
            <a:ext cx="6172200" cy="533120"/>
          </a:xfrm>
        </p:spPr>
        <p:txBody>
          <a:bodyPr>
            <a:normAutofit fontScale="90000"/>
          </a:bodyPr>
          <a:lstStyle/>
          <a:p>
            <a:pPr algn="l"/>
            <a:r>
              <a:rPr lang="en-US" dirty="0"/>
              <a:t>Approach or Dynamic Hypothesis</a:t>
            </a:r>
          </a:p>
        </p:txBody>
      </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3">
            <a:alphaModFix/>
          </a:blip>
          <a:stretch>
            <a:fillRect/>
          </a:stretch>
        </p:blipFill>
        <p:spPr>
          <a:xfrm>
            <a:off x="1354146" y="4934661"/>
            <a:ext cx="216644" cy="183524"/>
          </a:xfrm>
          <a:prstGeom prst="rect">
            <a:avLst/>
          </a:prstGeom>
          <a:noFill/>
          <a:ln>
            <a:noFill/>
          </a:ln>
        </p:spPr>
      </p:pic>
      <p:grpSp>
        <p:nvGrpSpPr>
          <p:cNvPr id="2" name="Group 7">
            <a:extLst>
              <a:ext uri="{FF2B5EF4-FFF2-40B4-BE49-F238E27FC236}">
                <a16:creationId xmlns:a16="http://schemas.microsoft.com/office/drawing/2014/main" id="{29DB53BC-71C4-1972-1637-7CD473AAF447}"/>
              </a:ext>
            </a:extLst>
          </p:cNvPr>
          <p:cNvGrpSpPr/>
          <p:nvPr/>
        </p:nvGrpSpPr>
        <p:grpSpPr>
          <a:xfrm>
            <a:off x="0" y="4657189"/>
            <a:ext cx="9144000" cy="675443"/>
            <a:chOff x="0" y="4657189"/>
            <a:chExt cx="9144000" cy="675443"/>
          </a:xfrm>
        </p:grpSpPr>
        <p:grpSp>
          <p:nvGrpSpPr>
            <p:cNvPr id="5" name="Group 6">
              <a:extLst>
                <a:ext uri="{FF2B5EF4-FFF2-40B4-BE49-F238E27FC236}">
                  <a16:creationId xmlns:a16="http://schemas.microsoft.com/office/drawing/2014/main" id="{BCF935DE-6E7B-EE4A-8BA9-F721FDE82FD8}"/>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2C2EFC7B-5CFA-F66A-5DD6-D1DB9D87703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427CF82-863E-5237-637D-C190F8C3D649}"/>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AAC168AB-CC4C-E2CC-2212-EFB89E272F87}"/>
                  </a:ext>
                </a:extLst>
              </p:cNvPr>
              <p:cNvGrpSpPr/>
              <p:nvPr/>
            </p:nvGrpSpPr>
            <p:grpSpPr>
              <a:xfrm>
                <a:off x="1378548" y="4686300"/>
                <a:ext cx="2107603" cy="646332"/>
                <a:chOff x="1378548" y="4686300"/>
                <a:chExt cx="2107603" cy="646332"/>
              </a:xfrm>
            </p:grpSpPr>
            <p:pic>
              <p:nvPicPr>
                <p:cNvPr id="16" name="Picture 2">
                  <a:extLst>
                    <a:ext uri="{FF2B5EF4-FFF2-40B4-BE49-F238E27FC236}">
                      <a16:creationId xmlns:a16="http://schemas.microsoft.com/office/drawing/2014/main" id="{D8F1333B-E4E9-F8C0-E58F-C04EF0AFCA8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a:extLst>
                    <a:ext uri="{FF2B5EF4-FFF2-40B4-BE49-F238E27FC236}">
                      <a16:creationId xmlns:a16="http://schemas.microsoft.com/office/drawing/2014/main" id="{366C34F7-4421-4D32-5F94-C9C2CDF9C0D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1" name="Retângulo 30">
                  <a:extLst>
                    <a:ext uri="{FF2B5EF4-FFF2-40B4-BE49-F238E27FC236}">
                      <a16:creationId xmlns:a16="http://schemas.microsoft.com/office/drawing/2014/main" id="{259F84BA-E891-1A1E-1FD1-332DFF8D4361}"/>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6" name="Retângulo 5">
              <a:extLst>
                <a:ext uri="{FF2B5EF4-FFF2-40B4-BE49-F238E27FC236}">
                  <a16:creationId xmlns:a16="http://schemas.microsoft.com/office/drawing/2014/main" id="{4052493B-262D-35E4-FCC5-B7EFEB7EDB3D}"/>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352A1525-495B-AA6A-583E-ACF6918B74B4}"/>
                </a:ext>
              </a:extLst>
            </p:cNvPr>
            <p:cNvPicPr preferRelativeResize="0"/>
            <p:nvPr/>
          </p:nvPicPr>
          <p:blipFill>
            <a:blip r:embed="rId3">
              <a:alphaModFix/>
            </a:blip>
            <a:stretch>
              <a:fillRect/>
            </a:stretch>
          </p:blipFill>
          <p:spPr>
            <a:xfrm>
              <a:off x="1383556" y="4959976"/>
              <a:ext cx="216644" cy="183524"/>
            </a:xfrm>
            <a:prstGeom prst="rect">
              <a:avLst/>
            </a:prstGeom>
            <a:noFill/>
            <a:ln>
              <a:noFill/>
            </a:ln>
          </p:spPr>
        </p:pic>
      </p:grpSp>
      <p:grpSp>
        <p:nvGrpSpPr>
          <p:cNvPr id="20" name="Group 5">
            <a:extLst>
              <a:ext uri="{FF2B5EF4-FFF2-40B4-BE49-F238E27FC236}">
                <a16:creationId xmlns:a16="http://schemas.microsoft.com/office/drawing/2014/main" id="{A81F85F9-06EE-184C-5386-0DF62E52F4B7}"/>
              </a:ext>
            </a:extLst>
          </p:cNvPr>
          <p:cNvGrpSpPr/>
          <p:nvPr/>
        </p:nvGrpSpPr>
        <p:grpSpPr>
          <a:xfrm>
            <a:off x="7935460" y="149257"/>
            <a:ext cx="675140" cy="470942"/>
            <a:chOff x="395214" y="152400"/>
            <a:chExt cx="1509786" cy="1053148"/>
          </a:xfrm>
        </p:grpSpPr>
        <p:sp>
          <p:nvSpPr>
            <p:cNvPr id="21" name="Oval 6">
              <a:extLst>
                <a:ext uri="{FF2B5EF4-FFF2-40B4-BE49-F238E27FC236}">
                  <a16:creationId xmlns:a16="http://schemas.microsoft.com/office/drawing/2014/main" id="{E3518F37-FB74-5DD7-EB39-2326D53555F7}"/>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2" name="Picture 7">
              <a:extLst>
                <a:ext uri="{FF2B5EF4-FFF2-40B4-BE49-F238E27FC236}">
                  <a16:creationId xmlns:a16="http://schemas.microsoft.com/office/drawing/2014/main" id="{42402654-CA82-B09C-8045-A87C387C277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23" name="Rectangle 4">
            <a:extLst>
              <a:ext uri="{FF2B5EF4-FFF2-40B4-BE49-F238E27FC236}">
                <a16:creationId xmlns:a16="http://schemas.microsoft.com/office/drawing/2014/main" id="{0402091E-54BC-11DA-B413-40EF6C262BD9}"/>
              </a:ext>
            </a:extLst>
          </p:cNvPr>
          <p:cNvSpPr/>
          <p:nvPr/>
        </p:nvSpPr>
        <p:spPr>
          <a:xfrm>
            <a:off x="419100" y="677298"/>
            <a:ext cx="8420100" cy="4571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57263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58200" y="4474518"/>
            <a:ext cx="675140" cy="230832"/>
          </a:xfrm>
          <a:prstGeom prst="rect">
            <a:avLst/>
          </a:prstGeom>
          <a:noFill/>
        </p:spPr>
        <p:txBody>
          <a:bodyPr wrap="square" rtlCol="0">
            <a:spAutoFit/>
          </a:bodyPr>
          <a:lstStyle/>
          <a:p>
            <a:r>
              <a:rPr lang="en-US" sz="900" dirty="0"/>
              <a:t>3:30-5:00</a:t>
            </a:r>
          </a:p>
        </p:txBody>
      </p:sp>
      <p:sp>
        <p:nvSpPr>
          <p:cNvPr id="13" name="Title 1">
            <a:extLst>
              <a:ext uri="{FF2B5EF4-FFF2-40B4-BE49-F238E27FC236}">
                <a16:creationId xmlns:a16="http://schemas.microsoft.com/office/drawing/2014/main" id="{4892DFE2-681C-4675-A8EC-F2B3C997AC4C}"/>
              </a:ext>
            </a:extLst>
          </p:cNvPr>
          <p:cNvSpPr txBox="1">
            <a:spLocks/>
          </p:cNvSpPr>
          <p:nvPr/>
        </p:nvSpPr>
        <p:spPr>
          <a:xfrm>
            <a:off x="533400" y="178467"/>
            <a:ext cx="6172200" cy="53312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3000" dirty="0" err="1"/>
              <a:t>Progress</a:t>
            </a:r>
            <a:r>
              <a:rPr lang="pt-BR" sz="3000" dirty="0"/>
              <a:t>,</a:t>
            </a:r>
            <a:r>
              <a:rPr lang="en-US" sz="3000" dirty="0"/>
              <a:t> Insights, and Questions</a:t>
            </a:r>
          </a:p>
        </p:txBody>
      </p:sp>
      <p:grpSp>
        <p:nvGrpSpPr>
          <p:cNvPr id="14" name="Group 5">
            <a:extLst>
              <a:ext uri="{FF2B5EF4-FFF2-40B4-BE49-F238E27FC236}">
                <a16:creationId xmlns:a16="http://schemas.microsoft.com/office/drawing/2014/main" id="{6FA4F188-4DB0-4938-8E95-0BCC38F78645}"/>
              </a:ext>
            </a:extLst>
          </p:cNvPr>
          <p:cNvGrpSpPr/>
          <p:nvPr/>
        </p:nvGrpSpPr>
        <p:grpSpPr>
          <a:xfrm>
            <a:off x="7935460" y="149257"/>
            <a:ext cx="675140" cy="470942"/>
            <a:chOff x="395214" y="152400"/>
            <a:chExt cx="1509786" cy="1053148"/>
          </a:xfrm>
        </p:grpSpPr>
        <p:sp>
          <p:nvSpPr>
            <p:cNvPr id="17" name="Oval 6">
              <a:extLst>
                <a:ext uri="{FF2B5EF4-FFF2-40B4-BE49-F238E27FC236}">
                  <a16:creationId xmlns:a16="http://schemas.microsoft.com/office/drawing/2014/main" id="{3B2406FB-AA27-4BCC-9385-B68681AC71CF}"/>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8" name="Picture 7">
              <a:extLst>
                <a:ext uri="{FF2B5EF4-FFF2-40B4-BE49-F238E27FC236}">
                  <a16:creationId xmlns:a16="http://schemas.microsoft.com/office/drawing/2014/main" id="{5A175774-26E5-4A81-81BC-E2C1187A97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9" name="Rectangle 4">
            <a:extLst>
              <a:ext uri="{FF2B5EF4-FFF2-40B4-BE49-F238E27FC236}">
                <a16:creationId xmlns:a16="http://schemas.microsoft.com/office/drawing/2014/main" id="{6F14AC0A-15D9-4ECB-B22A-1B0C59675BC0}"/>
              </a:ext>
            </a:extLst>
          </p:cNvPr>
          <p:cNvSpPr/>
          <p:nvPr/>
        </p:nvSpPr>
        <p:spPr>
          <a:xfrm>
            <a:off x="419100" y="677298"/>
            <a:ext cx="8420100" cy="4571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8">
            <a:extLst>
              <a:ext uri="{FF2B5EF4-FFF2-40B4-BE49-F238E27FC236}">
                <a16:creationId xmlns:a16="http://schemas.microsoft.com/office/drawing/2014/main" id="{AC9D9718-80ED-475B-ACBC-EE094BE79279}"/>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22" name="Retângulo 21">
            <a:extLst>
              <a:ext uri="{FF2B5EF4-FFF2-40B4-BE49-F238E27FC236}">
                <a16:creationId xmlns:a16="http://schemas.microsoft.com/office/drawing/2014/main" id="{9C91EDBB-1239-45C9-A52D-B1C6367035EB}"/>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id="{39BBE872-725A-4D41-935F-93F8B8258C33}"/>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sp>
        <p:nvSpPr>
          <p:cNvPr id="3" name="Content Placeholder 2"/>
          <p:cNvSpPr>
            <a:spLocks noGrp="1"/>
          </p:cNvSpPr>
          <p:nvPr>
            <p:ph idx="1"/>
          </p:nvPr>
        </p:nvSpPr>
        <p:spPr>
          <a:xfrm>
            <a:off x="183212" y="963271"/>
            <a:ext cx="4617388" cy="3174389"/>
          </a:xfrm>
        </p:spPr>
        <p:txBody>
          <a:bodyPr>
            <a:normAutofit fontScale="70000" lnSpcReduction="20000"/>
          </a:bodyPr>
          <a:lstStyle/>
          <a:p>
            <a:r>
              <a:rPr lang="en-US" dirty="0"/>
              <a:t>Identification of students experiencing academic difficulties in 7th grade.</a:t>
            </a:r>
          </a:p>
          <a:p>
            <a:r>
              <a:rPr lang="en-US" dirty="0"/>
              <a:t>Creation of a conceptual model (stock-flow diagram) through brainstorming and input from teachers.</a:t>
            </a:r>
          </a:p>
          <a:p>
            <a:r>
              <a:rPr lang="en-US" dirty="0"/>
              <a:t>Meetings with students to explain systems thinking and identify volunteer participants.</a:t>
            </a:r>
          </a:p>
          <a:p>
            <a:r>
              <a:rPr lang="en-US" dirty="0"/>
              <a:t>Weekly activities conducted with volunteer students: relating experiences to the model, analyzing stories, writing stories, interpreting Behavior Over Time Graphs (BOTG), and reflecting on factors influencing academic success.</a:t>
            </a:r>
          </a:p>
        </p:txBody>
      </p:sp>
      <p:grpSp>
        <p:nvGrpSpPr>
          <p:cNvPr id="2" name="Group 7">
            <a:extLst>
              <a:ext uri="{FF2B5EF4-FFF2-40B4-BE49-F238E27FC236}">
                <a16:creationId xmlns:a16="http://schemas.microsoft.com/office/drawing/2014/main" id="{01D5FB93-13CB-E07C-C7F7-5DD8465D5FA9}"/>
              </a:ext>
            </a:extLst>
          </p:cNvPr>
          <p:cNvGrpSpPr/>
          <p:nvPr/>
        </p:nvGrpSpPr>
        <p:grpSpPr>
          <a:xfrm>
            <a:off x="0" y="4657189"/>
            <a:ext cx="9144000" cy="675443"/>
            <a:chOff x="0" y="4657189"/>
            <a:chExt cx="9144000" cy="675443"/>
          </a:xfrm>
        </p:grpSpPr>
        <p:grpSp>
          <p:nvGrpSpPr>
            <p:cNvPr id="4" name="Group 6">
              <a:extLst>
                <a:ext uri="{FF2B5EF4-FFF2-40B4-BE49-F238E27FC236}">
                  <a16:creationId xmlns:a16="http://schemas.microsoft.com/office/drawing/2014/main" id="{92730F5C-0EA4-B78F-3020-9C00E508680B}"/>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AC83A2A6-3529-8E35-5ADC-AE8D062446CF}"/>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71A71EE-E4F3-AEDF-0BE3-8FE0AF9433E5}"/>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2EDF6081-E446-72FC-DE3A-8575FD6D2E5D}"/>
                  </a:ext>
                </a:extLst>
              </p:cNvPr>
              <p:cNvGrpSpPr/>
              <p:nvPr/>
            </p:nvGrpSpPr>
            <p:grpSpPr>
              <a:xfrm>
                <a:off x="1378548" y="4686300"/>
                <a:ext cx="2107603" cy="646332"/>
                <a:chOff x="1378548" y="4686300"/>
                <a:chExt cx="2107603" cy="646332"/>
              </a:xfrm>
            </p:grpSpPr>
            <p:pic>
              <p:nvPicPr>
                <p:cNvPr id="11" name="Picture 2">
                  <a:extLst>
                    <a:ext uri="{FF2B5EF4-FFF2-40B4-BE49-F238E27FC236}">
                      <a16:creationId xmlns:a16="http://schemas.microsoft.com/office/drawing/2014/main" id="{66BE45C0-BE24-4CF4-50B1-04EEC9F52ED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69990A5B-F474-0129-41A5-BDBD0684142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0" name="Retângulo 19">
                  <a:extLst>
                    <a:ext uri="{FF2B5EF4-FFF2-40B4-BE49-F238E27FC236}">
                      <a16:creationId xmlns:a16="http://schemas.microsoft.com/office/drawing/2014/main" id="{25A5AEFE-F28A-321D-A9AE-C43C549FFD29}"/>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5" name="Retângulo 4">
              <a:extLst>
                <a:ext uri="{FF2B5EF4-FFF2-40B4-BE49-F238E27FC236}">
                  <a16:creationId xmlns:a16="http://schemas.microsoft.com/office/drawing/2014/main" id="{DD868855-06A6-644C-F365-D97C67C5708A}"/>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466A3C67-B3BC-DF33-0E7D-F44635724F2A}"/>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pic>
        <p:nvPicPr>
          <p:cNvPr id="24" name="Google Shape;689;p4">
            <a:extLst>
              <a:ext uri="{FF2B5EF4-FFF2-40B4-BE49-F238E27FC236}">
                <a16:creationId xmlns:a16="http://schemas.microsoft.com/office/drawing/2014/main" id="{463256F8-5AA9-6DFA-B10C-3655335A1EF9}"/>
              </a:ext>
            </a:extLst>
          </p:cNvPr>
          <p:cNvPicPr preferRelativeResize="0">
            <a:picLocks noChangeAspect="1"/>
          </p:cNvPicPr>
          <p:nvPr/>
        </p:nvPicPr>
        <p:blipFill rotWithShape="1">
          <a:blip r:embed="rId7">
            <a:alphaModFix/>
          </a:blip>
          <a:srcRect/>
          <a:stretch/>
        </p:blipFill>
        <p:spPr>
          <a:xfrm>
            <a:off x="4800600" y="1177773"/>
            <a:ext cx="4160188" cy="2563524"/>
          </a:xfrm>
          <a:prstGeom prst="rect">
            <a:avLst/>
          </a:prstGeom>
          <a:noFill/>
          <a:ln>
            <a:noFill/>
          </a:ln>
        </p:spPr>
      </p:pic>
    </p:spTree>
    <p:extLst>
      <p:ext uri="{BB962C8B-B14F-4D97-AF65-F5344CB8AC3E}">
        <p14:creationId xmlns:p14="http://schemas.microsoft.com/office/powerpoint/2010/main" val="1093332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1402</TotalTime>
  <Words>1031</Words>
  <Application>Microsoft Office PowerPoint</Application>
  <PresentationFormat>On-screen Show (16:9)</PresentationFormat>
  <Paragraphs>75</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Avenir LT Std 55 Roman</vt:lpstr>
      <vt:lpstr>Calibri</vt:lpstr>
      <vt:lpstr>Office Theme</vt:lpstr>
      <vt:lpstr>Systems Thinking in Psychological Counseling:  A Pilot Study in a Middle School</vt:lpstr>
      <vt:lpstr>Problem Statement</vt:lpstr>
      <vt:lpstr>Approach or Dynamic Hypothesis</vt:lpstr>
      <vt:lpstr>PowerPoint Presentation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Meltem Ceylan ALİBEYOĞLU</cp:lastModifiedBy>
  <cp:revision>68</cp:revision>
  <cp:lastPrinted>2018-05-29T13:54:06Z</cp:lastPrinted>
  <dcterms:created xsi:type="dcterms:W3CDTF">2018-04-25T19:48:46Z</dcterms:created>
  <dcterms:modified xsi:type="dcterms:W3CDTF">2023-07-23T12:03:58Z</dcterms:modified>
</cp:coreProperties>
</file>