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81" r:id="rId2"/>
    <p:sldId id="269" r:id="rId3"/>
    <p:sldId id="268" r:id="rId4"/>
    <p:sldId id="285" r:id="rId5"/>
    <p:sldId id="270" r:id="rId6"/>
    <p:sldId id="283" r:id="rId7"/>
    <p:sldId id="271" r:id="rId8"/>
    <p:sldId id="272" r:id="rId9"/>
    <p:sldId id="284" r:id="rId10"/>
    <p:sldId id="275" r:id="rId11"/>
    <p:sldId id="427" r:id="rId12"/>
    <p:sldId id="409" r:id="rId13"/>
    <p:sldId id="291"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Harvey" initials="JH" lastIdx="28" clrIdx="0">
    <p:extLst>
      <p:ext uri="{19B8F6BF-5375-455C-9EA6-DF929625EA0E}">
        <p15:presenceInfo xmlns:p15="http://schemas.microsoft.com/office/powerpoint/2012/main" userId="S::JHARVEY@MITRE.ORG::b4608c05-6e59-4bf3-87d1-9c858e88a1e6" providerId="AD"/>
      </p:ext>
    </p:extLst>
  </p:cmAuthor>
  <p:cmAuthor id="2" name="Jeri Taylor" initials="JT" lastIdx="18" clrIdx="1">
    <p:extLst>
      <p:ext uri="{19B8F6BF-5375-455C-9EA6-DF929625EA0E}">
        <p15:presenceInfo xmlns:p15="http://schemas.microsoft.com/office/powerpoint/2012/main" userId="S::JERITAYLOR@MITRE.ORG::3822cdb7-5e08-491b-ba3c-d06f7974d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0D2541"/>
    <a:srgbClr val="FFFFFF"/>
    <a:srgbClr val="FFFC00"/>
    <a:srgbClr val="0E2641"/>
    <a:srgbClr val="000000"/>
    <a:srgbClr val="E5EEEF"/>
    <a:srgbClr val="335EAC"/>
    <a:srgbClr val="39C5F3"/>
    <a:srgbClr val="4FB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4D16F-48B9-460D-BF6D-86865EFC14FB}" v="72" dt="2023-07-26T13:14:44.925"/>
    <p1510:client id="{EE38C08C-2BC1-F546-8866-79C42468479E}" v="215" dt="2023-07-26T13:44:22.90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Jyotirmay Gadewadikar" userId="0cfdc87e-11a6-40a3-83e3-5f9df3612d83" providerId="ADAL" clId="{EE38C08C-2BC1-F546-8866-79C42468479E}"/>
    <pc:docChg chg="undo custSel addSld delSld modSld">
      <pc:chgData name="Dr. Jyotirmay Gadewadikar" userId="0cfdc87e-11a6-40a3-83e3-5f9df3612d83" providerId="ADAL" clId="{EE38C08C-2BC1-F546-8866-79C42468479E}" dt="2023-07-26T13:44:22.903" v="214" actId="20577"/>
      <pc:docMkLst>
        <pc:docMk/>
      </pc:docMkLst>
      <pc:sldChg chg="modSp add del mod">
        <pc:chgData name="Dr. Jyotirmay Gadewadikar" userId="0cfdc87e-11a6-40a3-83e3-5f9df3612d83" providerId="ADAL" clId="{EE38C08C-2BC1-F546-8866-79C42468479E}" dt="2023-07-26T13:30:44.003" v="147" actId="2696"/>
        <pc:sldMkLst>
          <pc:docMk/>
          <pc:sldMk cId="948072755" sldId="265"/>
        </pc:sldMkLst>
        <pc:spChg chg="mod">
          <ac:chgData name="Dr. Jyotirmay Gadewadikar" userId="0cfdc87e-11a6-40a3-83e3-5f9df3612d83" providerId="ADAL" clId="{EE38C08C-2BC1-F546-8866-79C42468479E}" dt="2023-07-26T13:27:26.279" v="93" actId="20577"/>
          <ac:spMkLst>
            <pc:docMk/>
            <pc:sldMk cId="948072755" sldId="265"/>
            <ac:spMk id="4" creationId="{C61AF326-5601-CE4D-3D67-A8E4C4636987}"/>
          </ac:spMkLst>
        </pc:spChg>
      </pc:sldChg>
      <pc:sldChg chg="del">
        <pc:chgData name="Dr. Jyotirmay Gadewadikar" userId="0cfdc87e-11a6-40a3-83e3-5f9df3612d83" providerId="ADAL" clId="{EE38C08C-2BC1-F546-8866-79C42468479E}" dt="2023-07-26T13:26:21.354" v="65" actId="2696"/>
        <pc:sldMkLst>
          <pc:docMk/>
          <pc:sldMk cId="2963353765" sldId="265"/>
        </pc:sldMkLst>
      </pc:sldChg>
      <pc:sldChg chg="modSp mod">
        <pc:chgData name="Dr. Jyotirmay Gadewadikar" userId="0cfdc87e-11a6-40a3-83e3-5f9df3612d83" providerId="ADAL" clId="{EE38C08C-2BC1-F546-8866-79C42468479E}" dt="2023-07-26T13:32:33.650" v="200" actId="20577"/>
        <pc:sldMkLst>
          <pc:docMk/>
          <pc:sldMk cId="3074758540" sldId="268"/>
        </pc:sldMkLst>
        <pc:spChg chg="mod">
          <ac:chgData name="Dr. Jyotirmay Gadewadikar" userId="0cfdc87e-11a6-40a3-83e3-5f9df3612d83" providerId="ADAL" clId="{EE38C08C-2BC1-F546-8866-79C42468479E}" dt="2023-07-26T13:32:33.650" v="200" actId="20577"/>
          <ac:spMkLst>
            <pc:docMk/>
            <pc:sldMk cId="3074758540" sldId="268"/>
            <ac:spMk id="3" creationId="{2E7B57E7-775E-7982-F54F-7EA2FC077569}"/>
          </ac:spMkLst>
        </pc:spChg>
      </pc:sldChg>
      <pc:sldChg chg="modSp mod">
        <pc:chgData name="Dr. Jyotirmay Gadewadikar" userId="0cfdc87e-11a6-40a3-83e3-5f9df3612d83" providerId="ADAL" clId="{EE38C08C-2BC1-F546-8866-79C42468479E}" dt="2023-07-26T13:23:27.799" v="26" actId="20577"/>
        <pc:sldMkLst>
          <pc:docMk/>
          <pc:sldMk cId="2933099371" sldId="269"/>
        </pc:sldMkLst>
        <pc:spChg chg="mod">
          <ac:chgData name="Dr. Jyotirmay Gadewadikar" userId="0cfdc87e-11a6-40a3-83e3-5f9df3612d83" providerId="ADAL" clId="{EE38C08C-2BC1-F546-8866-79C42468479E}" dt="2023-07-26T13:23:27.799" v="26" actId="20577"/>
          <ac:spMkLst>
            <pc:docMk/>
            <pc:sldMk cId="2933099371" sldId="269"/>
            <ac:spMk id="13" creationId="{5D98AC05-AEBC-2926-BF8C-E33F655EC77A}"/>
          </ac:spMkLst>
        </pc:spChg>
      </pc:sldChg>
      <pc:sldChg chg="addSp modSp mod">
        <pc:chgData name="Dr. Jyotirmay Gadewadikar" userId="0cfdc87e-11a6-40a3-83e3-5f9df3612d83" providerId="ADAL" clId="{EE38C08C-2BC1-F546-8866-79C42468479E}" dt="2023-07-26T13:30:37.592" v="146" actId="1076"/>
        <pc:sldMkLst>
          <pc:docMk/>
          <pc:sldMk cId="4138444765" sldId="272"/>
        </pc:sldMkLst>
        <pc:spChg chg="mod">
          <ac:chgData name="Dr. Jyotirmay Gadewadikar" userId="0cfdc87e-11a6-40a3-83e3-5f9df3612d83" providerId="ADAL" clId="{EE38C08C-2BC1-F546-8866-79C42468479E}" dt="2023-07-26T13:28:39.174" v="129" actId="20577"/>
          <ac:spMkLst>
            <pc:docMk/>
            <pc:sldMk cId="4138444765" sldId="272"/>
            <ac:spMk id="4" creationId="{C61AF326-5601-CE4D-3D67-A8E4C4636987}"/>
          </ac:spMkLst>
        </pc:spChg>
        <pc:spChg chg="add mod">
          <ac:chgData name="Dr. Jyotirmay Gadewadikar" userId="0cfdc87e-11a6-40a3-83e3-5f9df3612d83" providerId="ADAL" clId="{EE38C08C-2BC1-F546-8866-79C42468479E}" dt="2023-07-26T13:30:37.592" v="146" actId="1076"/>
          <ac:spMkLst>
            <pc:docMk/>
            <pc:sldMk cId="4138444765" sldId="272"/>
            <ac:spMk id="6" creationId="{72D72517-C5A9-D5E6-388A-D4B0DF1577C8}"/>
          </ac:spMkLst>
        </pc:spChg>
        <pc:picChg chg="mod">
          <ac:chgData name="Dr. Jyotirmay Gadewadikar" userId="0cfdc87e-11a6-40a3-83e3-5f9df3612d83" providerId="ADAL" clId="{EE38C08C-2BC1-F546-8866-79C42468479E}" dt="2023-07-26T13:30:00.503" v="132" actId="1076"/>
          <ac:picMkLst>
            <pc:docMk/>
            <pc:sldMk cId="4138444765" sldId="272"/>
            <ac:picMk id="5" creationId="{08E5FC0B-2A06-3F3D-0AD7-58D1E32C6C03}"/>
          </ac:picMkLst>
        </pc:picChg>
      </pc:sldChg>
      <pc:sldChg chg="modSp mod">
        <pc:chgData name="Dr. Jyotirmay Gadewadikar" userId="0cfdc87e-11a6-40a3-83e3-5f9df3612d83" providerId="ADAL" clId="{EE38C08C-2BC1-F546-8866-79C42468479E}" dt="2023-07-26T13:31:20.421" v="153" actId="20577"/>
        <pc:sldMkLst>
          <pc:docMk/>
          <pc:sldMk cId="1375245680" sldId="281"/>
        </pc:sldMkLst>
        <pc:spChg chg="mod">
          <ac:chgData name="Dr. Jyotirmay Gadewadikar" userId="0cfdc87e-11a6-40a3-83e3-5f9df3612d83" providerId="ADAL" clId="{EE38C08C-2BC1-F546-8866-79C42468479E}" dt="2023-07-26T13:31:20.421" v="153" actId="20577"/>
          <ac:spMkLst>
            <pc:docMk/>
            <pc:sldMk cId="1375245680" sldId="281"/>
            <ac:spMk id="5" creationId="{5F3F6E7C-15DD-FEE7-EC64-7CD8E6D46BEB}"/>
          </ac:spMkLst>
        </pc:spChg>
      </pc:sldChg>
      <pc:sldChg chg="modSp mod">
        <pc:chgData name="Dr. Jyotirmay Gadewadikar" userId="0cfdc87e-11a6-40a3-83e3-5f9df3612d83" providerId="ADAL" clId="{EE38C08C-2BC1-F546-8866-79C42468479E}" dt="2023-07-26T13:25:56.843" v="64" actId="20577"/>
        <pc:sldMkLst>
          <pc:docMk/>
          <pc:sldMk cId="3378423123" sldId="284"/>
        </pc:sldMkLst>
        <pc:spChg chg="mod">
          <ac:chgData name="Dr. Jyotirmay Gadewadikar" userId="0cfdc87e-11a6-40a3-83e3-5f9df3612d83" providerId="ADAL" clId="{EE38C08C-2BC1-F546-8866-79C42468479E}" dt="2023-07-26T13:25:56.843" v="64" actId="20577"/>
          <ac:spMkLst>
            <pc:docMk/>
            <pc:sldMk cId="3378423123" sldId="284"/>
            <ac:spMk id="3" creationId="{D30EFB08-31D3-7D0F-1896-C5D9DBFBB18B}"/>
          </ac:spMkLst>
        </pc:spChg>
      </pc:sldChg>
      <pc:sldChg chg="del">
        <pc:chgData name="Dr. Jyotirmay Gadewadikar" userId="0cfdc87e-11a6-40a3-83e3-5f9df3612d83" providerId="ADAL" clId="{EE38C08C-2BC1-F546-8866-79C42468479E}" dt="2023-07-26T13:25:20.764" v="42" actId="2696"/>
        <pc:sldMkLst>
          <pc:docMk/>
          <pc:sldMk cId="2863903937" sldId="287"/>
        </pc:sldMkLst>
      </pc:sldChg>
      <pc:sldChg chg="del">
        <pc:chgData name="Dr. Jyotirmay Gadewadikar" userId="0cfdc87e-11a6-40a3-83e3-5f9df3612d83" providerId="ADAL" clId="{EE38C08C-2BC1-F546-8866-79C42468479E}" dt="2023-07-26T13:32:47.250" v="201" actId="2696"/>
        <pc:sldMkLst>
          <pc:docMk/>
          <pc:sldMk cId="1683923193" sldId="289"/>
        </pc:sldMkLst>
      </pc:sldChg>
      <pc:sldChg chg="addSp modSp add mod">
        <pc:chgData name="Dr. Jyotirmay Gadewadikar" userId="0cfdc87e-11a6-40a3-83e3-5f9df3612d83" providerId="ADAL" clId="{EE38C08C-2BC1-F546-8866-79C42468479E}" dt="2023-07-26T13:44:22.903" v="214" actId="20577"/>
        <pc:sldMkLst>
          <pc:docMk/>
          <pc:sldMk cId="1053417293" sldId="409"/>
        </pc:sldMkLst>
        <pc:spChg chg="mod">
          <ac:chgData name="Dr. Jyotirmay Gadewadikar" userId="0cfdc87e-11a6-40a3-83e3-5f9df3612d83" providerId="ADAL" clId="{EE38C08C-2BC1-F546-8866-79C42468479E}" dt="2023-07-26T13:44:22.903" v="214" actId="20577"/>
          <ac:spMkLst>
            <pc:docMk/>
            <pc:sldMk cId="1053417293" sldId="409"/>
            <ac:spMk id="2" creationId="{9ED3D731-6768-4C08-B656-04E48FD2DD74}"/>
          </ac:spMkLst>
        </pc:spChg>
        <pc:spChg chg="add mod">
          <ac:chgData name="Dr. Jyotirmay Gadewadikar" userId="0cfdc87e-11a6-40a3-83e3-5f9df3612d83" providerId="ADAL" clId="{EE38C08C-2BC1-F546-8866-79C42468479E}" dt="2023-07-26T13:44:17.751" v="212" actId="20577"/>
          <ac:spMkLst>
            <pc:docMk/>
            <pc:sldMk cId="1053417293" sldId="409"/>
            <ac:spMk id="4" creationId="{99AAE2F7-D424-13BA-DC1B-E1697707AE26}"/>
          </ac:spMkLst>
        </pc:spChg>
      </pc:sldChg>
    </pc:docChg>
  </pc:docChgLst>
  <pc:docChgLst>
    <pc:chgData name="Jeremy Russell Marshall" userId="894e0728-586a-4065-8224-73b4b0d7ad0f" providerId="ADAL" clId="{63D4D16F-48B9-460D-BF6D-86865EFC14FB}"/>
    <pc:docChg chg="modSld">
      <pc:chgData name="Jeremy Russell Marshall" userId="894e0728-586a-4065-8224-73b4b0d7ad0f" providerId="ADAL" clId="{63D4D16F-48B9-460D-BF6D-86865EFC14FB}" dt="2023-07-26T13:14:44.925" v="69" actId="20577"/>
      <pc:docMkLst>
        <pc:docMk/>
      </pc:docMkLst>
      <pc:sldChg chg="modSp mod">
        <pc:chgData name="Jeremy Russell Marshall" userId="894e0728-586a-4065-8224-73b4b0d7ad0f" providerId="ADAL" clId="{63D4D16F-48B9-460D-BF6D-86865EFC14FB}" dt="2023-07-26T13:14:44.925" v="69" actId="20577"/>
        <pc:sldMkLst>
          <pc:docMk/>
          <pc:sldMk cId="1375245680" sldId="281"/>
        </pc:sldMkLst>
        <pc:spChg chg="mod">
          <ac:chgData name="Jeremy Russell Marshall" userId="894e0728-586a-4065-8224-73b4b0d7ad0f" providerId="ADAL" clId="{63D4D16F-48B9-460D-BF6D-86865EFC14FB}" dt="2023-07-26T13:14:44.925" v="69" actId="20577"/>
          <ac:spMkLst>
            <pc:docMk/>
            <pc:sldMk cId="1375245680" sldId="281"/>
            <ac:spMk id="5" creationId="{5F3F6E7C-15DD-FEE7-EC64-7CD8E6D46B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F41DA98-DD0A-1B4F-A599-A48A0F931A5C}" type="datetimeFigureOut">
              <a:rPr lang="en-US" smtClean="0"/>
              <a:pPr/>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3E89008-A845-3542-9030-80EE4706E754}" type="slidenum">
              <a:rPr lang="en-US" smtClean="0"/>
              <a:pPr/>
              <a:t>‹#›</a:t>
            </a:fld>
            <a:endParaRPr lang="en-US"/>
          </a:p>
        </p:txBody>
      </p:sp>
    </p:spTree>
    <p:extLst>
      <p:ext uri="{BB962C8B-B14F-4D97-AF65-F5344CB8AC3E}">
        <p14:creationId xmlns:p14="http://schemas.microsoft.com/office/powerpoint/2010/main" val="129345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oney.cnn.com/2018/03/09/news/companies/american-steel-history/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CCDFB8-CE1E-4CEA-A9A7-0392F69410F3}" type="slidenum">
              <a:rPr lang="en-US" smtClean="0"/>
              <a:t>1</a:t>
            </a:fld>
            <a:endParaRPr lang="en-US"/>
          </a:p>
        </p:txBody>
      </p:sp>
    </p:spTree>
    <p:extLst>
      <p:ext uri="{BB962C8B-B14F-4D97-AF65-F5344CB8AC3E}">
        <p14:creationId xmlns:p14="http://schemas.microsoft.com/office/powerpoint/2010/main" val="14580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2</a:t>
            </a:fld>
            <a:endParaRPr lang="en-US"/>
          </a:p>
        </p:txBody>
      </p:sp>
    </p:spTree>
    <p:extLst>
      <p:ext uri="{BB962C8B-B14F-4D97-AF65-F5344CB8AC3E}">
        <p14:creationId xmlns:p14="http://schemas.microsoft.com/office/powerpoint/2010/main" val="96709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3</a:t>
            </a:fld>
            <a:endParaRPr lang="en-US"/>
          </a:p>
        </p:txBody>
      </p:sp>
    </p:spTree>
    <p:extLst>
      <p:ext uri="{BB962C8B-B14F-4D97-AF65-F5344CB8AC3E}">
        <p14:creationId xmlns:p14="http://schemas.microsoft.com/office/powerpoint/2010/main" val="176582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5</a:t>
            </a:fld>
            <a:endParaRPr lang="en-US"/>
          </a:p>
        </p:txBody>
      </p:sp>
    </p:spTree>
    <p:extLst>
      <p:ext uri="{BB962C8B-B14F-4D97-AF65-F5344CB8AC3E}">
        <p14:creationId xmlns:p14="http://schemas.microsoft.com/office/powerpoint/2010/main" val="166596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6</a:t>
            </a:fld>
            <a:endParaRPr lang="en-US"/>
          </a:p>
        </p:txBody>
      </p:sp>
    </p:spTree>
    <p:extLst>
      <p:ext uri="{BB962C8B-B14F-4D97-AF65-F5344CB8AC3E}">
        <p14:creationId xmlns:p14="http://schemas.microsoft.com/office/powerpoint/2010/main" val="403739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err="1">
                <a:cs typeface="Calibri"/>
              </a:rPr>
              <a:t>Kmeans</a:t>
            </a:r>
            <a:r>
              <a:rPr lang="en-US">
                <a:cs typeface="Calibri"/>
              </a:rPr>
              <a:t>, logistic regression, decision trees, </a:t>
            </a:r>
            <a:r>
              <a:rPr lang="en-US" err="1">
                <a:cs typeface="Calibri"/>
              </a:rPr>
              <a:t>svm</a:t>
            </a:r>
            <a:r>
              <a:rPr lang="en-US">
                <a:cs typeface="Calibri"/>
              </a:rPr>
              <a:t>, neural network</a:t>
            </a:r>
          </a:p>
          <a:p>
            <a:r>
              <a:rPr lang="en-US">
                <a:cs typeface="Calibri"/>
              </a:rPr>
              <a:t>Linear regression</a:t>
            </a:r>
          </a:p>
          <a:p>
            <a:endParaRPr lang="en-US">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7</a:t>
            </a:fld>
            <a:endParaRPr lang="en-US"/>
          </a:p>
        </p:txBody>
      </p:sp>
    </p:spTree>
    <p:extLst>
      <p:ext uri="{BB962C8B-B14F-4D97-AF65-F5344CB8AC3E}">
        <p14:creationId xmlns:p14="http://schemas.microsoft.com/office/powerpoint/2010/main" val="147374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8</a:t>
            </a:fld>
            <a:endParaRPr lang="en-US"/>
          </a:p>
        </p:txBody>
      </p:sp>
    </p:spTree>
    <p:extLst>
      <p:ext uri="{BB962C8B-B14F-4D97-AF65-F5344CB8AC3E}">
        <p14:creationId xmlns:p14="http://schemas.microsoft.com/office/powerpoint/2010/main" val="90987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solidFill>
                  <a:srgbClr val="000000"/>
                </a:solidFill>
                <a:latin typeface="Calibri"/>
                <a:cs typeface="Calibri"/>
              </a:rPr>
              <a:t>Demand for steel --&gt; American Steel Production(policy, trade partners, </a:t>
            </a:r>
            <a:r>
              <a:rPr lang="en-US" sz="1800" err="1">
                <a:solidFill>
                  <a:srgbClr val="000000"/>
                </a:solidFill>
                <a:latin typeface="Calibri"/>
                <a:cs typeface="Calibri"/>
              </a:rPr>
              <a:t>tarrifs</a:t>
            </a:r>
            <a:r>
              <a:rPr lang="en-US" sz="1800">
                <a:solidFill>
                  <a:srgbClr val="000000"/>
                </a:solidFill>
                <a:latin typeface="Calibri"/>
                <a:cs typeface="Calibri"/>
              </a:rPr>
              <a:t>, industry regulation)</a:t>
            </a:r>
          </a:p>
          <a:p>
            <a:endParaRPr lang="en-US" sz="1800">
              <a:solidFill>
                <a:srgbClr val="000000"/>
              </a:solidFill>
              <a:latin typeface="Calibri"/>
              <a:cs typeface="Calibri"/>
            </a:endParaRPr>
          </a:p>
          <a:p>
            <a:r>
              <a:rPr lang="en-US" sz="1800">
                <a:solidFill>
                  <a:srgbClr val="000000"/>
                </a:solidFill>
                <a:latin typeface="Calibri"/>
                <a:cs typeface="Calibri"/>
              </a:rPr>
              <a:t>Demand for steel --&gt; Domestic Demand, foreign demand</a:t>
            </a:r>
          </a:p>
          <a:p>
            <a:endParaRPr lang="en-US" sz="1800">
              <a:solidFill>
                <a:srgbClr val="000000"/>
              </a:solidFill>
              <a:latin typeface="Calibri"/>
              <a:cs typeface="Calibri"/>
            </a:endParaRPr>
          </a:p>
          <a:p>
            <a:r>
              <a:rPr lang="en-US" sz="1800">
                <a:solidFill>
                  <a:srgbClr val="000000"/>
                </a:solidFill>
                <a:latin typeface="Calibri"/>
                <a:cs typeface="Calibri"/>
              </a:rPr>
              <a:t>Capacities --&gt; steel production facilities (technology, workers)</a:t>
            </a:r>
          </a:p>
          <a:p>
            <a:endParaRPr lang="en-US" sz="1800">
              <a:solidFill>
                <a:srgbClr val="000000"/>
              </a:solidFill>
              <a:latin typeface="Calibri"/>
              <a:cs typeface="Calibri"/>
            </a:endParaRPr>
          </a:p>
          <a:p>
            <a:endParaRPr lang="en-US" sz="1800">
              <a:solidFill>
                <a:srgbClr val="000000"/>
              </a:solidFill>
              <a:latin typeface="Calibri"/>
              <a:cs typeface="Calibri"/>
            </a:endParaRPr>
          </a:p>
          <a:p>
            <a:pPr algn="l"/>
            <a:r>
              <a:rPr lang="en-US" sz="1800" b="0" i="0">
                <a:solidFill>
                  <a:srgbClr val="000000"/>
                </a:solidFill>
                <a:effectLst/>
                <a:latin typeface="Calibri"/>
                <a:cs typeface="Calibri"/>
              </a:rPr>
              <a:t>In 1970, USA led the World in steel production (115 million metric tons), above the Soviet Union (96.9 million metric tons). However, the major US steel companies refused to invest in more modern technologies, while place like Japan and the European Union adapted. This caused the collapse of the US steel industry due to the availability, and increased production of foreign steel and the increased worldwide demand of steel. The American Steel Industry has gone from 700,000 employees to 83,000 and fallen to 4th place behind China, the EU, India and Japan  </a:t>
            </a:r>
            <a:endParaRPr lang="en-US" b="0" i="0">
              <a:solidFill>
                <a:srgbClr val="000000"/>
              </a:solidFill>
              <a:effectLst/>
              <a:latin typeface="Segoe UI"/>
              <a:cs typeface="Segoe UI"/>
            </a:endParaRPr>
          </a:p>
          <a:p>
            <a:pPr algn="l" rtl="0" fontAlgn="base"/>
            <a:r>
              <a:rPr lang="en-US" sz="1800" b="0" i="0">
                <a:solidFill>
                  <a:srgbClr val="000000"/>
                </a:solidFill>
                <a:effectLst/>
                <a:latin typeface="Calibri"/>
                <a:cs typeface="Calibri"/>
              </a:rPr>
              <a:t>This is growth and underinvestment because the growing action is American Steel production, and the demand is steel. As the worldwide demand for steel increases, the American Steel companies perceived need is modern technology with advanced production capabilities. However, the companies don't want to spend their profit causing a delay in investment causing their production to fall below demand, losing market share, money and employees. Now other countries' have taken over and the USA still lags </a:t>
            </a:r>
            <a:endParaRPr lang="en-US" b="0" i="0">
              <a:solidFill>
                <a:srgbClr val="000000"/>
              </a:solidFill>
              <a:effectLst/>
              <a:latin typeface="Calibri"/>
              <a:cs typeface="Calibri"/>
            </a:endParaRPr>
          </a:p>
          <a:p>
            <a:pPr algn="l" rtl="0" fontAlgn="base"/>
            <a:r>
              <a:rPr lang="en-US" sz="1800" b="0" i="0">
                <a:solidFill>
                  <a:srgbClr val="000000"/>
                </a:solidFill>
                <a:effectLst/>
                <a:latin typeface="Arial"/>
                <a:cs typeface="Arial"/>
              </a:rPr>
              <a:t>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Total American Steel Production per year: Year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2019 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2015 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2010 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2008 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2000 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1990 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Million Metric Tons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87.8 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78.9 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80.6 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91.4 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101.8 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89.7 </a:t>
            </a:r>
            <a:endParaRPr lang="en-US" b="0" i="0">
              <a:solidFill>
                <a:srgbClr val="000000"/>
              </a:solidFill>
              <a:effectLst/>
              <a:latin typeface="Arial"/>
              <a:cs typeface="Arial"/>
            </a:endParaRPr>
          </a:p>
          <a:p>
            <a:endParaRPr lang="en-US"/>
          </a:p>
          <a:p>
            <a:endParaRPr lang="en-US"/>
          </a:p>
          <a:p>
            <a:r>
              <a:rPr lang="en-US" sz="1800" b="0" i="0" u="sng" strike="noStrike">
                <a:solidFill>
                  <a:srgbClr val="0000FF"/>
                </a:solidFill>
                <a:effectLst/>
                <a:latin typeface="Arial"/>
                <a:cs typeface="Arial"/>
                <a:hlinkClick r:id="rId3"/>
              </a:rPr>
              <a:t>When American steel was king (cnn.com)</a:t>
            </a:r>
            <a:r>
              <a:rPr lang="en-US" sz="1800" b="0" i="0">
                <a:solidFill>
                  <a:srgbClr val="000000"/>
                </a:solidFill>
                <a:effectLst/>
                <a:latin typeface="Calibri"/>
                <a:cs typeface="Calibri"/>
              </a:rPr>
              <a:t> </a:t>
            </a:r>
            <a:endParaRPr lang="en-US">
              <a:latin typeface="Calibri"/>
              <a:cs typeface="Calibri"/>
            </a:endParaRPr>
          </a:p>
        </p:txBody>
      </p:sp>
      <p:sp>
        <p:nvSpPr>
          <p:cNvPr id="4" name="Slide Number Placeholder 3"/>
          <p:cNvSpPr>
            <a:spLocks noGrp="1"/>
          </p:cNvSpPr>
          <p:nvPr>
            <p:ph type="sldNum" sz="quarter" idx="5"/>
          </p:nvPr>
        </p:nvSpPr>
        <p:spPr/>
        <p:txBody>
          <a:bodyPr/>
          <a:lstStyle/>
          <a:p>
            <a:fld id="{B74AB15C-6C88-4490-AD04-0C69943F8EFC}" type="slidenum">
              <a:rPr lang="en-US" smtClean="0"/>
              <a:t>10</a:t>
            </a:fld>
            <a:endParaRPr lang="en-US"/>
          </a:p>
        </p:txBody>
      </p:sp>
    </p:spTree>
    <p:extLst>
      <p:ext uri="{BB962C8B-B14F-4D97-AF65-F5344CB8AC3E}">
        <p14:creationId xmlns:p14="http://schemas.microsoft.com/office/powerpoint/2010/main" val="2065221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560832" y="1303655"/>
            <a:ext cx="9144000" cy="2009720"/>
          </a:xfrm>
        </p:spPr>
        <p:txBody>
          <a:bodyPr anchor="b" anchorCtr="0"/>
          <a:lstStyle>
            <a:lvl1pPr algn="l">
              <a:lnSpc>
                <a:spcPct val="100000"/>
              </a:lnSpc>
              <a:spcBef>
                <a:spcPts val="1000"/>
              </a:spcBef>
              <a:defRPr sz="4000"/>
            </a:lvl1pPr>
          </a:lstStyle>
          <a:p>
            <a:r>
              <a:rPr lang="en-US"/>
              <a:t>Click to edit Master title style</a:t>
            </a:r>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560832" y="3446675"/>
            <a:ext cx="9144000" cy="560059"/>
          </a:xfrm>
          <a:prstGeom prst="rect">
            <a:avLst/>
          </a:prstGeom>
        </p:spPr>
        <p:txBody>
          <a:bodyPr/>
          <a:lstStyle>
            <a:lvl1pPr marL="0" indent="0" algn="l">
              <a:lnSpc>
                <a:spcPct val="100000"/>
              </a:lnSpc>
              <a:spcBef>
                <a:spcPts val="10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B9791879-EF0E-4A4B-8C65-7D96C9E4D68E}"/>
              </a:ext>
            </a:extLst>
          </p:cNvPr>
          <p:cNvSpPr>
            <a:spLocks noGrp="1"/>
          </p:cNvSpPr>
          <p:nvPr>
            <p:ph type="body" sz="quarter" idx="20" hasCustomPrompt="1"/>
          </p:nvPr>
        </p:nvSpPr>
        <p:spPr>
          <a:xfrm>
            <a:off x="560832" y="4090988"/>
            <a:ext cx="5547360" cy="457200"/>
          </a:xfrm>
        </p:spPr>
        <p:txBody>
          <a:bodyPr anchor="t" anchorCtr="0"/>
          <a:lstStyle>
            <a:lvl1pPr marL="0" indent="0">
              <a:lnSpc>
                <a:spcPct val="100000"/>
              </a:lnSpc>
              <a:spcBef>
                <a:spcPts val="1000"/>
              </a:spcBef>
              <a:buNone/>
              <a:defRPr sz="1800"/>
            </a:lvl1pPr>
          </a:lstStyle>
          <a:p>
            <a:pPr lvl="0"/>
            <a:r>
              <a:rPr lang="en-US"/>
              <a:t>Click to edit date</a:t>
            </a:r>
          </a:p>
        </p:txBody>
      </p:sp>
      <p:sp>
        <p:nvSpPr>
          <p:cNvPr id="67" name="Footer Placeholder 4">
            <a:extLst>
              <a:ext uri="{FF2B5EF4-FFF2-40B4-BE49-F238E27FC236}">
                <a16:creationId xmlns:a16="http://schemas.microsoft.com/office/drawing/2014/main" id="{E9E460F9-56F1-E546-BD12-3283FA51F49C}"/>
              </a:ext>
            </a:extLst>
          </p:cNvPr>
          <p:cNvSpPr>
            <a:spLocks noGrp="1"/>
          </p:cNvSpPr>
          <p:nvPr>
            <p:ph type="ftr" sz="quarter" idx="3"/>
          </p:nvPr>
        </p:nvSpPr>
        <p:spPr>
          <a:xfrm>
            <a:off x="1645920" y="6217920"/>
            <a:ext cx="5120640" cy="182880"/>
          </a:xfrm>
          <a:prstGeom prst="rect">
            <a:avLst/>
          </a:prstGeom>
        </p:spPr>
        <p:txBody>
          <a:bodyPr vert="horz" lIns="0" tIns="0" rIns="0" bIns="0" rtlCol="0" anchor="ctr">
            <a:noAutofit/>
          </a:bodyPr>
          <a:lstStyle>
            <a:lvl1pPr algn="ctr">
              <a:defRPr sz="800" cap="all" baseline="0">
                <a:solidFill>
                  <a:schemeClr val="tx1"/>
                </a:solidFill>
              </a:defRPr>
            </a:lvl1pPr>
          </a:lstStyle>
          <a:p>
            <a:pPr algn="l"/>
            <a:r>
              <a:rPr lang="en-US"/>
              <a:t>© 2023 THE MITRE CORPORATION. ALL RIGHTS RESERVED. FOR INTERNAL USE ONLY.</a:t>
            </a:r>
          </a:p>
        </p:txBody>
      </p:sp>
      <p:sp>
        <p:nvSpPr>
          <p:cNvPr id="7" name="L-Shape 7">
            <a:extLst>
              <a:ext uri="{FF2B5EF4-FFF2-40B4-BE49-F238E27FC236}">
                <a16:creationId xmlns:a16="http://schemas.microsoft.com/office/drawing/2014/main" id="{CFC0854C-57DE-9242-98F0-D8D2BC1DD757}"/>
              </a:ext>
              <a:ext uri="{C183D7F6-B498-43B3-948B-1728B52AA6E4}">
                <adec:decorative xmlns:adec="http://schemas.microsoft.com/office/drawing/2017/decorative" val="1"/>
              </a:ext>
            </a:extLst>
          </p:cNvPr>
          <p:cNvSpPr/>
          <p:nvPr userDrawn="1"/>
        </p:nvSpPr>
        <p:spPr>
          <a:xfrm rot="10800000">
            <a:off x="10665172" y="-1"/>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L-Shape 7">
            <a:extLst>
              <a:ext uri="{FF2B5EF4-FFF2-40B4-BE49-F238E27FC236}">
                <a16:creationId xmlns:a16="http://schemas.microsoft.com/office/drawing/2014/main" id="{6DEFB773-8237-A54F-B786-B5C19211F108}"/>
              </a:ext>
              <a:ext uri="{C183D7F6-B498-43B3-948B-1728B52AA6E4}">
                <adec:decorative xmlns:adec="http://schemas.microsoft.com/office/drawing/2017/decorative" val="1"/>
              </a:ext>
            </a:extLst>
          </p:cNvPr>
          <p:cNvSpPr/>
          <p:nvPr userDrawn="1"/>
        </p:nvSpPr>
        <p:spPr>
          <a:xfrm>
            <a:off x="0" y="5315957"/>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9" descr="MITRE Logo MITRE Solving Problems For A Safer World">
            <a:extLst>
              <a:ext uri="{FF2B5EF4-FFF2-40B4-BE49-F238E27FC236}">
                <a16:creationId xmlns:a16="http://schemas.microsoft.com/office/drawing/2014/main" id="{1CA5B1A7-52FD-0C4B-8EDC-29DDE1809A0B}"/>
              </a:ext>
              <a:ext uri="{C183D7F6-B498-43B3-948B-1728B52AA6E4}">
                <adec:decorative xmlns:adec="http://schemas.microsoft.com/office/drawing/2017/decorative" val="0"/>
              </a:ext>
            </a:extLst>
          </p:cNvPr>
          <p:cNvPicPr>
            <a:picLocks noChangeAspect="1"/>
          </p:cNvPicPr>
          <p:nvPr userDrawn="1"/>
        </p:nvPicPr>
        <p:blipFill>
          <a:blip r:embed="rId2"/>
          <a:stretch/>
        </p:blipFill>
        <p:spPr>
          <a:xfrm>
            <a:off x="9008288" y="6179127"/>
            <a:ext cx="2764612" cy="274320"/>
          </a:xfrm>
          <a:prstGeom prst="rect">
            <a:avLst/>
          </a:prstGeom>
        </p:spPr>
      </p:pic>
      <p:sp>
        <p:nvSpPr>
          <p:cNvPr id="11" name="Text Placeholder 11">
            <a:extLst>
              <a:ext uri="{FF2B5EF4-FFF2-40B4-BE49-F238E27FC236}">
                <a16:creationId xmlns:a16="http://schemas.microsoft.com/office/drawing/2014/main" id="{B1078AD4-A728-7E48-9B20-65DA12E532CA}"/>
              </a:ext>
            </a:extLst>
          </p:cNvPr>
          <p:cNvSpPr>
            <a:spLocks noGrp="1"/>
          </p:cNvSpPr>
          <p:nvPr>
            <p:ph type="body" sz="quarter" idx="4294967295" hasCustomPrompt="1"/>
          </p:nvPr>
        </p:nvSpPr>
        <p:spPr>
          <a:xfrm>
            <a:off x="152400" y="151155"/>
            <a:ext cx="8285213" cy="560059"/>
          </a:xfrm>
        </p:spPr>
        <p:txBody>
          <a:bodyPr/>
          <a:lstStyle/>
          <a:p>
            <a:pPr marL="0" indent="0">
              <a:spcBef>
                <a:spcPts val="0"/>
              </a:spcBef>
              <a:spcAft>
                <a:spcPts val="0"/>
              </a:spcAft>
              <a:buNone/>
            </a:pPr>
            <a:r>
              <a:rPr lang="en-US">
                <a:solidFill>
                  <a:srgbClr val="FF0000"/>
                </a:solidFill>
              </a:rPr>
              <a:t>Disclaimer: Use this title slide with gray framing device for print only.</a:t>
            </a:r>
          </a:p>
        </p:txBody>
      </p:sp>
    </p:spTree>
    <p:extLst>
      <p:ext uri="{BB962C8B-B14F-4D97-AF65-F5344CB8AC3E}">
        <p14:creationId xmlns:p14="http://schemas.microsoft.com/office/powerpoint/2010/main" val="196649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Divider Slide 3">
    <p:spTree>
      <p:nvGrpSpPr>
        <p:cNvPr id="1" name=""/>
        <p:cNvGrpSpPr/>
        <p:nvPr/>
      </p:nvGrpSpPr>
      <p:grpSpPr>
        <a:xfrm>
          <a:off x="0" y="0"/>
          <a:ext cx="0" cy="0"/>
          <a:chOff x="0" y="0"/>
          <a:chExt cx="0" cy="0"/>
        </a:xfrm>
      </p:grpSpPr>
      <p:sp>
        <p:nvSpPr>
          <p:cNvPr id="7" name="Title 8"/>
          <p:cNvSpPr>
            <a:spLocks noGrp="1"/>
          </p:cNvSpPr>
          <p:nvPr>
            <p:ph type="title" hasCustomPrompt="1"/>
          </p:nvPr>
        </p:nvSpPr>
        <p:spPr>
          <a:xfrm>
            <a:off x="457200" y="2046425"/>
            <a:ext cx="9334500" cy="1382576"/>
          </a:xfrm>
        </p:spPr>
        <p:txBody>
          <a:bodyPr/>
          <a:lstStyle>
            <a:lvl1pPr algn="l">
              <a:lnSpc>
                <a:spcPct val="100000"/>
              </a:lnSpc>
              <a:defRPr sz="5400" cap="none" baseline="0">
                <a:solidFill>
                  <a:schemeClr val="tx1"/>
                </a:solidFill>
              </a:defRPr>
            </a:lvl1pPr>
          </a:lstStyle>
          <a:p>
            <a:r>
              <a:rPr lang="en-US"/>
              <a:t>Section Title</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pic>
        <p:nvPicPr>
          <p:cNvPr id="8" name="Picture 7">
            <a:extLst>
              <a:ext uri="{FF2B5EF4-FFF2-40B4-BE49-F238E27FC236}">
                <a16:creationId xmlns:a16="http://schemas.microsoft.com/office/drawing/2014/main" id="{1EC0BB03-948C-4A12-8DBC-361F0C66729D}"/>
              </a:ext>
            </a:extLst>
          </p:cNvPr>
          <p:cNvPicPr>
            <a:picLocks/>
          </p:cNvPicPr>
          <p:nvPr/>
        </p:nvPicPr>
        <p:blipFill>
          <a:blip r:embed="rId2"/>
          <a:stretch>
            <a:fillRect/>
          </a:stretch>
        </p:blipFill>
        <p:spPr>
          <a:xfrm>
            <a:off x="460374" y="6515630"/>
            <a:ext cx="557700" cy="154923"/>
          </a:xfrm>
          <a:prstGeom prst="rect">
            <a:avLst/>
          </a:prstGeom>
        </p:spPr>
      </p:pic>
      <p:sp>
        <p:nvSpPr>
          <p:cNvPr id="3" name="TextBox 2">
            <a:extLst>
              <a:ext uri="{FF2B5EF4-FFF2-40B4-BE49-F238E27FC236}">
                <a16:creationId xmlns:a16="http://schemas.microsoft.com/office/drawing/2014/main" id="{3F2426AE-2EBC-2EA9-DBE5-18A6543C7570}"/>
              </a:ext>
            </a:extLst>
          </p:cNvPr>
          <p:cNvSpPr txBox="1"/>
          <p:nvPr userDrawn="1"/>
        </p:nvSpPr>
        <p:spPr>
          <a:xfrm>
            <a:off x="6390861" y="6629400"/>
            <a:ext cx="0" cy="0"/>
          </a:xfrm>
          <a:prstGeom prst="rect">
            <a:avLst/>
          </a:prstGeom>
          <a:ln>
            <a:solidFill>
              <a:schemeClr val="accent3"/>
            </a:solidFill>
          </a:ln>
        </p:spPr>
        <p:txBody>
          <a:bodyPr vert="horz" wrap="none" lIns="91440" tIns="45720" rIns="91440" bIns="45720" rtlCol="0">
            <a:noAutofit/>
          </a:bodyPr>
          <a:lstStyle/>
          <a:p>
            <a:pPr marL="342900" indent="-342900" algn="l">
              <a:buFont typeface="Arial" panose="020B0604020202020204" pitchFamily="34" charset="0"/>
              <a:buChar char="•"/>
            </a:pPr>
            <a:endParaRPr lang="en-US"/>
          </a:p>
        </p:txBody>
      </p:sp>
    </p:spTree>
    <p:extLst>
      <p:ext uri="{BB962C8B-B14F-4D97-AF65-F5344CB8AC3E}">
        <p14:creationId xmlns:p14="http://schemas.microsoft.com/office/powerpoint/2010/main" val="21758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ie Chart With Text_White">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a:t>Slide Title, Arial 32 pt.</a:t>
            </a:r>
          </a:p>
        </p:txBody>
      </p:sp>
      <p:sp>
        <p:nvSpPr>
          <p:cNvPr id="4" name="Chart Placeholder 3"/>
          <p:cNvSpPr>
            <a:spLocks noGrp="1"/>
          </p:cNvSpPr>
          <p:nvPr>
            <p:ph type="chart" sz="quarter" idx="29"/>
          </p:nvPr>
        </p:nvSpPr>
        <p:spPr>
          <a:xfrm>
            <a:off x="1033182" y="2055258"/>
            <a:ext cx="4389120" cy="4206240"/>
          </a:xfrm>
          <a:prstGeom prst="rect">
            <a:avLst/>
          </a:prstGeom>
          <a:solidFill>
            <a:schemeClr val="bg2">
              <a:lumMod val="95000"/>
            </a:schemeClr>
          </a:solidFill>
        </p:spPr>
        <p:txBody>
          <a:bodyPr/>
          <a:lstStyle>
            <a:lvl1pPr algn="ctr">
              <a:defRPr sz="1400" b="0" i="0">
                <a:solidFill>
                  <a:schemeClr val="tx2"/>
                </a:solidFill>
              </a:defRPr>
            </a:lvl1pPr>
          </a:lstStyle>
          <a:p>
            <a:r>
              <a:rPr lang="en-US"/>
              <a:t>Click icon to add chart</a:t>
            </a:r>
          </a:p>
        </p:txBody>
      </p:sp>
      <p:sp>
        <p:nvSpPr>
          <p:cNvPr id="10"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a:t>Slide Subtitle, Arial 24 pt.</a:t>
            </a:r>
          </a:p>
        </p:txBody>
      </p:sp>
      <p:sp>
        <p:nvSpPr>
          <p:cNvPr id="11" name="Text Placeholder 14"/>
          <p:cNvSpPr>
            <a:spLocks noGrp="1"/>
          </p:cNvSpPr>
          <p:nvPr>
            <p:ph type="body" sz="quarter" idx="12" hasCustomPrompt="1"/>
          </p:nvPr>
        </p:nvSpPr>
        <p:spPr>
          <a:xfrm>
            <a:off x="6096000" y="2048032"/>
            <a:ext cx="5638800" cy="4213466"/>
          </a:xfrm>
          <a:prstGeom prst="rect">
            <a:avLst/>
          </a:prstGeom>
        </p:spPr>
        <p:txBody>
          <a:bodyPr>
            <a:noAutofit/>
          </a:bodyPr>
          <a:lstStyle>
            <a:lvl5pPr marL="1097280" indent="-292608">
              <a:buFont typeface="Courier New" charset="0"/>
              <a:buChar char="o"/>
              <a:defRPr/>
            </a:lvl5pPr>
          </a:lstStyle>
          <a:p>
            <a:pPr lvl="1"/>
            <a:r>
              <a:rPr lang="en-US"/>
              <a:t>Second level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a:p>
        </p:txBody>
      </p:sp>
      <p:pic>
        <p:nvPicPr>
          <p:cNvPr id="9" name="Picture 8">
            <a:extLst>
              <a:ext uri="{FF2B5EF4-FFF2-40B4-BE49-F238E27FC236}">
                <a16:creationId xmlns:a16="http://schemas.microsoft.com/office/drawing/2014/main" id="{311CD7E1-2D1F-45CC-8991-0AFB4CE00A24}"/>
              </a:ext>
            </a:extLst>
          </p:cNvPr>
          <p:cNvPicPr>
            <a:picLocks/>
          </p:cNvPicPr>
          <p:nvPr userDrawn="1"/>
        </p:nvPicPr>
        <p:blipFill>
          <a:blip r:embed="rId2"/>
          <a:stretch>
            <a:fillRect/>
          </a:stretch>
        </p:blipFill>
        <p:spPr>
          <a:xfrm>
            <a:off x="460374" y="6518444"/>
            <a:ext cx="557700" cy="154923"/>
          </a:xfrm>
          <a:prstGeom prst="rect">
            <a:avLst/>
          </a:prstGeom>
        </p:spPr>
      </p:pic>
      <p:pic>
        <p:nvPicPr>
          <p:cNvPr id="12" name="Graphic 11">
            <a:extLst>
              <a:ext uri="{FF2B5EF4-FFF2-40B4-BE49-F238E27FC236}">
                <a16:creationId xmlns:a16="http://schemas.microsoft.com/office/drawing/2014/main" id="{93C1866D-386A-4DD8-A9B4-503CB2A77D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530" y="6483429"/>
            <a:ext cx="621880" cy="238387"/>
          </a:xfrm>
          <a:prstGeom prst="rect">
            <a:avLst/>
          </a:prstGeom>
        </p:spPr>
      </p:pic>
    </p:spTree>
    <p:extLst>
      <p:ext uri="{BB962C8B-B14F-4D97-AF65-F5344CB8AC3E}">
        <p14:creationId xmlns:p14="http://schemas.microsoft.com/office/powerpoint/2010/main" val="228838368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List_Nav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81000"/>
            <a:ext cx="11277600" cy="693337"/>
          </a:xfrm>
        </p:spPr>
        <p:txBody>
          <a:bodyPr anchor="ctr"/>
          <a:lstStyle>
            <a:lvl1pPr>
              <a:defRPr sz="3200" cap="none">
                <a:solidFill>
                  <a:schemeClr val="tx1"/>
                </a:solidFill>
              </a:defRPr>
            </a:lvl1pPr>
          </a:lstStyle>
          <a:p>
            <a:r>
              <a:rPr lang="en-US"/>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191491"/>
            <a:ext cx="11277600" cy="5069823"/>
          </a:xfrm>
        </p:spPr>
        <p:txBody>
          <a:bodyPr>
            <a:noAutofit/>
          </a:bodyPr>
          <a:lstStyle>
            <a:lvl1pPr marL="225425" indent="-225425">
              <a:buFont typeface="Wingdings" panose="05000000000000000000" pitchFamily="2" charset="2"/>
              <a:buChar char="§"/>
              <a:defRPr b="0">
                <a:solidFill>
                  <a:schemeClr val="tx1"/>
                </a:solidFill>
              </a:defRPr>
            </a:lvl1pPr>
            <a:lvl2pPr marL="688975" indent="-344488">
              <a:buClr>
                <a:schemeClr val="tx1"/>
              </a:buClr>
              <a:buSzPct val="110000"/>
              <a:buFont typeface="Wingdings" panose="05000000000000000000" pitchFamily="2" charset="2"/>
              <a:buChar char="§"/>
              <a:defRPr>
                <a:solidFill>
                  <a:schemeClr val="tx1"/>
                </a:solidFill>
              </a:defRPr>
            </a:lvl2pPr>
            <a:lvl3pPr marL="1033463" indent="-344488">
              <a:buFont typeface="Wingdings" panose="05000000000000000000" pitchFamily="2" charset="2"/>
              <a:buChar char="§"/>
              <a:defRPr sz="2200">
                <a:solidFill>
                  <a:schemeClr val="tx1"/>
                </a:solidFill>
              </a:defRPr>
            </a:lvl3pPr>
            <a:lvl4pPr marL="1033463" indent="-344488">
              <a:buFont typeface="Courier New" panose="02070309020205020404" pitchFamily="49" charset="0"/>
              <a:buChar char="o"/>
              <a:defRPr sz="2200">
                <a:solidFill>
                  <a:schemeClr val="tx1"/>
                </a:solidFill>
              </a:defRPr>
            </a:lvl4pPr>
            <a:lvl5pPr marL="1377950" indent="-238125">
              <a:buFont typeface="Wingdings" panose="05000000000000000000" pitchFamily="2" charset="2"/>
              <a:buChar char="§"/>
              <a:defRPr sz="1800">
                <a:solidFill>
                  <a:schemeClr val="tx1"/>
                </a:solidFill>
              </a:defRPr>
            </a:lvl5pPr>
            <a:lvl6pPr marL="1603375" indent="-225425">
              <a:buFont typeface="Wingdings" panose="05000000000000000000" pitchFamily="2" charset="2"/>
              <a:buChar char="§"/>
              <a:defRPr sz="1600">
                <a:solidFill>
                  <a:schemeClr val="tx1"/>
                </a:solidFill>
              </a:defRPr>
            </a:lvl6pPr>
          </a:lstStyle>
          <a:p>
            <a:pPr lvl="0"/>
            <a:r>
              <a:rPr lang="en-US"/>
              <a:t>Click to edit master text styles</a:t>
            </a:r>
          </a:p>
          <a:p>
            <a:pPr lvl="1"/>
            <a:r>
              <a:rPr lang="en-US"/>
              <a:t>Second level</a:t>
            </a:r>
          </a:p>
          <a:p>
            <a:pPr lvl="2"/>
            <a:r>
              <a:rPr lang="en-US"/>
              <a:t>Third level</a:t>
            </a:r>
          </a:p>
          <a:p>
            <a:pPr lvl="4"/>
            <a:r>
              <a:rPr lang="en-US"/>
              <a:t>Fourth level</a:t>
            </a:r>
          </a:p>
          <a:p>
            <a:pPr lvl="5"/>
            <a:r>
              <a:rPr lang="en-US"/>
              <a:t>Fifth level</a:t>
            </a:r>
          </a:p>
        </p:txBody>
      </p:sp>
      <p:pic>
        <p:nvPicPr>
          <p:cNvPr id="6" name="Picture 5">
            <a:extLst>
              <a:ext uri="{FF2B5EF4-FFF2-40B4-BE49-F238E27FC236}">
                <a16:creationId xmlns:a16="http://schemas.microsoft.com/office/drawing/2014/main" id="{61585A4E-0F23-4F45-99A6-6448278FA42E}"/>
              </a:ext>
            </a:extLst>
          </p:cNvPr>
          <p:cNvPicPr>
            <a:picLocks/>
          </p:cNvPicPr>
          <p:nvPr/>
        </p:nvPicPr>
        <p:blipFill>
          <a:blip r:embed="rId2"/>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019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a:xfrm>
            <a:off x="426720" y="365760"/>
            <a:ext cx="11338560" cy="54864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a:xfrm>
            <a:off x="1687368" y="6400800"/>
            <a:ext cx="8817264" cy="182880"/>
          </a:xfrm>
        </p:spPr>
        <p:txBody>
          <a:bodyPr>
            <a:noAutofit/>
          </a:bodyPr>
          <a:lstStyle/>
          <a:p>
            <a:r>
              <a:rPr lang="en-US"/>
              <a:t>© 2023 THE MITRE CORPORATION. ALL RIGHTS RESERVED. FOR INTERNAL USE ONLY.</a:t>
            </a:r>
          </a:p>
        </p:txBody>
      </p:sp>
      <p:sp>
        <p:nvSpPr>
          <p:cNvPr id="7" name="Text Placeholder 6">
            <a:extLst>
              <a:ext uri="{FF2B5EF4-FFF2-40B4-BE49-F238E27FC236}">
                <a16:creationId xmlns:a16="http://schemas.microsoft.com/office/drawing/2014/main" id="{33164F8F-2BF9-7D49-8924-6537913F66D0}"/>
              </a:ext>
            </a:extLst>
          </p:cNvPr>
          <p:cNvSpPr>
            <a:spLocks noGrp="1"/>
          </p:cNvSpPr>
          <p:nvPr>
            <p:ph type="body" sz="quarter" idx="13"/>
          </p:nvPr>
        </p:nvSpPr>
        <p:spPr>
          <a:xfrm>
            <a:off x="426720" y="1371600"/>
            <a:ext cx="11338560" cy="4572000"/>
          </a:xfrm>
        </p:spPr>
        <p:txBody>
          <a:bodyPr/>
          <a:lstStyle>
            <a:lvl1pPr marL="228600" indent="-219075">
              <a:lnSpc>
                <a:spcPct val="100000"/>
              </a:lnSpc>
              <a:spcBef>
                <a:spcPts val="1000"/>
              </a:spcBef>
              <a:spcAft>
                <a:spcPts val="0"/>
              </a:spcAft>
              <a:buFont typeface="Wingdings" pitchFamily="2" charset="2"/>
              <a:buChar char="§"/>
              <a:tabLst/>
              <a:defRPr sz="2400" b="0"/>
            </a:lvl1pPr>
            <a:lvl2pPr marL="457200" indent="-228600">
              <a:lnSpc>
                <a:spcPct val="100000"/>
              </a:lnSpc>
              <a:spcBef>
                <a:spcPts val="1000"/>
              </a:spcBef>
              <a:spcAft>
                <a:spcPts val="0"/>
              </a:spcAft>
              <a:buFont typeface="Wingdings" pitchFamily="2" charset="2"/>
              <a:buChar char="§"/>
              <a:tabLst/>
              <a:defRPr sz="2000"/>
            </a:lvl2pPr>
            <a:lvl3pPr marL="690563" indent="-228600">
              <a:lnSpc>
                <a:spcPct val="100000"/>
              </a:lnSpc>
              <a:spcBef>
                <a:spcPts val="1000"/>
              </a:spcBef>
              <a:spcAft>
                <a:spcPts val="0"/>
              </a:spcAft>
              <a:tabLst/>
              <a:defRPr sz="1800"/>
            </a:lvl3pPr>
            <a:lvl4pPr marL="914400" indent="-228600">
              <a:lnSpc>
                <a:spcPct val="100000"/>
              </a:lnSpc>
              <a:spcBef>
                <a:spcPts val="1000"/>
              </a:spcBef>
              <a:spcAft>
                <a:spcPts val="0"/>
              </a:spcAft>
              <a:tabLst/>
              <a:defRPr sz="1600"/>
            </a:lvl4pPr>
            <a:lvl5pPr marL="1138238" indent="-228600">
              <a:lnSpc>
                <a:spcPct val="100000"/>
              </a:lnSpc>
              <a:spcBef>
                <a:spcPts val="10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MITRE Logo MITRE">
            <a:extLst>
              <a:ext uri="{FF2B5EF4-FFF2-40B4-BE49-F238E27FC236}">
                <a16:creationId xmlns:a16="http://schemas.microsoft.com/office/drawing/2014/main" id="{C571BE03-9705-4AAA-9A08-473E99D83CD9}"/>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445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0" y="6400800"/>
            <a:ext cx="621792" cy="182880"/>
          </a:xfrm>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29768" y="2926080"/>
            <a:ext cx="10515600" cy="840230"/>
          </a:xfrm>
        </p:spPr>
        <p:txBody>
          <a:bodyPr anchor="ctr">
            <a:noAutofit/>
          </a:bodyPr>
          <a:lstStyle>
            <a:lvl1pPr>
              <a:lnSpc>
                <a:spcPct val="100000"/>
              </a:lnSpc>
              <a:spcBef>
                <a:spcPts val="1000"/>
              </a:spcBef>
              <a:defRPr sz="3600"/>
            </a:lvl1pPr>
          </a:lstStyle>
          <a:p>
            <a:r>
              <a:rPr lang="en-US"/>
              <a:t>Section Title</a:t>
            </a:r>
          </a:p>
        </p:txBody>
      </p:sp>
      <p:sp>
        <p:nvSpPr>
          <p:cNvPr id="26" name="Footer Placeholder 4">
            <a:extLst>
              <a:ext uri="{FF2B5EF4-FFF2-40B4-BE49-F238E27FC236}">
                <a16:creationId xmlns:a16="http://schemas.microsoft.com/office/drawing/2014/main" id="{98673CA4-0124-D543-9D8C-F7757A8D4518}"/>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a:t>© 2023 THE MITRE CORPORATION. ALL RIGHTS RESERVED. FOR INTERNAL USE ONLY.</a:t>
            </a:r>
          </a:p>
        </p:txBody>
      </p:sp>
      <p:pic>
        <p:nvPicPr>
          <p:cNvPr id="8" name="Picture 7" descr="MITRE Logo MITRE">
            <a:extLst>
              <a:ext uri="{FF2B5EF4-FFF2-40B4-BE49-F238E27FC236}">
                <a16:creationId xmlns:a16="http://schemas.microsoft.com/office/drawing/2014/main" id="{B8122F50-BD34-455A-A329-6FB6C127B35B}"/>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28345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429768"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4375983"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8349419"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8349419"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8343900"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Footer Placeholder 5">
            <a:extLst>
              <a:ext uri="{FF2B5EF4-FFF2-40B4-BE49-F238E27FC236}">
                <a16:creationId xmlns:a16="http://schemas.microsoft.com/office/drawing/2014/main" id="{C59416A6-836E-42E2-8BEA-49FE4D08A532}"/>
              </a:ext>
            </a:extLst>
          </p:cNvPr>
          <p:cNvSpPr>
            <a:spLocks noGrp="1"/>
          </p:cNvSpPr>
          <p:nvPr>
            <p:ph type="ftr" sz="quarter" idx="11"/>
          </p:nvPr>
        </p:nvSpPr>
        <p:spPr>
          <a:xfrm>
            <a:off x="1687368" y="6400800"/>
            <a:ext cx="8817264" cy="182880"/>
          </a:xfrm>
        </p:spPr>
        <p:txBody>
          <a:bodyPr/>
          <a:lstStyle/>
          <a:p>
            <a:r>
              <a:rPr lang="en-US"/>
              <a:t>© 2023 THE MITRE CORPORATION. ALL RIGHTS RESERVED. FOR INTERNAL USE ONLY.</a:t>
            </a:r>
          </a:p>
        </p:txBody>
      </p:sp>
      <p:pic>
        <p:nvPicPr>
          <p:cNvPr id="21" name="Picture 20" descr="MITRE Logo MITRE">
            <a:extLst>
              <a:ext uri="{FF2B5EF4-FFF2-40B4-BE49-F238E27FC236}">
                <a16:creationId xmlns:a16="http://schemas.microsoft.com/office/drawing/2014/main" id="{BD877EDB-D96C-42D0-B0FC-693A45EF5044}"/>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351333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7201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229878"/>
            <a:ext cx="2560320" cy="1371600"/>
          </a:xfrm>
          <a:prstGeom prst="rect">
            <a:avLst/>
          </a:prstGeom>
        </p:spPr>
        <p:txBody>
          <a:bodyPr lIns="45720" rIns="45720" anchor="t"/>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651897"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3375855"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3375855"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573773"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6297731"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6297731"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94888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9212847"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9212847"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a:t>© 2023 THE MITRE CORPORATION. ALL RIGHTS RESERVED. FOR INTERNAL USE ONLY.</a:t>
            </a:r>
          </a:p>
        </p:txBody>
      </p:sp>
      <p:pic>
        <p:nvPicPr>
          <p:cNvPr id="26" name="Picture 25" descr="MITRE Logo MITRE">
            <a:extLst>
              <a:ext uri="{FF2B5EF4-FFF2-40B4-BE49-F238E27FC236}">
                <a16:creationId xmlns:a16="http://schemas.microsoft.com/office/drawing/2014/main" id="{CEAA93C5-7111-4F77-A278-1B39B0FC4FD4}"/>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278704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19F081-4D90-43C0-ADCE-D5E8CCB407AB}"/>
              </a:ext>
            </a:extLst>
          </p:cNvPr>
          <p:cNvSpPr>
            <a:spLocks noGrp="1"/>
          </p:cNvSpPr>
          <p:nvPr>
            <p:ph sz="quarter" idx="15"/>
          </p:nvPr>
        </p:nvSpPr>
        <p:spPr>
          <a:xfrm>
            <a:off x="430213" y="1920875"/>
            <a:ext cx="11338560" cy="4023360"/>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lvl1pPr>
              <a:defRPr sz="3200"/>
            </a:lvl1pPr>
          </a:lstStyle>
          <a:p>
            <a:r>
              <a:rPr lang="en-US"/>
              <a:t>Click to edit Master title style</a:t>
            </a:r>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29768" y="1371603"/>
            <a:ext cx="11342735" cy="493713"/>
          </a:xfrm>
          <a:prstGeom prst="rect">
            <a:avLst/>
          </a:prstGeom>
        </p:spPr>
        <p:txBody>
          <a:bodyPr anchor="ct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Footer Placeholder 3">
            <a:extLst>
              <a:ext uri="{FF2B5EF4-FFF2-40B4-BE49-F238E27FC236}">
                <a16:creationId xmlns:a16="http://schemas.microsoft.com/office/drawing/2014/main" id="{C1FC07AC-D491-464A-B738-B75BEA97BB12}"/>
              </a:ext>
            </a:extLst>
          </p:cNvPr>
          <p:cNvSpPr>
            <a:spLocks noGrp="1"/>
          </p:cNvSpPr>
          <p:nvPr>
            <p:ph type="ftr" sz="quarter" idx="11"/>
          </p:nvPr>
        </p:nvSpPr>
        <p:spPr/>
        <p:txBody>
          <a:bodyPr/>
          <a:lstStyle/>
          <a:p>
            <a:r>
              <a:rPr lang="en-US"/>
              <a:t>© 2023 THE MITRE CORPORATION. ALL RIGHTS RESERVED. FOR INTERNAL USE ONLY.</a:t>
            </a:r>
          </a:p>
        </p:txBody>
      </p:sp>
      <p:pic>
        <p:nvPicPr>
          <p:cNvPr id="9" name="Picture 8" descr="MITRE Logo MITRE">
            <a:extLst>
              <a:ext uri="{FF2B5EF4-FFF2-40B4-BE49-F238E27FC236}">
                <a16:creationId xmlns:a16="http://schemas.microsoft.com/office/drawing/2014/main" id="{28ADD787-583A-41A4-BBA8-ED5DEEEC93C1}"/>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73651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with Media">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8FA03-DDDE-497C-A242-7B9A2C102EFB}"/>
              </a:ext>
            </a:extLst>
          </p:cNvPr>
          <p:cNvSpPr>
            <a:spLocks noGrp="1"/>
          </p:cNvSpPr>
          <p:nvPr>
            <p:ph sz="quarter" idx="16"/>
          </p:nvPr>
        </p:nvSpPr>
        <p:spPr>
          <a:xfrm>
            <a:off x="6134100" y="0"/>
            <a:ext cx="6057900" cy="6858000"/>
          </a:xfrm>
        </p:spPr>
        <p:txBody>
          <a:bodyPr/>
          <a:lstStyle/>
          <a:p>
            <a:pPr lvl="0"/>
            <a:r>
              <a:rPr lang="en-US"/>
              <a:t>Click to edit Master text styles</a:t>
            </a:r>
          </a:p>
        </p:txBody>
      </p:sp>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26720" y="365763"/>
            <a:ext cx="5486400" cy="914401"/>
          </a:xfrm>
        </p:spPr>
        <p:txBody>
          <a:bodyPr anchor="b"/>
          <a:lstStyle>
            <a:lvl1pPr>
              <a:defRPr sz="3200"/>
            </a:lvl1pPr>
          </a:lstStyle>
          <a:p>
            <a:r>
              <a:rPr lang="en-US"/>
              <a:t>Click to edit Master title style</a:t>
            </a:r>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26720" y="1463041"/>
            <a:ext cx="5486400" cy="914400"/>
          </a:xfrm>
          <a:prstGeom prst="rect">
            <a:avLst/>
          </a:prstGeom>
        </p:spPr>
        <p:txBody>
          <a:bodyPr/>
          <a:lstStyle>
            <a:lvl1pPr marL="0" indent="0">
              <a:buFontTx/>
              <a:buNone/>
              <a:defRPr sz="2000"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26720" y="2514600"/>
            <a:ext cx="5486400" cy="3200400"/>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50848" y="6324600"/>
            <a:ext cx="4474733" cy="365125"/>
          </a:xfrm>
        </p:spPr>
        <p:txBody>
          <a:bodyPr/>
          <a:lstStyle>
            <a:lvl1pPr algn="l">
              <a:defRPr/>
            </a:lvl1pPr>
          </a:lstStyle>
          <a:p>
            <a:pPr algn="l"/>
            <a:r>
              <a:rPr lang="en-US"/>
              <a:t>© 2023 THE MITRE CORPORATION. ALL RIGHTS RESERVED. FOR INTERNAL USE ONLY.</a:t>
            </a:r>
          </a:p>
        </p:txBody>
      </p:sp>
      <p:pic>
        <p:nvPicPr>
          <p:cNvPr id="9" name="Picture 8" descr="MITRE Logo MITRE">
            <a:extLst>
              <a:ext uri="{FF2B5EF4-FFF2-40B4-BE49-F238E27FC236}">
                <a16:creationId xmlns:a16="http://schemas.microsoft.com/office/drawing/2014/main" id="{324D358A-1E19-4CD6-B31D-E8ADBA4EA717}"/>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304108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1097280" y="2971800"/>
            <a:ext cx="7071360" cy="548640"/>
          </a:xfrm>
          <a:prstGeom prst="rect">
            <a:avLst/>
          </a:prstGeom>
        </p:spPr>
        <p:txBody>
          <a:bodyPr anchor="ctr"/>
          <a:lstStyle>
            <a:lvl1pPr>
              <a:buFontTx/>
              <a:buNone/>
              <a:defRPr/>
            </a:lvl1pPr>
          </a:lstStyle>
          <a:p>
            <a:pPr lvl="0"/>
            <a:r>
              <a:rPr lang="en-US"/>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1097280" y="3593030"/>
            <a:ext cx="7071360" cy="548640"/>
          </a:xfrm>
          <a:prstGeom prst="rect">
            <a:avLst/>
          </a:prstGeom>
        </p:spPr>
        <p:txBody>
          <a:bodyPr anchor="ctr"/>
          <a:lstStyle>
            <a:lvl1pPr>
              <a:buFontTx/>
              <a:buNone/>
              <a:defRPr/>
            </a:lvl1pPr>
          </a:lstStyle>
          <a:p>
            <a:pPr lvl="0"/>
            <a:r>
              <a:rPr lang="en-US" err="1"/>
              <a:t>email@mitre.org</a:t>
            </a:r>
            <a:endParaRPr lang="en-US"/>
          </a:p>
        </p:txBody>
      </p:sp>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1097280" y="4214260"/>
            <a:ext cx="7071360" cy="548640"/>
          </a:xfrm>
          <a:prstGeom prst="rect">
            <a:avLst/>
          </a:prstGeom>
        </p:spPr>
        <p:txBody>
          <a:bodyPr anchor="ctr"/>
          <a:lstStyle>
            <a:lvl1pPr>
              <a:buFontTx/>
              <a:buNone/>
              <a:defRPr/>
            </a:lvl1pPr>
          </a:lstStyle>
          <a:p>
            <a:pPr lvl="0"/>
            <a:r>
              <a:rPr lang="en-US"/>
              <a:t>@</a:t>
            </a:r>
            <a:r>
              <a:rPr lang="en-US" err="1"/>
              <a:t>TwitterHandle</a:t>
            </a:r>
            <a:endParaRPr lang="en-US"/>
          </a:p>
        </p:txBody>
      </p:sp>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1097280" y="4835491"/>
            <a:ext cx="7071360" cy="548640"/>
          </a:xfrm>
          <a:prstGeom prst="rect">
            <a:avLst/>
          </a:prstGeom>
        </p:spPr>
        <p:txBody>
          <a:bodyPr anchor="ctr"/>
          <a:lstStyle>
            <a:lvl1pPr>
              <a:buFontTx/>
              <a:buNone/>
              <a:defRPr/>
            </a:lvl1pPr>
          </a:lstStyle>
          <a:p>
            <a:pPr lvl="0"/>
            <a:r>
              <a:rPr lang="en-US" err="1"/>
              <a:t>linkedin.com</a:t>
            </a:r>
            <a:r>
              <a:rPr lang="en-US"/>
              <a:t>/in/</a:t>
            </a:r>
            <a:r>
              <a:rPr lang="en-US" err="1"/>
              <a:t>firstnamelastname</a:t>
            </a:r>
            <a:endParaRPr lang="en-US"/>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a:xfrm>
            <a:off x="1687368" y="6400800"/>
            <a:ext cx="8817264" cy="182880"/>
          </a:xfrm>
        </p:spPr>
        <p:txBody>
          <a:bodyPr/>
          <a:lstStyle/>
          <a:p>
            <a:r>
              <a:rPr lang="en-US"/>
              <a:t>© 2023 THE MITRE CORPORATION. ALL RIGHTS RESERVED. FOR INTERNAL USE ONLY.</a:t>
            </a:r>
          </a:p>
        </p:txBody>
      </p:sp>
      <p:pic>
        <p:nvPicPr>
          <p:cNvPr id="10" name="Picture 9" descr="MITRE Logo MITRE Solving Problems For A Safer World">
            <a:extLst>
              <a:ext uri="{FF2B5EF4-FFF2-40B4-BE49-F238E27FC236}">
                <a16:creationId xmlns:a16="http://schemas.microsoft.com/office/drawing/2014/main" id="{D23C0A56-A953-468F-9E5F-EDC4FC2B8857}"/>
              </a:ext>
              <a:ext uri="{C183D7F6-B498-43B3-948B-1728B52AA6E4}">
                <adec:decorative xmlns:adec="http://schemas.microsoft.com/office/drawing/2017/decorative" val="0"/>
              </a:ext>
            </a:extLst>
          </p:cNvPr>
          <p:cNvPicPr>
            <a:picLocks noChangeAspect="1"/>
          </p:cNvPicPr>
          <p:nvPr userDrawn="1"/>
        </p:nvPicPr>
        <p:blipFill>
          <a:blip r:embed="rId2"/>
          <a:stretch/>
        </p:blipFill>
        <p:spPr>
          <a:xfrm>
            <a:off x="8984537" y="5880067"/>
            <a:ext cx="2764612" cy="274320"/>
          </a:xfrm>
          <a:prstGeom prst="rect">
            <a:avLst/>
          </a:prstGeom>
        </p:spPr>
      </p:pic>
      <p:pic>
        <p:nvPicPr>
          <p:cNvPr id="13" name="Picture 12" descr="Linkedin Logo, icon">
            <a:extLst>
              <a:ext uri="{FF2B5EF4-FFF2-40B4-BE49-F238E27FC236}">
                <a16:creationId xmlns:a16="http://schemas.microsoft.com/office/drawing/2014/main" id="{FC95A8AC-CCAE-4A4A-8478-7FEF6A955DAA}"/>
              </a:ext>
            </a:extLst>
          </p:cNvPr>
          <p:cNvPicPr>
            <a:picLocks noChangeAspect="1"/>
          </p:cNvPicPr>
          <p:nvPr userDrawn="1"/>
        </p:nvPicPr>
        <p:blipFill>
          <a:blip r:embed="rId3"/>
          <a:stretch>
            <a:fillRect/>
          </a:stretch>
        </p:blipFill>
        <p:spPr>
          <a:xfrm>
            <a:off x="457200" y="4926931"/>
            <a:ext cx="537633" cy="457200"/>
          </a:xfrm>
          <a:prstGeom prst="rect">
            <a:avLst/>
          </a:prstGeom>
        </p:spPr>
      </p:pic>
      <p:pic>
        <p:nvPicPr>
          <p:cNvPr id="20" name="Picture 19" descr="Twitter Logo, Icon">
            <a:extLst>
              <a:ext uri="{FF2B5EF4-FFF2-40B4-BE49-F238E27FC236}">
                <a16:creationId xmlns:a16="http://schemas.microsoft.com/office/drawing/2014/main" id="{587230FE-80E5-4954-8A18-405DEC9CEFDE}"/>
              </a:ext>
            </a:extLst>
          </p:cNvPr>
          <p:cNvPicPr>
            <a:picLocks noChangeAspect="1"/>
          </p:cNvPicPr>
          <p:nvPr userDrawn="1"/>
        </p:nvPicPr>
        <p:blipFill>
          <a:blip r:embed="rId4"/>
          <a:stretch>
            <a:fillRect/>
          </a:stretch>
        </p:blipFill>
        <p:spPr>
          <a:xfrm>
            <a:off x="305223" y="4145280"/>
            <a:ext cx="731520" cy="731520"/>
          </a:xfrm>
          <a:prstGeom prst="rect">
            <a:avLst/>
          </a:prstGeom>
        </p:spPr>
      </p:pic>
    </p:spTree>
    <p:extLst>
      <p:ext uri="{BB962C8B-B14F-4D97-AF65-F5344CB8AC3E}">
        <p14:creationId xmlns:p14="http://schemas.microsoft.com/office/powerpoint/2010/main" val="202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812800" y="1447800"/>
            <a:ext cx="109728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Click to edit Master text styles</a:t>
            </a:r>
          </a:p>
        </p:txBody>
      </p:sp>
    </p:spTree>
    <p:extLst>
      <p:ext uri="{BB962C8B-B14F-4D97-AF65-F5344CB8AC3E}">
        <p14:creationId xmlns:p14="http://schemas.microsoft.com/office/powerpoint/2010/main" val="235026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mtClean="0"/>
              <a:pPr/>
              <a:t>‹#›</a:t>
            </a:fld>
            <a:endParaRPr lang="en-US"/>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26720" y="365760"/>
            <a:ext cx="11338560" cy="548640"/>
          </a:xfrm>
          <a:prstGeom prst="rect">
            <a:avLst/>
          </a:prstGeom>
        </p:spPr>
        <p:txBody>
          <a:bodyPr vert="horz" lIns="91440" tIns="45720" rIns="91440" bIns="45720" rtlCol="0" anchor="b">
            <a:noAutofit/>
          </a:bodyPr>
          <a:lstStyle/>
          <a:p>
            <a:r>
              <a:rPr lang="en-US"/>
              <a:t>Click to edit Master title style</a:t>
            </a:r>
          </a:p>
        </p:txBody>
      </p:sp>
      <p:sp>
        <p:nvSpPr>
          <p:cNvPr id="5" name="Footer Placeholder 4">
            <a:extLst>
              <a:ext uri="{FF2B5EF4-FFF2-40B4-BE49-F238E27FC236}">
                <a16:creationId xmlns:a16="http://schemas.microsoft.com/office/drawing/2014/main" id="{1EBE48C3-0F6C-DE42-BCD7-E58E059CAE8C}"/>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a:t>© 2023 THE MITRE CORPORATION. ALL RIGHTS RESERVED. FOR INTERNAL USE ONLY.</a:t>
            </a:r>
          </a:p>
        </p:txBody>
      </p:sp>
      <p:sp>
        <p:nvSpPr>
          <p:cNvPr id="4" name="Text Placeholder 3">
            <a:extLst>
              <a:ext uri="{FF2B5EF4-FFF2-40B4-BE49-F238E27FC236}">
                <a16:creationId xmlns:a16="http://schemas.microsoft.com/office/drawing/2014/main" id="{D0C7A4B0-99F8-2B4A-9FCE-DFD4168F921C}"/>
              </a:ext>
            </a:extLst>
          </p:cNvPr>
          <p:cNvSpPr>
            <a:spLocks noGrp="1"/>
          </p:cNvSpPr>
          <p:nvPr>
            <p:ph type="body" idx="1"/>
          </p:nvPr>
        </p:nvSpPr>
        <p:spPr>
          <a:xfrm>
            <a:off x="429768" y="1371600"/>
            <a:ext cx="11338560" cy="457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19168"/>
      </p:ext>
    </p:extLst>
  </p:cSld>
  <p:clrMap bg1="lt1" tx1="dk1" bg2="lt2" tx2="dk2" accent1="accent1" accent2="accent2" accent3="accent3" accent4="accent4" accent5="accent5" accent6="accent6" hlink="hlink" folHlink="folHlink"/>
  <p:sldLayoutIdLst>
    <p:sldLayoutId id="2147483649" r:id="rId1"/>
    <p:sldLayoutId id="2147483730" r:id="rId2"/>
    <p:sldLayoutId id="2147483651" r:id="rId3"/>
    <p:sldLayoutId id="2147483674" r:id="rId4"/>
    <p:sldLayoutId id="2147483681" r:id="rId5"/>
    <p:sldLayoutId id="2147483654" r:id="rId6"/>
    <p:sldLayoutId id="2147483699" r:id="rId7"/>
    <p:sldLayoutId id="2147483762" r:id="rId8"/>
    <p:sldLayoutId id="2147483764" r:id="rId9"/>
    <p:sldLayoutId id="2147483765" r:id="rId10"/>
    <p:sldLayoutId id="2147483766" r:id="rId11"/>
    <p:sldLayoutId id="2147483767" r:id="rId12"/>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3864"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nbcnews.com/news/military/every-branch-us-military-struggling-meet-2022-recruiting-goals-officia-rcna35078" TargetMode="External"/><Relationship Id="rId2" Type="http://schemas.openxmlformats.org/officeDocument/2006/relationships/hyperlink" Target="https://thesystemsthinker.com/systems-archetype-basics-from-story-to-structure/" TargetMode="External"/><Relationship Id="rId1" Type="http://schemas.openxmlformats.org/officeDocument/2006/relationships/slideLayout" Target="../slideLayouts/slideLayout12.xml"/><Relationship Id="rId5" Type="http://schemas.openxmlformats.org/officeDocument/2006/relationships/hyperlink" Target="https://www.tigergeneral.com/the-importance-of-oil-and-gas-in-today-s-economy/#:~:text=Oil%20and%20gas%20is%20incredibly%20important%20not%20only,combined%20provide%20over%20half%20of%20the%20world%E2%80%99s%20energy" TargetMode="External"/><Relationship Id="rId4" Type="http://schemas.openxmlformats.org/officeDocument/2006/relationships/hyperlink" Target="https://money.cnn.com/2018/03/09/news/companies/american-steel-history/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World_energy_resources" TargetMode="External"/><Relationship Id="rId7" Type="http://schemas.openxmlformats.org/officeDocument/2006/relationships/hyperlink" Target="https://www.nato.int/nato_static_fl2014/assets/pdf/pdf_2019_06/20190625_2019-06-KFOR-Placemat.pdf" TargetMode="External"/><Relationship Id="rId2" Type="http://schemas.openxmlformats.org/officeDocument/2006/relationships/hyperlink" Target="https://web.archive.org/web/20120217151346/http:/www.eia.gov/international/reserves.html" TargetMode="External"/><Relationship Id="rId1" Type="http://schemas.openxmlformats.org/officeDocument/2006/relationships/slideLayout" Target="../slideLayouts/slideLayout12.xml"/><Relationship Id="rId6" Type="http://schemas.openxmlformats.org/officeDocument/2006/relationships/hyperlink" Target="https://talkmarkets.com/content/us-markets/who-are-the-uss-largest-trade-partners?post=199733#:~:text=It%20is%20interesting%20to%20note%20that%20the%20largest,in%20the%20trade%20deficit%20has%20been%20steadily%20growing" TargetMode="External"/><Relationship Id="rId5" Type="http://schemas.openxmlformats.org/officeDocument/2006/relationships/hyperlink" Target="https://en.wikipedia.org/wiki/Russia%E2%80%93NATO_relations" TargetMode="External"/><Relationship Id="rId4" Type="http://schemas.openxmlformats.org/officeDocument/2006/relationships/hyperlink" Target="https://natoassociates.wordpress.com/2018/10/13/references/#:~:text=In%20order%20to%20be%20eligible%20to%20be%20invited,to%20contribute%20the%20security%20of%20the%20Euro-Atlantic%20are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460E-BC97-4B05-878C-F06EC76B4052}"/>
              </a:ext>
            </a:extLst>
          </p:cNvPr>
          <p:cNvSpPr>
            <a:spLocks noGrp="1"/>
          </p:cNvSpPr>
          <p:nvPr>
            <p:ph type="ctrTitle"/>
          </p:nvPr>
        </p:nvSpPr>
        <p:spPr>
          <a:xfrm>
            <a:off x="560388" y="1303338"/>
            <a:ext cx="9726612" cy="2009775"/>
          </a:xfrm>
        </p:spPr>
        <p:txBody>
          <a:bodyPr/>
          <a:lstStyle/>
          <a:p>
            <a:r>
              <a:rPr lang="en-US" sz="4000"/>
              <a:t>Connecting Whole of Nation Systems Archetypes to a Global Perspective Using Artificial Intelligence Driven Simulation </a:t>
            </a:r>
            <a:endParaRPr lang="en-US"/>
          </a:p>
        </p:txBody>
      </p:sp>
      <p:sp>
        <p:nvSpPr>
          <p:cNvPr id="5" name="Subtitle 4">
            <a:extLst>
              <a:ext uri="{FF2B5EF4-FFF2-40B4-BE49-F238E27FC236}">
                <a16:creationId xmlns:a16="http://schemas.microsoft.com/office/drawing/2014/main" id="{5F3F6E7C-15DD-FEE7-EC64-7CD8E6D46BEB}"/>
              </a:ext>
            </a:extLst>
          </p:cNvPr>
          <p:cNvSpPr>
            <a:spLocks noGrp="1"/>
          </p:cNvSpPr>
          <p:nvPr>
            <p:ph type="subTitle" idx="1"/>
          </p:nvPr>
        </p:nvSpPr>
        <p:spPr/>
        <p:txBody>
          <a:bodyPr/>
          <a:lstStyle/>
          <a:p>
            <a:r>
              <a:rPr lang="en-US"/>
              <a:t>Jyotirmay Gadewadikar, Jeremy Marshall, Zachary Bilodeau</a:t>
            </a:r>
          </a:p>
        </p:txBody>
      </p:sp>
      <p:sp>
        <p:nvSpPr>
          <p:cNvPr id="6" name="TextBox 5">
            <a:extLst>
              <a:ext uri="{FF2B5EF4-FFF2-40B4-BE49-F238E27FC236}">
                <a16:creationId xmlns:a16="http://schemas.microsoft.com/office/drawing/2014/main" id="{D6663BCC-FEEB-C8D2-2F30-2D80C1F37AC6}"/>
              </a:ext>
            </a:extLst>
          </p:cNvPr>
          <p:cNvSpPr txBox="1"/>
          <p:nvPr/>
        </p:nvSpPr>
        <p:spPr>
          <a:xfrm>
            <a:off x="381000" y="5943600"/>
            <a:ext cx="7567448" cy="523220"/>
          </a:xfrm>
          <a:prstGeom prst="rect">
            <a:avLst/>
          </a:prstGeom>
          <a:noFill/>
          <a:ln>
            <a:noFill/>
          </a:ln>
        </p:spPr>
        <p:txBody>
          <a:bodyPr wrap="square">
            <a:spAutoFit/>
          </a:bodyPr>
          <a:lstStyle/>
          <a:p>
            <a:r>
              <a:rPr lang="en-US" sz="1400" b="0" i="0">
                <a:solidFill>
                  <a:srgbClr val="333333"/>
                </a:solidFill>
                <a:effectLst/>
                <a:latin typeface="Verdana" panose="020B0604030504040204" pitchFamily="34" charset="0"/>
              </a:rPr>
              <a:t>©2023 The MITRE Corporation. ALL RIGHTS RESERVED</a:t>
            </a:r>
            <a:br>
              <a:rPr lang="en-US" sz="1400"/>
            </a:br>
            <a:r>
              <a:rPr lang="en-US" sz="1400" b="0" i="0">
                <a:solidFill>
                  <a:srgbClr val="333333"/>
                </a:solidFill>
                <a:effectLst/>
                <a:latin typeface="Verdana" panose="020B0604030504040204" pitchFamily="34" charset="0"/>
              </a:rPr>
              <a:t>Approved for public release. Distribution unlimited 23-00792-1</a:t>
            </a:r>
            <a:endParaRPr lang="en-US" sz="1400"/>
          </a:p>
        </p:txBody>
      </p:sp>
    </p:spTree>
    <p:extLst>
      <p:ext uri="{BB962C8B-B14F-4D97-AF65-F5344CB8AC3E}">
        <p14:creationId xmlns:p14="http://schemas.microsoft.com/office/powerpoint/2010/main" val="137524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3743365-4137-EC57-33AD-8B20BE552779}"/>
              </a:ext>
            </a:extLst>
          </p:cNvPr>
          <p:cNvPicPr>
            <a:picLocks noChangeAspect="1"/>
          </p:cNvPicPr>
          <p:nvPr/>
        </p:nvPicPr>
        <p:blipFill rotWithShape="1">
          <a:blip r:embed="rId3">
            <a:extLst>
              <a:ext uri="{28A0092B-C50C-407E-A947-70E740481C1C}">
                <a14:useLocalDpi xmlns:a14="http://schemas.microsoft.com/office/drawing/2010/main" val="0"/>
              </a:ext>
            </a:extLst>
          </a:blip>
          <a:srcRect l="1340" b="2913"/>
          <a:stretch/>
        </p:blipFill>
        <p:spPr>
          <a:xfrm>
            <a:off x="5550632" y="155474"/>
            <a:ext cx="6641368" cy="3990118"/>
          </a:xfrm>
          <a:prstGeom prst="rect">
            <a:avLst/>
          </a:prstGeom>
        </p:spPr>
      </p:pic>
      <p:sp>
        <p:nvSpPr>
          <p:cNvPr id="2" name="Title 1">
            <a:extLst>
              <a:ext uri="{FF2B5EF4-FFF2-40B4-BE49-F238E27FC236}">
                <a16:creationId xmlns:a16="http://schemas.microsoft.com/office/drawing/2014/main" id="{29006760-13AA-515B-527D-875F32CE8C11}"/>
              </a:ext>
            </a:extLst>
          </p:cNvPr>
          <p:cNvSpPr>
            <a:spLocks noGrp="1"/>
          </p:cNvSpPr>
          <p:nvPr>
            <p:ph type="title"/>
          </p:nvPr>
        </p:nvSpPr>
        <p:spPr>
          <a:xfrm>
            <a:off x="455112" y="0"/>
            <a:ext cx="11277600" cy="693337"/>
          </a:xfrm>
        </p:spPr>
        <p:txBody>
          <a:bodyPr/>
          <a:lstStyle/>
          <a:p>
            <a:r>
              <a:rPr lang="en-US"/>
              <a:t>Growth and Underinvestment</a:t>
            </a:r>
          </a:p>
        </p:txBody>
      </p:sp>
      <p:sp>
        <p:nvSpPr>
          <p:cNvPr id="9" name="Content Placeholder 2">
            <a:extLst>
              <a:ext uri="{FF2B5EF4-FFF2-40B4-BE49-F238E27FC236}">
                <a16:creationId xmlns:a16="http://schemas.microsoft.com/office/drawing/2014/main" id="{D0C069FD-B9ED-65C6-A2E4-562022211907}"/>
              </a:ext>
            </a:extLst>
          </p:cNvPr>
          <p:cNvSpPr txBox="1">
            <a:spLocks/>
          </p:cNvSpPr>
          <p:nvPr/>
        </p:nvSpPr>
        <p:spPr>
          <a:xfrm>
            <a:off x="455112" y="730691"/>
            <a:ext cx="4176944" cy="5069823"/>
          </a:xfrm>
          <a:prstGeom prst="rect">
            <a:avLst/>
          </a:prstGeom>
        </p:spPr>
        <p:txBody>
          <a:bodyPr vert="horz" lIns="91440" tIns="45720" rIns="91440" bIns="45720" rtlCol="0">
            <a:noAutofit/>
          </a:bodyPr>
          <a:lstStyle>
            <a:lvl1pPr marL="225425" indent="-225425" algn="l" defTabSz="914400" rtl="0" eaLnBrk="1" latinLnBrk="0" hangingPunct="1">
              <a:lnSpc>
                <a:spcPct val="100000"/>
              </a:lnSpc>
              <a:spcBef>
                <a:spcPts val="600"/>
              </a:spcBef>
              <a:spcAft>
                <a:spcPts val="600"/>
              </a:spcAft>
              <a:buFont typeface="Wingdings" panose="05000000000000000000" pitchFamily="2" charset="2"/>
              <a:buChar char="§"/>
              <a:defRPr sz="2400" b="0" i="0" kern="1200" cap="none" baseline="0">
                <a:solidFill>
                  <a:schemeClr val="tx1"/>
                </a:solidFill>
                <a:latin typeface="+mn-lt"/>
                <a:ea typeface="Arial Narrow" charset="0"/>
                <a:cs typeface="Arial Narrow" charset="0"/>
              </a:defRPr>
            </a:lvl1pPr>
            <a:lvl2pPr marL="688975" indent="-344488" algn="l" defTabSz="914400" rtl="0" eaLnBrk="1" latinLnBrk="0" hangingPunct="1">
              <a:lnSpc>
                <a:spcPct val="100000"/>
              </a:lnSpc>
              <a:spcBef>
                <a:spcPts val="600"/>
              </a:spcBef>
              <a:spcAft>
                <a:spcPts val="600"/>
              </a:spcAft>
              <a:buClr>
                <a:schemeClr val="tx1"/>
              </a:buClr>
              <a:buSzPct val="110000"/>
              <a:buFont typeface="Wingdings" panose="05000000000000000000" pitchFamily="2" charset="2"/>
              <a:buChar char="§"/>
              <a:tabLst/>
              <a:defRPr lang="en-US" sz="2400" b="0" i="0" kern="1200" baseline="0">
                <a:solidFill>
                  <a:schemeClr val="tx1"/>
                </a:solidFill>
                <a:latin typeface="+mn-lt"/>
                <a:ea typeface="Arial Narrow" charset="0"/>
                <a:cs typeface="Arial Narrow" charset="0"/>
              </a:defRPr>
            </a:lvl2pPr>
            <a:lvl3pPr marL="1033463" indent="-344488" algn="l" defTabSz="914400" rtl="0" eaLnBrk="1" latinLnBrk="0" hangingPunct="1">
              <a:lnSpc>
                <a:spcPct val="100000"/>
              </a:lnSpc>
              <a:spcBef>
                <a:spcPts val="600"/>
              </a:spcBef>
              <a:spcAft>
                <a:spcPts val="600"/>
              </a:spcAft>
              <a:buClrTx/>
              <a:buSzPct val="110000"/>
              <a:buFont typeface="Wingdings" panose="05000000000000000000" pitchFamily="2" charset="2"/>
              <a:buChar char="§"/>
              <a:tabLst/>
              <a:defRPr lang="en-US" sz="2200" b="0" i="0" kern="1200" baseline="0">
                <a:solidFill>
                  <a:schemeClr val="tx1"/>
                </a:solidFill>
                <a:latin typeface="+mn-lt"/>
                <a:ea typeface="Arial Narrow" charset="0"/>
                <a:cs typeface="Arial Narrow" charset="0"/>
              </a:defRPr>
            </a:lvl3pPr>
            <a:lvl4pPr marL="1033463" marR="0" indent="-344488" algn="l" defTabSz="914400" rtl="0" eaLnBrk="1" fontAlgn="auto" latinLnBrk="0" hangingPunct="1">
              <a:lnSpc>
                <a:spcPct val="100000"/>
              </a:lnSpc>
              <a:spcBef>
                <a:spcPts val="500"/>
              </a:spcBef>
              <a:spcAft>
                <a:spcPts val="600"/>
              </a:spcAft>
              <a:buClrTx/>
              <a:buSzPct val="110000"/>
              <a:buFont typeface="Courier New" panose="02070309020205020404" pitchFamily="49" charset="0"/>
              <a:buChar char="o"/>
              <a:tabLst/>
              <a:defRPr lang="en-US" sz="2200" b="0" i="0" kern="1200">
                <a:solidFill>
                  <a:schemeClr val="tx1"/>
                </a:solidFill>
                <a:latin typeface="+mn-lt"/>
                <a:ea typeface="Arial Narrow" charset="0"/>
                <a:cs typeface="Arial Narrow" charset="0"/>
              </a:defRPr>
            </a:lvl4pPr>
            <a:lvl5pPr marL="1377950" marR="0" indent="-238125"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
              <a:tabLst/>
              <a:defRPr lang="en-US" sz="1800" b="0" i="0" kern="1200" baseline="0">
                <a:solidFill>
                  <a:schemeClr val="tx1"/>
                </a:solidFill>
                <a:latin typeface="+mn-lt"/>
                <a:ea typeface="Arial Narrow" charset="0"/>
                <a:cs typeface="Arial Narrow" charset="0"/>
              </a:defRPr>
            </a:lvl5pPr>
            <a:lvl6pPr marL="1603375" marR="0" indent="-225425" algn="l" defTabSz="914400" rtl="0" eaLnBrk="1" fontAlgn="auto" latinLnBrk="0" hangingPunct="1">
              <a:lnSpc>
                <a:spcPct val="100000"/>
              </a:lnSpc>
              <a:spcBef>
                <a:spcPts val="600"/>
              </a:spcBef>
              <a:spcAft>
                <a:spcPts val="600"/>
              </a:spcAft>
              <a:buClrTx/>
              <a:buSzPct val="110000"/>
              <a:buFont typeface="Wingdings" panose="05000000000000000000" pitchFamily="2" charset="2"/>
              <a:buChar char="§"/>
              <a:tabLst/>
              <a:defRPr sz="1600" b="0" kern="1200" cap="none" baseline="0">
                <a:solidFill>
                  <a:schemeClr val="tx1"/>
                </a:solidFill>
                <a:latin typeface="+mn-lt"/>
                <a:ea typeface="+mn-ea"/>
                <a:cs typeface="+mn-cs"/>
              </a:defRPr>
            </a:lvl6pPr>
            <a:lvl7pPr marL="2290763" indent="-223838" algn="l" defTabSz="914400" rtl="0" eaLnBrk="1" latinLnBrk="0" hangingPunct="1">
              <a:lnSpc>
                <a:spcPct val="100000"/>
              </a:lnSpc>
              <a:spcBef>
                <a:spcPts val="500"/>
              </a:spcBef>
              <a:buFont typeface="Wingdings" panose="05000000000000000000" pitchFamily="2" charset="2"/>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a:t>A system is growing, however once it reaches its limit performance begins to deteriorate. Growth can be restored, and deterioration can be reversed if investments in capacity are made. However, if the investments are not made before the growth limit is reached, the system will continue to deteriorate. </a:t>
            </a:r>
          </a:p>
          <a:p>
            <a:pPr marL="0" indent="0">
              <a:buNone/>
            </a:pPr>
            <a:endParaRPr lang="en-US"/>
          </a:p>
        </p:txBody>
      </p:sp>
      <p:pic>
        <p:nvPicPr>
          <p:cNvPr id="9218" name="Picture 2">
            <a:extLst>
              <a:ext uri="{FF2B5EF4-FFF2-40B4-BE49-F238E27FC236}">
                <a16:creationId xmlns:a16="http://schemas.microsoft.com/office/drawing/2014/main" id="{F690C30C-2A9D-477B-94E4-6D38D6325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29" y="2993882"/>
            <a:ext cx="2867035" cy="203081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22C1417F-E92A-0880-E004-AB9F5836B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105" y="4066742"/>
            <a:ext cx="2756393" cy="209792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28A3FD1-69F1-E58F-8F78-9DE0A5372490}"/>
              </a:ext>
            </a:extLst>
          </p:cNvPr>
          <p:cNvSpPr txBox="1"/>
          <p:nvPr/>
        </p:nvSpPr>
        <p:spPr>
          <a:xfrm>
            <a:off x="5974702" y="4145592"/>
            <a:ext cx="6096000" cy="1481666"/>
          </a:xfrm>
          <a:prstGeom prst="rect">
            <a:avLst/>
          </a:prstGeom>
          <a:ln>
            <a:solidFill>
              <a:schemeClr val="bg1"/>
            </a:solidFill>
          </a:ln>
        </p:spPr>
        <p:txBody>
          <a:bodyPr vert="horz" wrap="square" lIns="91440" tIns="45720" rIns="91440" bIns="45720" rtlCol="0">
            <a:noAutofit/>
          </a:bodyPr>
          <a:lstStyle/>
          <a:p>
            <a:pPr marL="342900" indent="-342900">
              <a:buFont typeface="Arial" panose="020B0604020202020204" pitchFamily="34" charset="0"/>
              <a:buChar char="•"/>
            </a:pPr>
            <a:r>
              <a:rPr lang="en-US" sz="1600" b="0" i="0">
                <a:solidFill>
                  <a:srgbClr val="000000"/>
                </a:solidFill>
                <a:effectLst/>
              </a:rPr>
              <a:t>In 1970, USA led the World in steel production (115 million metric tons). However, the major US steel companies refused to invest in more modern technologies, while place like Japan and the European Union adapted. This caused the collapse of the US steel industry due to the availability, and increased production of foreign steel and the increased worldwide demand of steel. The American Steel Industry has gone from 700,000 employees to 83,000 and fallen to 4th place behind China, the EU, India and Japan  </a:t>
            </a:r>
          </a:p>
          <a:p>
            <a:pPr marL="342900" indent="-342900" algn="l">
              <a:buFont typeface="Arial" panose="020B0604020202020204" pitchFamily="34" charset="0"/>
              <a:buChar char="•"/>
            </a:pPr>
            <a:endParaRPr lang="en-US"/>
          </a:p>
          <a:p>
            <a:pPr algn="l"/>
            <a:endParaRPr lang="en-US"/>
          </a:p>
        </p:txBody>
      </p:sp>
    </p:spTree>
    <p:extLst>
      <p:ext uri="{BB962C8B-B14F-4D97-AF65-F5344CB8AC3E}">
        <p14:creationId xmlns:p14="http://schemas.microsoft.com/office/powerpoint/2010/main" val="245473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52110-B98A-E126-6F39-CEE486948702}"/>
              </a:ext>
            </a:extLst>
          </p:cNvPr>
          <p:cNvSpPr>
            <a:spLocks noGrp="1"/>
          </p:cNvSpPr>
          <p:nvPr>
            <p:ph type="sldNum" sz="quarter" idx="11"/>
          </p:nvPr>
        </p:nvSpPr>
        <p:spPr/>
        <p:txBody>
          <a:bodyPr/>
          <a:lstStyle/>
          <a:p>
            <a:fld id="{2F2F552B-1952-B44E-8CAB-5705F0ACD2E2}" type="slidenum">
              <a:rPr lang="uk-UA" smtClean="0"/>
              <a:pPr/>
              <a:t>11</a:t>
            </a:fld>
            <a:endParaRPr lang="uk-UA"/>
          </a:p>
        </p:txBody>
      </p:sp>
      <p:sp>
        <p:nvSpPr>
          <p:cNvPr id="3" name="Title 2">
            <a:extLst>
              <a:ext uri="{FF2B5EF4-FFF2-40B4-BE49-F238E27FC236}">
                <a16:creationId xmlns:a16="http://schemas.microsoft.com/office/drawing/2014/main" id="{E252E1C5-E73D-7547-8214-C7FE61C60D9E}"/>
              </a:ext>
            </a:extLst>
          </p:cNvPr>
          <p:cNvSpPr>
            <a:spLocks noGrp="1"/>
          </p:cNvSpPr>
          <p:nvPr>
            <p:ph type="title"/>
          </p:nvPr>
        </p:nvSpPr>
        <p:spPr/>
        <p:txBody>
          <a:bodyPr/>
          <a:lstStyle/>
          <a:p>
            <a:r>
              <a:rPr lang="en-US"/>
              <a:t>Conclusion</a:t>
            </a:r>
          </a:p>
        </p:txBody>
      </p:sp>
      <p:sp>
        <p:nvSpPr>
          <p:cNvPr id="4" name="Content Placeholder 3">
            <a:extLst>
              <a:ext uri="{FF2B5EF4-FFF2-40B4-BE49-F238E27FC236}">
                <a16:creationId xmlns:a16="http://schemas.microsoft.com/office/drawing/2014/main" id="{4AB2FA0A-DF0B-FFCC-4D4C-80D018EA9BA4}"/>
              </a:ext>
            </a:extLst>
          </p:cNvPr>
          <p:cNvSpPr>
            <a:spLocks noGrp="1"/>
          </p:cNvSpPr>
          <p:nvPr>
            <p:ph sz="quarter" idx="12"/>
          </p:nvPr>
        </p:nvSpPr>
        <p:spPr/>
        <p:txBody>
          <a:bodyPr vert="horz" lIns="91440" tIns="45720" rIns="91440" bIns="45720" rtlCol="0" anchor="t">
            <a:noAutofit/>
          </a:bodyPr>
          <a:lstStyle/>
          <a:p>
            <a:r>
              <a:rPr lang="en-US"/>
              <a:t>Constructed whole of Nation Dynamical System Models</a:t>
            </a:r>
          </a:p>
          <a:p>
            <a:r>
              <a:rPr lang="en-US"/>
              <a:t>Identified common dynamical themes amongst these models which correspond to defined system archetypes</a:t>
            </a:r>
          </a:p>
          <a:p>
            <a:r>
              <a:rPr lang="en-US"/>
              <a:t>Quantitatively identified parameters and relationships using AI/ML with available historical data</a:t>
            </a:r>
          </a:p>
          <a:p>
            <a:pPr lvl="1"/>
            <a:r>
              <a:rPr lang="en-US"/>
              <a:t>Demonstrated the feasibility of implementing AI/ML with Systems Dynamics using </a:t>
            </a:r>
            <a:r>
              <a:rPr lang="en-US" err="1"/>
              <a:t>PySD</a:t>
            </a:r>
            <a:r>
              <a:rPr lang="en-US"/>
              <a:t> and Insight Maker</a:t>
            </a:r>
          </a:p>
          <a:p>
            <a:r>
              <a:rPr lang="en-US"/>
              <a:t>Next Steps</a:t>
            </a:r>
          </a:p>
          <a:p>
            <a:pPr marL="1033145" lvl="2" indent="-344170"/>
            <a:r>
              <a:rPr lang="en-US"/>
              <a:t>Create fully functional UI with ability to train a model with user-input archetypal data </a:t>
            </a:r>
          </a:p>
          <a:p>
            <a:pPr marL="1033145" lvl="2" indent="-344170"/>
            <a:r>
              <a:rPr lang="en-US"/>
              <a:t>Use trained model to help identify/predict the behavior of current global system trends that correspond to archetypes</a:t>
            </a:r>
          </a:p>
        </p:txBody>
      </p:sp>
    </p:spTree>
    <p:extLst>
      <p:ext uri="{BB962C8B-B14F-4D97-AF65-F5344CB8AC3E}">
        <p14:creationId xmlns:p14="http://schemas.microsoft.com/office/powerpoint/2010/main" val="165408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DE3623-1A38-4912-8A2A-598522192564}"/>
              </a:ext>
            </a:extLst>
          </p:cNvPr>
          <p:cNvSpPr>
            <a:spLocks noGrp="1"/>
          </p:cNvSpPr>
          <p:nvPr>
            <p:ph type="body" sz="quarter" idx="14"/>
          </p:nvPr>
        </p:nvSpPr>
        <p:spPr/>
        <p:txBody>
          <a:bodyPr/>
          <a:lstStyle/>
          <a:p>
            <a:r>
              <a:rPr lang="en-US" err="1"/>
              <a:t>jgadewadikar@mitre.org</a:t>
            </a:r>
            <a:endParaRPr lang="en-US"/>
          </a:p>
        </p:txBody>
      </p:sp>
      <p:sp>
        <p:nvSpPr>
          <p:cNvPr id="11" name="Text Placeholder 10">
            <a:extLst>
              <a:ext uri="{FF2B5EF4-FFF2-40B4-BE49-F238E27FC236}">
                <a16:creationId xmlns:a16="http://schemas.microsoft.com/office/drawing/2014/main" id="{B3EB2287-10AB-49AD-9A6D-2B05C7EE5A1B}"/>
              </a:ext>
            </a:extLst>
          </p:cNvPr>
          <p:cNvSpPr>
            <a:spLocks noGrp="1"/>
          </p:cNvSpPr>
          <p:nvPr>
            <p:ph type="body" sz="quarter" idx="18"/>
          </p:nvPr>
        </p:nvSpPr>
        <p:spPr>
          <a:xfrm>
            <a:off x="304800" y="2971800"/>
            <a:ext cx="11887200" cy="548640"/>
          </a:xfrm>
        </p:spPr>
        <p:txBody>
          <a:bodyPr/>
          <a:lstStyle/>
          <a:p>
            <a:r>
              <a:rPr lang="en-US"/>
              <a:t>Jyotirmay Gadewadikar, Chief Scientist – AI Integration and Systems Engineering</a:t>
            </a:r>
          </a:p>
        </p:txBody>
      </p:sp>
      <p:sp>
        <p:nvSpPr>
          <p:cNvPr id="3" name="Title 2">
            <a:extLst>
              <a:ext uri="{FF2B5EF4-FFF2-40B4-BE49-F238E27FC236}">
                <a16:creationId xmlns:a16="http://schemas.microsoft.com/office/drawing/2014/main" id="{0FC6EA1A-AAC1-49B4-BFAD-0EF065D05697}"/>
              </a:ext>
            </a:extLst>
          </p:cNvPr>
          <p:cNvSpPr>
            <a:spLocks noGrp="1"/>
          </p:cNvSpPr>
          <p:nvPr>
            <p:ph type="title" idx="4294967295"/>
          </p:nvPr>
        </p:nvSpPr>
        <p:spPr>
          <a:xfrm>
            <a:off x="0" y="-549275"/>
            <a:ext cx="11337925" cy="549275"/>
          </a:xfrm>
        </p:spPr>
        <p:txBody>
          <a:bodyPr vert="horz" lIns="91440" tIns="45720" rIns="91440" bIns="45720" rtlCol="0" anchor="b">
            <a:noAutofit/>
          </a:bodyPr>
          <a:lstStyle/>
          <a:p>
            <a:r>
              <a:rPr lang="en-US">
                <a:solidFill>
                  <a:srgbClr val="ECECEC"/>
                </a:solidFill>
              </a:rPr>
              <a:t>Closing Slide</a:t>
            </a:r>
          </a:p>
        </p:txBody>
      </p:sp>
      <p:sp>
        <p:nvSpPr>
          <p:cNvPr id="9" name="Text Placeholder 8">
            <a:extLst>
              <a:ext uri="{FF2B5EF4-FFF2-40B4-BE49-F238E27FC236}">
                <a16:creationId xmlns:a16="http://schemas.microsoft.com/office/drawing/2014/main" id="{3311B01E-D053-4DC3-A279-7C971D9E99EC}"/>
              </a:ext>
            </a:extLst>
          </p:cNvPr>
          <p:cNvSpPr>
            <a:spLocks noGrp="1"/>
          </p:cNvSpPr>
          <p:nvPr>
            <p:ph type="body" sz="quarter" idx="15"/>
          </p:nvPr>
        </p:nvSpPr>
        <p:spPr/>
        <p:txBody>
          <a:bodyPr/>
          <a:lstStyle/>
          <a:p>
            <a:r>
              <a:rPr lang="en-US"/>
              <a:t>https://</a:t>
            </a:r>
            <a:r>
              <a:rPr lang="en-US" err="1"/>
              <a:t>www.linkedin.com</a:t>
            </a:r>
            <a:r>
              <a:rPr lang="en-US"/>
              <a:t>/in/</a:t>
            </a:r>
            <a:r>
              <a:rPr lang="en-US" err="1"/>
              <a:t>JyoMIT</a:t>
            </a:r>
            <a:endParaRPr lang="en-US"/>
          </a:p>
        </p:txBody>
      </p:sp>
      <p:sp>
        <p:nvSpPr>
          <p:cNvPr id="10" name="Text Placeholder 9">
            <a:extLst>
              <a:ext uri="{FF2B5EF4-FFF2-40B4-BE49-F238E27FC236}">
                <a16:creationId xmlns:a16="http://schemas.microsoft.com/office/drawing/2014/main" id="{0BEB53BE-E2EB-459D-B55F-AA9A600BEB6C}"/>
              </a:ext>
            </a:extLst>
          </p:cNvPr>
          <p:cNvSpPr>
            <a:spLocks noGrp="1"/>
          </p:cNvSpPr>
          <p:nvPr>
            <p:ph type="body" sz="quarter" idx="16"/>
          </p:nvPr>
        </p:nvSpPr>
        <p:spPr/>
        <p:txBody>
          <a:bodyPr/>
          <a:lstStyle/>
          <a:p>
            <a:r>
              <a:rPr lang="en-US"/>
              <a:t>@JyoGadewadikar</a:t>
            </a:r>
          </a:p>
        </p:txBody>
      </p:sp>
      <p:sp>
        <p:nvSpPr>
          <p:cNvPr id="2" name="Footer Placeholder 1">
            <a:extLst>
              <a:ext uri="{FF2B5EF4-FFF2-40B4-BE49-F238E27FC236}">
                <a16:creationId xmlns:a16="http://schemas.microsoft.com/office/drawing/2014/main" id="{9ED3D731-6768-4C08-B656-04E48FD2DD74}"/>
              </a:ext>
            </a:extLst>
          </p:cNvPr>
          <p:cNvSpPr>
            <a:spLocks noGrp="1"/>
          </p:cNvSpPr>
          <p:nvPr>
            <p:ph type="ftr" sz="quarter" idx="11"/>
          </p:nvPr>
        </p:nvSpPr>
        <p:spPr>
          <a:xfrm>
            <a:off x="1687368" y="6400800"/>
            <a:ext cx="8817264" cy="18288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000000"/>
                </a:solidFill>
                <a:effectLst/>
                <a:uLnTx/>
                <a:uFillTx/>
                <a:latin typeface="Arial" panose="020B0604020202020204"/>
                <a:ea typeface="+mn-ea"/>
                <a:cs typeface="+mn-cs"/>
              </a:rPr>
              <a:t>© 2023 THE MITRE CORPORATION. ALL RIGHTS RESERVED.</a:t>
            </a:r>
          </a:p>
        </p:txBody>
      </p:sp>
      <p:sp>
        <p:nvSpPr>
          <p:cNvPr id="4" name="Title 2">
            <a:extLst>
              <a:ext uri="{FF2B5EF4-FFF2-40B4-BE49-F238E27FC236}">
                <a16:creationId xmlns:a16="http://schemas.microsoft.com/office/drawing/2014/main" id="{99AAE2F7-D424-13BA-DC1B-E1697707AE26}"/>
              </a:ext>
            </a:extLst>
          </p:cNvPr>
          <p:cNvSpPr txBox="1">
            <a:spLocks/>
          </p:cNvSpPr>
          <p:nvPr/>
        </p:nvSpPr>
        <p:spPr>
          <a:xfrm>
            <a:off x="457200" y="381000"/>
            <a:ext cx="11277600" cy="693337"/>
          </a:xfrm>
          <a:prstGeom prst="rect">
            <a:avLst/>
          </a:prstGeom>
        </p:spPr>
        <p:txBody>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r>
              <a:rPr lang="en-US"/>
              <a:t>Questions</a:t>
            </a:r>
          </a:p>
        </p:txBody>
      </p:sp>
    </p:spTree>
    <p:extLst>
      <p:ext uri="{BB962C8B-B14F-4D97-AF65-F5344CB8AC3E}">
        <p14:creationId xmlns:p14="http://schemas.microsoft.com/office/powerpoint/2010/main" val="105341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FF1293-BEC9-B0BF-CA5A-2C8DDEEF444B}"/>
              </a:ext>
            </a:extLst>
          </p:cNvPr>
          <p:cNvSpPr>
            <a:spLocks noGrp="1"/>
          </p:cNvSpPr>
          <p:nvPr>
            <p:ph type="sldNum" sz="quarter" idx="11"/>
          </p:nvPr>
        </p:nvSpPr>
        <p:spPr/>
        <p:txBody>
          <a:bodyPr/>
          <a:lstStyle/>
          <a:p>
            <a:fld id="{2F2F552B-1952-B44E-8CAB-5705F0ACD2E2}" type="slidenum">
              <a:rPr lang="uk-UA" smtClean="0"/>
              <a:pPr/>
              <a:t>13</a:t>
            </a:fld>
            <a:endParaRPr lang="uk-UA"/>
          </a:p>
        </p:txBody>
      </p:sp>
      <p:sp>
        <p:nvSpPr>
          <p:cNvPr id="3" name="Title 2">
            <a:extLst>
              <a:ext uri="{FF2B5EF4-FFF2-40B4-BE49-F238E27FC236}">
                <a16:creationId xmlns:a16="http://schemas.microsoft.com/office/drawing/2014/main" id="{2B06E247-044B-6D79-71F5-1E6C7B2B1141}"/>
              </a:ext>
            </a:extLst>
          </p:cNvPr>
          <p:cNvSpPr>
            <a:spLocks noGrp="1"/>
          </p:cNvSpPr>
          <p:nvPr>
            <p:ph type="title"/>
          </p:nvPr>
        </p:nvSpPr>
        <p:spPr/>
        <p:txBody>
          <a:bodyPr/>
          <a:lstStyle/>
          <a:p>
            <a:r>
              <a:rPr lang="en-US"/>
              <a:t>References (Primary)</a:t>
            </a:r>
          </a:p>
        </p:txBody>
      </p:sp>
      <p:sp>
        <p:nvSpPr>
          <p:cNvPr id="4" name="Content Placeholder 3">
            <a:extLst>
              <a:ext uri="{FF2B5EF4-FFF2-40B4-BE49-F238E27FC236}">
                <a16:creationId xmlns:a16="http://schemas.microsoft.com/office/drawing/2014/main" id="{CA8461FC-51EE-6D2C-4B46-352C5A1C6CCB}"/>
              </a:ext>
            </a:extLst>
          </p:cNvPr>
          <p:cNvSpPr>
            <a:spLocks noGrp="1"/>
          </p:cNvSpPr>
          <p:nvPr>
            <p:ph sz="quarter" idx="12"/>
          </p:nvPr>
        </p:nvSpPr>
        <p:spPr/>
        <p:txBody>
          <a:bodyPr vert="horz" lIns="91440" tIns="45720" rIns="91440" bIns="45720" rtlCol="0" anchor="t">
            <a:noAutofit/>
          </a:bodyPr>
          <a:lstStyle/>
          <a:p>
            <a:r>
              <a:rPr lang="en-US" sz="1600" err="1">
                <a:cs typeface="Arial"/>
              </a:rPr>
              <a:t>Gadewadikar</a:t>
            </a:r>
            <a:r>
              <a:rPr lang="en-US" sz="1600">
                <a:cs typeface="Arial"/>
              </a:rPr>
              <a:t>, J., Marshall, J. AI-Driven System Simulation for Decision Support - Methodology to integrate AI with System Dynamics workflows in Python, Systems Dynamics Conference, Frankfurt, July 2022</a:t>
            </a:r>
          </a:p>
          <a:p>
            <a:r>
              <a:rPr lang="en-US" sz="1600">
                <a:ea typeface="+mn-lt"/>
                <a:cs typeface="+mn-lt"/>
              </a:rPr>
              <a:t>Kim, D. (2016, April 1). </a:t>
            </a:r>
            <a:r>
              <a:rPr lang="en-US" sz="1600" i="1">
                <a:ea typeface="+mn-lt"/>
                <a:cs typeface="+mn-lt"/>
              </a:rPr>
              <a:t>Systems archetype basics: From story to structure</a:t>
            </a:r>
            <a:r>
              <a:rPr lang="en-US" sz="1600">
                <a:ea typeface="+mn-lt"/>
                <a:cs typeface="+mn-lt"/>
              </a:rPr>
              <a:t>. The Systems Thinker. Retrieved September 8, 2022, from </a:t>
            </a:r>
            <a:r>
              <a:rPr lang="en-US" sz="1600">
                <a:ea typeface="+mn-lt"/>
                <a:cs typeface="+mn-lt"/>
                <a:hlinkClick r:id="rId2"/>
              </a:rPr>
              <a:t>https://thesystemsthinker.com/systems-archetype-basics-from-story-to-structure/</a:t>
            </a:r>
            <a:r>
              <a:rPr lang="en-US" sz="1600">
                <a:ea typeface="+mn-lt"/>
                <a:cs typeface="+mn-lt"/>
              </a:rPr>
              <a:t> </a:t>
            </a:r>
            <a:endParaRPr lang="en-US" sz="1600">
              <a:cs typeface="Arial"/>
            </a:endParaRPr>
          </a:p>
          <a:p>
            <a:r>
              <a:rPr lang="en-US" sz="1600">
                <a:ea typeface="+mn-lt"/>
                <a:cs typeface="+mn-lt"/>
              </a:rPr>
              <a:t>Fifth Discipline, by Peter Senge et. al, and Systems Archetypes I (thesystemsthinker.com)</a:t>
            </a:r>
            <a:endParaRPr lang="en-US" sz="1600">
              <a:cs typeface="Arial"/>
            </a:endParaRPr>
          </a:p>
          <a:p>
            <a:r>
              <a:rPr lang="en-US" sz="1600">
                <a:ea typeface="+mn-lt"/>
                <a:cs typeface="+mn-lt"/>
              </a:rPr>
              <a:t>Bourget-Diaz, R. E., &amp; Perez-Salazar, G. (2003, February). </a:t>
            </a:r>
            <a:r>
              <a:rPr lang="en-US" sz="1600" i="1">
                <a:ea typeface="+mn-lt"/>
                <a:cs typeface="+mn-lt"/>
              </a:rPr>
              <a:t>On Mathematical Structures for Systems Archetypes</a:t>
            </a:r>
            <a:r>
              <a:rPr lang="en-US" sz="1600">
                <a:ea typeface="+mn-lt"/>
                <a:cs typeface="+mn-lt"/>
              </a:rPr>
              <a:t>. Retrieved 2022. </a:t>
            </a:r>
            <a:endParaRPr lang="en-US" sz="1600">
              <a:cs typeface="Arial"/>
            </a:endParaRPr>
          </a:p>
          <a:p>
            <a:r>
              <a:rPr lang="en-US" sz="1600">
                <a:ea typeface="+mn-lt"/>
                <a:cs typeface="+mn-lt"/>
              </a:rPr>
              <a:t>Kube, C. (2022, June 27). </a:t>
            </a:r>
            <a:r>
              <a:rPr lang="en-US" sz="1600" i="1">
                <a:ea typeface="+mn-lt"/>
                <a:cs typeface="+mn-lt"/>
              </a:rPr>
              <a:t>Why is the U.S. military struggling to recruit Young Americans?</a:t>
            </a:r>
            <a:r>
              <a:rPr lang="en-US" sz="1600">
                <a:ea typeface="+mn-lt"/>
                <a:cs typeface="+mn-lt"/>
              </a:rPr>
              <a:t> NBCNews.com. Retrieved September 8, 2022, from </a:t>
            </a:r>
            <a:r>
              <a:rPr lang="en-US" sz="1600">
                <a:ea typeface="+mn-lt"/>
                <a:cs typeface="+mn-lt"/>
                <a:hlinkClick r:id="rId3"/>
              </a:rPr>
              <a:t>https://www.nbcnews.com/news/military/every-branch-us-military-struggling-meet-2022-recruiting-goals-officia-rcna35078</a:t>
            </a:r>
            <a:r>
              <a:rPr lang="en-US" sz="1600">
                <a:ea typeface="+mn-lt"/>
                <a:cs typeface="+mn-lt"/>
              </a:rPr>
              <a:t> </a:t>
            </a:r>
            <a:endParaRPr lang="en-US" sz="1600">
              <a:cs typeface="Arial"/>
            </a:endParaRPr>
          </a:p>
          <a:p>
            <a:r>
              <a:rPr lang="en-US" sz="1600">
                <a:ea typeface="+mn-lt"/>
                <a:cs typeface="+mn-lt"/>
              </a:rPr>
              <a:t>Isidore, C. (n.d.). </a:t>
            </a:r>
            <a:r>
              <a:rPr lang="en-US" sz="1600" i="1">
                <a:ea typeface="+mn-lt"/>
                <a:cs typeface="+mn-lt"/>
              </a:rPr>
              <a:t>When American Steel was king</a:t>
            </a:r>
            <a:r>
              <a:rPr lang="en-US" sz="1600">
                <a:ea typeface="+mn-lt"/>
                <a:cs typeface="+mn-lt"/>
              </a:rPr>
              <a:t>. CNNMoney. Retrieved September 8, 2022, from </a:t>
            </a:r>
            <a:r>
              <a:rPr lang="en-US" sz="1600">
                <a:ea typeface="+mn-lt"/>
                <a:cs typeface="+mn-lt"/>
                <a:hlinkClick r:id="rId4"/>
              </a:rPr>
              <a:t>https://money.cnn.com/2018/03/09/news/companies/american-steel-history/index.html</a:t>
            </a:r>
            <a:r>
              <a:rPr lang="en-US" sz="1600">
                <a:ea typeface="+mn-lt"/>
                <a:cs typeface="+mn-lt"/>
              </a:rPr>
              <a:t> </a:t>
            </a:r>
            <a:endParaRPr lang="en-US" sz="1600">
              <a:cs typeface="Arial"/>
            </a:endParaRPr>
          </a:p>
          <a:p>
            <a:r>
              <a:rPr lang="en-US" sz="1600">
                <a:ea typeface="+mn-lt"/>
                <a:cs typeface="+mn-lt"/>
              </a:rPr>
              <a:t>Overholt, M. (2016, August 17). </a:t>
            </a:r>
            <a:r>
              <a:rPr lang="en-US" sz="1600" i="1">
                <a:ea typeface="+mn-lt"/>
                <a:cs typeface="+mn-lt"/>
              </a:rPr>
              <a:t>The importance of oil and gas in today's economy</a:t>
            </a:r>
            <a:r>
              <a:rPr lang="en-US" sz="1600">
                <a:ea typeface="+mn-lt"/>
                <a:cs typeface="+mn-lt"/>
              </a:rPr>
              <a:t>. Tiger General. Retrieved September 8, 2022, from </a:t>
            </a:r>
            <a:r>
              <a:rPr lang="en-US" sz="1600">
                <a:ea typeface="+mn-lt"/>
                <a:cs typeface="+mn-lt"/>
                <a:hlinkClick r:id="rId5"/>
              </a:rPr>
              <a:t>https://www.tigergeneral.com/the-importance-of-oil-and-gas-in-today-s-economy/#:~:text=Oil%20and%20gas%20is%20incredibly%20important%20not%20only,combined%20provide%20over%20half%20of%20the%20world%E2%80%99s%20energy</a:t>
            </a:r>
            <a:r>
              <a:rPr lang="en-US" sz="1600">
                <a:ea typeface="+mn-lt"/>
                <a:cs typeface="+mn-lt"/>
              </a:rPr>
              <a:t>. </a:t>
            </a:r>
            <a:endParaRPr lang="en-US" sz="1600">
              <a:cs typeface="Arial"/>
            </a:endParaRPr>
          </a:p>
          <a:p>
            <a:endParaRPr lang="en-US" sz="1600">
              <a:cs typeface="Arial"/>
            </a:endParaRPr>
          </a:p>
          <a:p>
            <a:endParaRPr lang="en-US" sz="1600">
              <a:cs typeface="Arial"/>
            </a:endParaRPr>
          </a:p>
          <a:p>
            <a:endParaRPr lang="en-US" sz="1600">
              <a:cs typeface="Arial"/>
            </a:endParaRPr>
          </a:p>
          <a:p>
            <a:endParaRPr lang="en-US" sz="1600">
              <a:cs typeface="Arial"/>
            </a:endParaRPr>
          </a:p>
          <a:p>
            <a:endParaRPr lang="en-US" sz="1600">
              <a:cs typeface="Arial"/>
            </a:endParaRPr>
          </a:p>
        </p:txBody>
      </p:sp>
    </p:spTree>
    <p:extLst>
      <p:ext uri="{BB962C8B-B14F-4D97-AF65-F5344CB8AC3E}">
        <p14:creationId xmlns:p14="http://schemas.microsoft.com/office/powerpoint/2010/main" val="344919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BC8FC-0BC9-1314-641B-5380DEA64DE5}"/>
              </a:ext>
            </a:extLst>
          </p:cNvPr>
          <p:cNvSpPr>
            <a:spLocks noGrp="1"/>
          </p:cNvSpPr>
          <p:nvPr>
            <p:ph type="sldNum" sz="quarter" idx="11"/>
          </p:nvPr>
        </p:nvSpPr>
        <p:spPr/>
        <p:txBody>
          <a:bodyPr/>
          <a:lstStyle/>
          <a:p>
            <a:fld id="{2F2F552B-1952-B44E-8CAB-5705F0ACD2E2}" type="slidenum">
              <a:rPr lang="uk-UA" smtClean="0"/>
              <a:pPr/>
              <a:t>14</a:t>
            </a:fld>
            <a:endParaRPr lang="uk-UA"/>
          </a:p>
        </p:txBody>
      </p:sp>
      <p:sp>
        <p:nvSpPr>
          <p:cNvPr id="3" name="Title 2">
            <a:extLst>
              <a:ext uri="{FF2B5EF4-FFF2-40B4-BE49-F238E27FC236}">
                <a16:creationId xmlns:a16="http://schemas.microsoft.com/office/drawing/2014/main" id="{55A01495-5612-5BAF-1277-A1CE18EF42E0}"/>
              </a:ext>
            </a:extLst>
          </p:cNvPr>
          <p:cNvSpPr>
            <a:spLocks noGrp="1"/>
          </p:cNvSpPr>
          <p:nvPr>
            <p:ph type="title"/>
          </p:nvPr>
        </p:nvSpPr>
        <p:spPr>
          <a:xfrm>
            <a:off x="457200" y="187657"/>
            <a:ext cx="11277600" cy="693337"/>
          </a:xfrm>
        </p:spPr>
        <p:txBody>
          <a:bodyPr/>
          <a:lstStyle/>
          <a:p>
            <a:r>
              <a:rPr lang="en-US"/>
              <a:t>References (Secondary)</a:t>
            </a:r>
          </a:p>
        </p:txBody>
      </p:sp>
      <p:sp>
        <p:nvSpPr>
          <p:cNvPr id="4" name="Content Placeholder 3">
            <a:extLst>
              <a:ext uri="{FF2B5EF4-FFF2-40B4-BE49-F238E27FC236}">
                <a16:creationId xmlns:a16="http://schemas.microsoft.com/office/drawing/2014/main" id="{E6550158-08A3-D9CB-DF5C-475268CF3831}"/>
              </a:ext>
            </a:extLst>
          </p:cNvPr>
          <p:cNvSpPr>
            <a:spLocks noGrp="1"/>
          </p:cNvSpPr>
          <p:nvPr>
            <p:ph sz="quarter" idx="12"/>
          </p:nvPr>
        </p:nvSpPr>
        <p:spPr>
          <a:xfrm>
            <a:off x="457200" y="893088"/>
            <a:ext cx="11277600" cy="5069823"/>
          </a:xfrm>
        </p:spPr>
        <p:txBody>
          <a:bodyPr vert="horz" lIns="91440" tIns="45720" rIns="91440" bIns="45720" rtlCol="0" anchor="t">
            <a:noAutofit/>
          </a:bodyPr>
          <a:lstStyle/>
          <a:p>
            <a:endParaRPr lang="en-US" sz="1400">
              <a:ea typeface="+mn-lt"/>
              <a:cs typeface="+mn-lt"/>
            </a:endParaRPr>
          </a:p>
          <a:p>
            <a:r>
              <a:rPr lang="en-US" sz="1400" i="1">
                <a:ea typeface="+mn-lt"/>
                <a:cs typeface="+mn-lt"/>
              </a:rPr>
              <a:t>World Proved Reserves of Oil and Natural Gas, Most Recent Estimates</a:t>
            </a:r>
            <a:r>
              <a:rPr lang="en-US" sz="1400">
                <a:ea typeface="+mn-lt"/>
                <a:cs typeface="+mn-lt"/>
              </a:rPr>
              <a:t>. </a:t>
            </a:r>
            <a:r>
              <a:rPr lang="en-US" sz="1400" err="1">
                <a:ea typeface="+mn-lt"/>
                <a:cs typeface="+mn-lt"/>
              </a:rPr>
              <a:t>Wayback</a:t>
            </a:r>
            <a:r>
              <a:rPr lang="en-US" sz="1400">
                <a:ea typeface="+mn-lt"/>
                <a:cs typeface="+mn-lt"/>
              </a:rPr>
              <a:t> Machine. (n.d.). Retrieved September 8, 2022, from </a:t>
            </a:r>
            <a:r>
              <a:rPr lang="en-US" sz="1400">
                <a:ea typeface="+mn-lt"/>
                <a:cs typeface="+mn-lt"/>
                <a:hlinkClick r:id="rId2"/>
              </a:rPr>
              <a:t>https://web.archive.org/web/20120217151346/http:/www.eia.gov/international/reserves.html</a:t>
            </a:r>
            <a:r>
              <a:rPr lang="en-US" sz="1400">
                <a:ea typeface="+mn-lt"/>
                <a:cs typeface="+mn-lt"/>
              </a:rPr>
              <a:t> </a:t>
            </a:r>
            <a:endParaRPr lang="en-US">
              <a:ea typeface="+mn-lt"/>
              <a:cs typeface="+mn-lt"/>
            </a:endParaRPr>
          </a:p>
          <a:p>
            <a:r>
              <a:rPr lang="en-US" sz="1400">
                <a:ea typeface="+mn-lt"/>
                <a:cs typeface="+mn-lt"/>
              </a:rPr>
              <a:t>Wikimedia Foundation. (2022, August 2). </a:t>
            </a:r>
            <a:r>
              <a:rPr lang="en-US" sz="1400" i="1">
                <a:ea typeface="+mn-lt"/>
                <a:cs typeface="+mn-lt"/>
              </a:rPr>
              <a:t>World Energy Resources</a:t>
            </a:r>
            <a:r>
              <a:rPr lang="en-US" sz="1400">
                <a:ea typeface="+mn-lt"/>
                <a:cs typeface="+mn-lt"/>
              </a:rPr>
              <a:t>. Wikipedia. Retrieved September 8, 2022, from </a:t>
            </a:r>
            <a:r>
              <a:rPr lang="en-US" sz="1400">
                <a:ea typeface="+mn-lt"/>
                <a:cs typeface="+mn-lt"/>
                <a:hlinkClick r:id="rId3"/>
              </a:rPr>
              <a:t>https://en.wikipedia.org/wiki/World_energy_resources</a:t>
            </a:r>
            <a:r>
              <a:rPr lang="en-US" sz="1400">
                <a:ea typeface="+mn-lt"/>
                <a:cs typeface="+mn-lt"/>
              </a:rPr>
              <a:t> </a:t>
            </a:r>
            <a:endParaRPr lang="en-US">
              <a:ea typeface="+mn-lt"/>
              <a:cs typeface="+mn-lt"/>
            </a:endParaRPr>
          </a:p>
          <a:p>
            <a:r>
              <a:rPr lang="en-US" sz="1400">
                <a:ea typeface="+mn-lt"/>
                <a:cs typeface="+mn-lt"/>
              </a:rPr>
              <a:t>Yamin, S. E. (2018, October 22). </a:t>
            </a:r>
            <a:r>
              <a:rPr lang="en-US" sz="1400" i="1">
                <a:ea typeface="+mn-lt"/>
                <a:cs typeface="+mn-lt"/>
              </a:rPr>
              <a:t>How can a country join NATO?</a:t>
            </a:r>
            <a:r>
              <a:rPr lang="en-US" sz="1400">
                <a:ea typeface="+mn-lt"/>
                <a:cs typeface="+mn-lt"/>
              </a:rPr>
              <a:t> NATO. Retrieved September 8, 2022, from </a:t>
            </a:r>
            <a:r>
              <a:rPr lang="en-US" sz="1400">
                <a:ea typeface="+mn-lt"/>
                <a:cs typeface="+mn-lt"/>
                <a:hlinkClick r:id="rId4"/>
              </a:rPr>
              <a:t>https://natoassociates.wordpress.com/2018/10/13/references/#:~:text=In%20order%20to%20be%20eligible%20to%20be%20invited,to%20contribute%20the%20security%20of%20the%20Euro-Atlantic%20area</a:t>
            </a:r>
            <a:r>
              <a:rPr lang="en-US" sz="1400">
                <a:ea typeface="+mn-lt"/>
                <a:cs typeface="+mn-lt"/>
              </a:rPr>
              <a:t>. </a:t>
            </a:r>
            <a:endParaRPr lang="en-US">
              <a:ea typeface="+mn-lt"/>
              <a:cs typeface="+mn-lt"/>
            </a:endParaRPr>
          </a:p>
          <a:p>
            <a:r>
              <a:rPr lang="en-US" sz="1400">
                <a:ea typeface="+mn-lt"/>
                <a:cs typeface="+mn-lt"/>
              </a:rPr>
              <a:t>Wikimedia Foundation. (2022, September 4). </a:t>
            </a:r>
            <a:r>
              <a:rPr lang="en-US" sz="1400" i="1">
                <a:ea typeface="+mn-lt"/>
                <a:cs typeface="+mn-lt"/>
              </a:rPr>
              <a:t>Russia–NATO relations</a:t>
            </a:r>
            <a:r>
              <a:rPr lang="en-US" sz="1400">
                <a:ea typeface="+mn-lt"/>
                <a:cs typeface="+mn-lt"/>
              </a:rPr>
              <a:t>. Wikipedia. Retrieved September 8, 2022, from </a:t>
            </a:r>
            <a:r>
              <a:rPr lang="en-US" sz="1400">
                <a:ea typeface="+mn-lt"/>
                <a:cs typeface="+mn-lt"/>
                <a:hlinkClick r:id="rId5"/>
              </a:rPr>
              <a:t>https://en.wikipedia.org/wiki/Russia%E2%80%93NATO_relations</a:t>
            </a:r>
            <a:r>
              <a:rPr lang="en-US" sz="1400">
                <a:ea typeface="+mn-lt"/>
                <a:cs typeface="+mn-lt"/>
              </a:rPr>
              <a:t> </a:t>
            </a:r>
            <a:endParaRPr lang="en-US">
              <a:ea typeface="+mn-lt"/>
              <a:cs typeface="+mn-lt"/>
            </a:endParaRPr>
          </a:p>
          <a:p>
            <a:r>
              <a:rPr lang="en-US" sz="1400">
                <a:ea typeface="+mn-lt"/>
                <a:cs typeface="+mn-lt"/>
              </a:rPr>
              <a:t>Dvorkin, M. (n.d.). </a:t>
            </a:r>
            <a:r>
              <a:rPr lang="en-US" sz="1400" i="1">
                <a:ea typeface="+mn-lt"/>
                <a:cs typeface="+mn-lt"/>
              </a:rPr>
              <a:t>Who are the U.S.'s largest trade partners?</a:t>
            </a:r>
            <a:r>
              <a:rPr lang="en-US" sz="1400">
                <a:ea typeface="+mn-lt"/>
                <a:cs typeface="+mn-lt"/>
              </a:rPr>
              <a:t> </a:t>
            </a:r>
            <a:r>
              <a:rPr lang="en-US" sz="1400" err="1">
                <a:ea typeface="+mn-lt"/>
                <a:cs typeface="+mn-lt"/>
              </a:rPr>
              <a:t>TalkMarkets</a:t>
            </a:r>
            <a:r>
              <a:rPr lang="en-US" sz="1400">
                <a:ea typeface="+mn-lt"/>
                <a:cs typeface="+mn-lt"/>
              </a:rPr>
              <a:t>. Retrieved September 8, 2022, from </a:t>
            </a:r>
            <a:r>
              <a:rPr lang="en-US" sz="1400">
                <a:ea typeface="+mn-lt"/>
                <a:cs typeface="+mn-lt"/>
                <a:hlinkClick r:id="rId6"/>
              </a:rPr>
              <a:t>https://talkmarkets.com/content/us-markets/who-are-the-uss-largest-trade-partners?post=199733#:~:text=It%20is%20interesting%20to%20note%20that%20the%20largest,in%20the%20trade%20deficit%20has%20been%20steadily%20growing</a:t>
            </a:r>
            <a:r>
              <a:rPr lang="en-US" sz="1400">
                <a:ea typeface="+mn-lt"/>
                <a:cs typeface="+mn-lt"/>
              </a:rPr>
              <a:t>. </a:t>
            </a:r>
            <a:endParaRPr lang="en-US">
              <a:ea typeface="+mn-lt"/>
              <a:cs typeface="+mn-lt"/>
            </a:endParaRPr>
          </a:p>
          <a:p>
            <a:r>
              <a:rPr lang="en-US" sz="1400">
                <a:ea typeface="+mn-lt"/>
                <a:cs typeface="+mn-lt"/>
              </a:rPr>
              <a:t>STAFF, N. A. T. O. (n.d.). </a:t>
            </a:r>
            <a:r>
              <a:rPr lang="en-US" sz="1400" i="1">
                <a:ea typeface="+mn-lt"/>
                <a:cs typeface="+mn-lt"/>
              </a:rPr>
              <a:t>Key facts and figures - NATO</a:t>
            </a:r>
            <a:r>
              <a:rPr lang="en-US" sz="1400">
                <a:ea typeface="+mn-lt"/>
                <a:cs typeface="+mn-lt"/>
              </a:rPr>
              <a:t>. Retrieved September 8, 2022, from </a:t>
            </a:r>
            <a:r>
              <a:rPr lang="en-US" sz="1400">
                <a:ea typeface="+mn-lt"/>
                <a:cs typeface="+mn-lt"/>
                <a:hlinkClick r:id="rId7"/>
              </a:rPr>
              <a:t>https://www.nato.int/nato_static_fl2014/assets/pdf/pdf_2019_06/20190625_2019-06-KFOR-Placemat.pdf</a:t>
            </a:r>
            <a:r>
              <a:rPr lang="en-US" sz="1400">
                <a:ea typeface="+mn-lt"/>
                <a:cs typeface="+mn-lt"/>
              </a:rPr>
              <a:t> </a:t>
            </a:r>
            <a:endParaRPr lang="en-US" sz="1800">
              <a:ea typeface="+mn-lt"/>
              <a:cs typeface="+mn-lt"/>
            </a:endParaRPr>
          </a:p>
          <a:p>
            <a:endParaRPr lang="en-US" sz="1400" u="sng">
              <a:ea typeface="+mn-lt"/>
              <a:cs typeface="+mn-lt"/>
            </a:endParaRPr>
          </a:p>
        </p:txBody>
      </p:sp>
    </p:spTree>
    <p:extLst>
      <p:ext uri="{BB962C8B-B14F-4D97-AF65-F5344CB8AC3E}">
        <p14:creationId xmlns:p14="http://schemas.microsoft.com/office/powerpoint/2010/main" val="89948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31C2F9-4C23-D3EC-C575-A3A65489A3BB}"/>
              </a:ext>
            </a:extLst>
          </p:cNvPr>
          <p:cNvSpPr>
            <a:spLocks noGrp="1"/>
          </p:cNvSpPr>
          <p:nvPr>
            <p:ph type="sldNum" sz="quarter" idx="12"/>
          </p:nvPr>
        </p:nvSpPr>
        <p:spPr/>
        <p:txBody>
          <a:bodyPr/>
          <a:lstStyle/>
          <a:p>
            <a:fld id="{D01ED6C0-E5AF-43B3-B127-705EF181F120}" type="slidenum">
              <a:rPr lang="en-US" smtClean="0"/>
              <a:t>2</a:t>
            </a:fld>
            <a:endParaRPr lang="en-US"/>
          </a:p>
        </p:txBody>
      </p:sp>
      <p:sp>
        <p:nvSpPr>
          <p:cNvPr id="3" name="Title 2">
            <a:extLst>
              <a:ext uri="{FF2B5EF4-FFF2-40B4-BE49-F238E27FC236}">
                <a16:creationId xmlns:a16="http://schemas.microsoft.com/office/drawing/2014/main" id="{8A1A974D-E5B6-DC9B-FB8F-8F595C11D539}"/>
              </a:ext>
            </a:extLst>
          </p:cNvPr>
          <p:cNvSpPr>
            <a:spLocks noGrp="1"/>
          </p:cNvSpPr>
          <p:nvPr>
            <p:ph type="title"/>
          </p:nvPr>
        </p:nvSpPr>
        <p:spPr/>
        <p:txBody>
          <a:bodyPr/>
          <a:lstStyle/>
          <a:p>
            <a:pPr algn="ctr"/>
            <a:r>
              <a:rPr lang="en-US"/>
              <a:t>Whole of Nation Initiatives using AI driven Simulation</a:t>
            </a:r>
          </a:p>
        </p:txBody>
      </p:sp>
      <p:cxnSp>
        <p:nvCxnSpPr>
          <p:cNvPr id="7" name="Straight Connector 6">
            <a:extLst>
              <a:ext uri="{FF2B5EF4-FFF2-40B4-BE49-F238E27FC236}">
                <a16:creationId xmlns:a16="http://schemas.microsoft.com/office/drawing/2014/main" id="{96B4FF2D-90F3-0D97-DFC0-CD4BE766D8F0}"/>
              </a:ext>
            </a:extLst>
          </p:cNvPr>
          <p:cNvCxnSpPr/>
          <p:nvPr/>
        </p:nvCxnSpPr>
        <p:spPr>
          <a:xfrm flipV="1">
            <a:off x="6096000" y="1293779"/>
            <a:ext cx="0" cy="4708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0C7C19-FDC3-7E16-0C9A-922D08E29582}"/>
              </a:ext>
            </a:extLst>
          </p:cNvPr>
          <p:cNvCxnSpPr/>
          <p:nvPr/>
        </p:nvCxnSpPr>
        <p:spPr>
          <a:xfrm>
            <a:off x="651754" y="3429000"/>
            <a:ext cx="1125490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17B5E9F-D005-FBA9-3DC6-777E847EFFA8}"/>
              </a:ext>
            </a:extLst>
          </p:cNvPr>
          <p:cNvSpPr txBox="1"/>
          <p:nvPr/>
        </p:nvSpPr>
        <p:spPr>
          <a:xfrm>
            <a:off x="651753" y="1042856"/>
            <a:ext cx="5321028" cy="2862322"/>
          </a:xfrm>
          <a:prstGeom prst="rect">
            <a:avLst/>
          </a:prstGeom>
          <a:noFill/>
        </p:spPr>
        <p:txBody>
          <a:bodyPr wrap="square" lIns="91440" tIns="45720" rIns="91440" bIns="45720" rtlCol="0" anchor="t">
            <a:spAutoFit/>
          </a:bodyPr>
          <a:lstStyle/>
          <a:p>
            <a:pPr algn="ctr"/>
            <a:r>
              <a:rPr lang="en-US" b="1"/>
              <a:t>Objective</a:t>
            </a:r>
          </a:p>
          <a:p>
            <a:pPr marL="285750" indent="-285750">
              <a:buFont typeface="Arial" panose="020B0604020202020204" pitchFamily="34" charset="0"/>
              <a:buChar char="•"/>
            </a:pPr>
            <a:r>
              <a:rPr lang="en-US"/>
              <a:t>The whole of nation approach involves identifying the prevalence of system archetypes on a national level using system dynamics</a:t>
            </a:r>
          </a:p>
          <a:p>
            <a:pPr marL="285750" indent="-285750">
              <a:buFont typeface="Arial" panose="020B0604020202020204" pitchFamily="34" charset="0"/>
              <a:buChar char="•"/>
            </a:pPr>
            <a:r>
              <a:rPr lang="en-US"/>
              <a:t>This approach makes use of the AI driven Simulation capabilities involving InsightMaker and PySD to aid in parameter identification and simulation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11" name="TextBox 10">
            <a:extLst>
              <a:ext uri="{FF2B5EF4-FFF2-40B4-BE49-F238E27FC236}">
                <a16:creationId xmlns:a16="http://schemas.microsoft.com/office/drawing/2014/main" id="{08BD4FD6-91EA-52A6-2946-425EF98FF00E}"/>
              </a:ext>
            </a:extLst>
          </p:cNvPr>
          <p:cNvSpPr txBox="1"/>
          <p:nvPr/>
        </p:nvSpPr>
        <p:spPr>
          <a:xfrm>
            <a:off x="6219217" y="1042856"/>
            <a:ext cx="5687433" cy="1754326"/>
          </a:xfrm>
          <a:prstGeom prst="rect">
            <a:avLst/>
          </a:prstGeom>
          <a:noFill/>
        </p:spPr>
        <p:txBody>
          <a:bodyPr wrap="square" rtlCol="0">
            <a:spAutoFit/>
          </a:bodyPr>
          <a:lstStyle/>
          <a:p>
            <a:pPr algn="ctr"/>
            <a:r>
              <a:rPr lang="en-US" b="1"/>
              <a:t>Approach</a:t>
            </a:r>
          </a:p>
          <a:p>
            <a:pPr marL="285750" indent="-285750">
              <a:buFont typeface="Arial" panose="020B0604020202020204" pitchFamily="34" charset="0"/>
              <a:buChar char="•"/>
            </a:pPr>
            <a:r>
              <a:rPr lang="en-US"/>
              <a:t>AI/ML model training using real world data to aid in parameter identification and quantitative relationships</a:t>
            </a:r>
          </a:p>
          <a:p>
            <a:pPr marL="285750" indent="-285750">
              <a:buFont typeface="Arial" panose="020B0604020202020204" pitchFamily="34" charset="0"/>
              <a:buChar char="•"/>
            </a:pPr>
            <a:r>
              <a:rPr lang="en-US"/>
              <a:t>Simplification of workflows</a:t>
            </a:r>
          </a:p>
          <a:p>
            <a:pPr marL="285750" indent="-285750">
              <a:buFont typeface="Arial" panose="020B0604020202020204" pitchFamily="34" charset="0"/>
              <a:buChar char="•"/>
            </a:pPr>
            <a:r>
              <a:rPr lang="en-US"/>
              <a:t>Creation of an intuitive Graphic User Interface</a:t>
            </a:r>
          </a:p>
        </p:txBody>
      </p:sp>
      <p:sp>
        <p:nvSpPr>
          <p:cNvPr id="12" name="TextBox 11">
            <a:extLst>
              <a:ext uri="{FF2B5EF4-FFF2-40B4-BE49-F238E27FC236}">
                <a16:creationId xmlns:a16="http://schemas.microsoft.com/office/drawing/2014/main" id="{A766CE0A-703D-6B66-4AD3-CEE173F259ED}"/>
              </a:ext>
            </a:extLst>
          </p:cNvPr>
          <p:cNvSpPr txBox="1"/>
          <p:nvPr/>
        </p:nvSpPr>
        <p:spPr>
          <a:xfrm>
            <a:off x="651754" y="3561321"/>
            <a:ext cx="5321027" cy="2585323"/>
          </a:xfrm>
          <a:prstGeom prst="rect">
            <a:avLst/>
          </a:prstGeom>
          <a:noFill/>
        </p:spPr>
        <p:txBody>
          <a:bodyPr wrap="square" rtlCol="0">
            <a:spAutoFit/>
          </a:bodyPr>
          <a:lstStyle/>
          <a:p>
            <a:pPr algn="ctr"/>
            <a:r>
              <a:rPr lang="en-US" b="1"/>
              <a:t>MITRE Role</a:t>
            </a:r>
          </a:p>
          <a:p>
            <a:pPr marL="285750" indent="-285750">
              <a:buFont typeface="Arial" panose="020B0604020202020204" pitchFamily="34" charset="0"/>
              <a:buChar char="•"/>
            </a:pPr>
            <a:r>
              <a:rPr lang="en-US"/>
              <a:t>Construct dynamical systems which occur on a national level</a:t>
            </a:r>
          </a:p>
          <a:p>
            <a:pPr marL="285750" indent="-285750">
              <a:buFont typeface="Arial" panose="020B0604020202020204" pitchFamily="34" charset="0"/>
              <a:buChar char="•"/>
            </a:pPr>
            <a:r>
              <a:rPr lang="en-US"/>
              <a:t>Identify common dynamical themes amongst these models which correlate to defined system archetypes</a:t>
            </a:r>
          </a:p>
          <a:p>
            <a:pPr marL="285750" indent="-285750">
              <a:buFont typeface="Arial" panose="020B0604020202020204" pitchFamily="34" charset="0"/>
              <a:buChar char="•"/>
            </a:pPr>
            <a:r>
              <a:rPr lang="en-US"/>
              <a:t>Quantitatively identify parameters and relationships using AI/ML with reliable historical data</a:t>
            </a:r>
          </a:p>
        </p:txBody>
      </p:sp>
      <p:sp>
        <p:nvSpPr>
          <p:cNvPr id="13" name="TextBox 12">
            <a:extLst>
              <a:ext uri="{FF2B5EF4-FFF2-40B4-BE49-F238E27FC236}">
                <a16:creationId xmlns:a16="http://schemas.microsoft.com/office/drawing/2014/main" id="{5D98AC05-AEBC-2926-BF8C-E33F655EC77A}"/>
              </a:ext>
            </a:extLst>
          </p:cNvPr>
          <p:cNvSpPr txBox="1"/>
          <p:nvPr/>
        </p:nvSpPr>
        <p:spPr>
          <a:xfrm>
            <a:off x="6219217" y="3582012"/>
            <a:ext cx="5687429" cy="2862322"/>
          </a:xfrm>
          <a:prstGeom prst="rect">
            <a:avLst/>
          </a:prstGeom>
          <a:noFill/>
        </p:spPr>
        <p:txBody>
          <a:bodyPr wrap="square" rtlCol="0">
            <a:spAutoFit/>
          </a:bodyPr>
          <a:lstStyle/>
          <a:p>
            <a:pPr algn="ctr"/>
            <a:r>
              <a:rPr lang="en-US" b="1"/>
              <a:t>Status of MITRE Task</a:t>
            </a:r>
          </a:p>
          <a:p>
            <a:pPr marL="285750" indent="-285750">
              <a:buFont typeface="Arial" panose="020B0604020202020204" pitchFamily="34" charset="0"/>
              <a:buChar char="•"/>
            </a:pPr>
            <a:r>
              <a:rPr lang="en-US"/>
              <a:t>Previous initiatives show the capabilities of AI/ML to aid in system dynamics</a:t>
            </a:r>
          </a:p>
          <a:p>
            <a:pPr marL="285750" indent="-285750">
              <a:buFont typeface="Arial" panose="020B0604020202020204" pitchFamily="34" charset="0"/>
              <a:buChar char="•"/>
            </a:pPr>
            <a:r>
              <a:rPr lang="en-US"/>
              <a:t>Current tasks have identified common themes on a national level as well as evidence to aid in their correlation to system archetypes</a:t>
            </a:r>
          </a:p>
          <a:p>
            <a:pPr marL="285750" indent="-285750">
              <a:buFont typeface="Arial" panose="020B0604020202020204" pitchFamily="34" charset="0"/>
              <a:buChar char="•"/>
            </a:pPr>
            <a:r>
              <a:rPr lang="en-US"/>
              <a:t>Structures of more archetypes are being constructed based on the scenarios that have been identified</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93309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692E-1F28-FD61-88CD-1E7884E8D9E7}"/>
              </a:ext>
            </a:extLst>
          </p:cNvPr>
          <p:cNvSpPr>
            <a:spLocks noGrp="1"/>
          </p:cNvSpPr>
          <p:nvPr>
            <p:ph type="title"/>
          </p:nvPr>
        </p:nvSpPr>
        <p:spPr>
          <a:xfrm>
            <a:off x="609600" y="3969"/>
            <a:ext cx="10972800" cy="868362"/>
          </a:xfrm>
        </p:spPr>
        <p:txBody>
          <a:bodyPr/>
          <a:lstStyle/>
          <a:p>
            <a:r>
              <a:rPr lang="en-US"/>
              <a:t>Outline</a:t>
            </a:r>
          </a:p>
        </p:txBody>
      </p:sp>
      <p:sp>
        <p:nvSpPr>
          <p:cNvPr id="3" name="Content Placeholder 2">
            <a:extLst>
              <a:ext uri="{FF2B5EF4-FFF2-40B4-BE49-F238E27FC236}">
                <a16:creationId xmlns:a16="http://schemas.microsoft.com/office/drawing/2014/main" id="{2E7B57E7-775E-7982-F54F-7EA2FC077569}"/>
              </a:ext>
            </a:extLst>
          </p:cNvPr>
          <p:cNvSpPr>
            <a:spLocks noGrp="1"/>
          </p:cNvSpPr>
          <p:nvPr>
            <p:ph idx="1"/>
          </p:nvPr>
        </p:nvSpPr>
        <p:spPr>
          <a:xfrm>
            <a:off x="609600" y="881856"/>
            <a:ext cx="10972800" cy="4962525"/>
          </a:xfrm>
        </p:spPr>
        <p:txBody>
          <a:bodyPr>
            <a:normAutofit/>
          </a:bodyPr>
          <a:lstStyle/>
          <a:p>
            <a:r>
              <a:rPr lang="en-US"/>
              <a:t>Whole of Nation Archetypes</a:t>
            </a:r>
          </a:p>
          <a:p>
            <a:r>
              <a:rPr lang="en-US"/>
              <a:t>AI/ML Graphic User Interface and Simulation</a:t>
            </a:r>
          </a:p>
          <a:p>
            <a:r>
              <a:rPr lang="en-US"/>
              <a:t>Systems Archetype Example</a:t>
            </a:r>
          </a:p>
          <a:p>
            <a:r>
              <a:rPr lang="en-US"/>
              <a:t>Conclusion </a:t>
            </a:r>
          </a:p>
          <a:p>
            <a:pPr marL="0" indent="0">
              <a:buNone/>
            </a:pPr>
            <a:endParaRPr lang="en-US"/>
          </a:p>
        </p:txBody>
      </p:sp>
    </p:spTree>
    <p:extLst>
      <p:ext uri="{BB962C8B-B14F-4D97-AF65-F5344CB8AC3E}">
        <p14:creationId xmlns:p14="http://schemas.microsoft.com/office/powerpoint/2010/main" val="307475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B745-357D-53FD-6CE1-117A2CE0B11F}"/>
              </a:ext>
            </a:extLst>
          </p:cNvPr>
          <p:cNvSpPr>
            <a:spLocks noGrp="1"/>
          </p:cNvSpPr>
          <p:nvPr>
            <p:ph type="title"/>
          </p:nvPr>
        </p:nvSpPr>
        <p:spPr/>
        <p:txBody>
          <a:bodyPr/>
          <a:lstStyle/>
          <a:p>
            <a:r>
              <a:rPr lang="en-US"/>
              <a:t>Whole of Nation Archetypes</a:t>
            </a:r>
          </a:p>
        </p:txBody>
      </p:sp>
      <p:sp>
        <p:nvSpPr>
          <p:cNvPr id="3" name="Slide Number Placeholder 2">
            <a:extLst>
              <a:ext uri="{FF2B5EF4-FFF2-40B4-BE49-F238E27FC236}">
                <a16:creationId xmlns:a16="http://schemas.microsoft.com/office/drawing/2014/main" id="{009860E7-B98F-DEC7-DBEA-4A0C84181AEA}"/>
              </a:ext>
            </a:extLst>
          </p:cNvPr>
          <p:cNvSpPr>
            <a:spLocks noGrp="1"/>
          </p:cNvSpPr>
          <p:nvPr>
            <p:ph type="sldNum" sz="quarter" idx="11"/>
          </p:nvPr>
        </p:nvSpPr>
        <p:spPr/>
        <p:txBody>
          <a:bodyPr/>
          <a:lstStyle/>
          <a:p>
            <a:fld id="{2F2F552B-1952-B44E-8CAB-5705F0ACD2E2}" type="slidenum">
              <a:rPr lang="uk-UA" smtClean="0"/>
              <a:pPr/>
              <a:t>4</a:t>
            </a:fld>
            <a:endParaRPr lang="uk-UA"/>
          </a:p>
        </p:txBody>
      </p:sp>
    </p:spTree>
    <p:extLst>
      <p:ext uri="{BB962C8B-B14F-4D97-AF65-F5344CB8AC3E}">
        <p14:creationId xmlns:p14="http://schemas.microsoft.com/office/powerpoint/2010/main" val="75890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E8B4BCB-E355-E645-96FC-BB5A355DA522}"/>
              </a:ext>
            </a:extLst>
          </p:cNvPr>
          <p:cNvSpPr>
            <a:spLocks noGrp="1"/>
          </p:cNvSpPr>
          <p:nvPr>
            <p:ph type="sldNum" sz="quarter" idx="12"/>
          </p:nvPr>
        </p:nvSpPr>
        <p:spPr/>
        <p:txBody>
          <a:bodyPr/>
          <a:lstStyle/>
          <a:p>
            <a:fld id="{2F2F552B-1952-B44E-8CAB-5705F0ACD2E2}" type="slidenum">
              <a:rPr lang="uk-UA" smtClean="0"/>
              <a:pPr/>
              <a:t>5</a:t>
            </a:fld>
            <a:endParaRPr lang="uk-UA"/>
          </a:p>
        </p:txBody>
      </p:sp>
      <p:sp>
        <p:nvSpPr>
          <p:cNvPr id="2" name="Title 1">
            <a:extLst>
              <a:ext uri="{FF2B5EF4-FFF2-40B4-BE49-F238E27FC236}">
                <a16:creationId xmlns:a16="http://schemas.microsoft.com/office/drawing/2014/main" id="{4DF20FD5-7EA3-224E-A7DF-78B62A4036ED}"/>
              </a:ext>
            </a:extLst>
          </p:cNvPr>
          <p:cNvSpPr>
            <a:spLocks noGrp="1"/>
          </p:cNvSpPr>
          <p:nvPr>
            <p:ph type="title"/>
          </p:nvPr>
        </p:nvSpPr>
        <p:spPr/>
        <p:txBody>
          <a:bodyPr/>
          <a:lstStyle/>
          <a:p>
            <a:r>
              <a:rPr lang="en-US"/>
              <a:t>Model with system archetypes (Whole of Nation)</a:t>
            </a:r>
          </a:p>
        </p:txBody>
      </p:sp>
      <p:sp>
        <p:nvSpPr>
          <p:cNvPr id="5" name="TextBox 4">
            <a:extLst>
              <a:ext uri="{FF2B5EF4-FFF2-40B4-BE49-F238E27FC236}">
                <a16:creationId xmlns:a16="http://schemas.microsoft.com/office/drawing/2014/main" id="{F169A2C6-9D5F-744C-8573-2E975497AE35}"/>
              </a:ext>
            </a:extLst>
          </p:cNvPr>
          <p:cNvSpPr txBox="1"/>
          <p:nvPr/>
        </p:nvSpPr>
        <p:spPr>
          <a:xfrm>
            <a:off x="3996754" y="1098999"/>
            <a:ext cx="3032048" cy="276999"/>
          </a:xfrm>
          <a:prstGeom prst="rect">
            <a:avLst/>
          </a:prstGeom>
          <a:ln>
            <a:noFill/>
          </a:ln>
        </p:spPr>
        <p:txBody>
          <a:bodyPr vert="horz" wrap="none" lIns="91440" tIns="45720" rIns="91440" bIns="45720" rtlCol="0">
            <a:spAutoFit/>
          </a:bodyPr>
          <a:lstStyle/>
          <a:p>
            <a:pPr algn="l"/>
            <a:r>
              <a:rPr lang="en-US" sz="1200"/>
              <a:t>We as a nation are most concerned about</a:t>
            </a:r>
          </a:p>
        </p:txBody>
      </p:sp>
      <p:sp>
        <p:nvSpPr>
          <p:cNvPr id="7" name="TextBox 6">
            <a:extLst>
              <a:ext uri="{FF2B5EF4-FFF2-40B4-BE49-F238E27FC236}">
                <a16:creationId xmlns:a16="http://schemas.microsoft.com/office/drawing/2014/main" id="{99978C1C-6911-6343-A34B-E761AB222C66}"/>
              </a:ext>
            </a:extLst>
          </p:cNvPr>
          <p:cNvSpPr txBox="1"/>
          <p:nvPr/>
        </p:nvSpPr>
        <p:spPr>
          <a:xfrm>
            <a:off x="2813115" y="1595303"/>
            <a:ext cx="644728" cy="276999"/>
          </a:xfrm>
          <a:prstGeom prst="rect">
            <a:avLst/>
          </a:prstGeom>
          <a:ln>
            <a:noFill/>
          </a:ln>
        </p:spPr>
        <p:txBody>
          <a:bodyPr vert="horz" wrap="none" lIns="91440" tIns="45720" rIns="91440" bIns="45720" rtlCol="0">
            <a:spAutoFit/>
          </a:bodyPr>
          <a:lstStyle/>
          <a:p>
            <a:pPr algn="l"/>
            <a:r>
              <a:rPr lang="en-US" sz="1200"/>
              <a:t>growth</a:t>
            </a:r>
          </a:p>
        </p:txBody>
      </p:sp>
      <p:sp>
        <p:nvSpPr>
          <p:cNvPr id="8" name="TextBox 7">
            <a:extLst>
              <a:ext uri="{FF2B5EF4-FFF2-40B4-BE49-F238E27FC236}">
                <a16:creationId xmlns:a16="http://schemas.microsoft.com/office/drawing/2014/main" id="{A73BCCBD-63C2-7044-9D27-A2874A20513C}"/>
              </a:ext>
            </a:extLst>
          </p:cNvPr>
          <p:cNvSpPr txBox="1"/>
          <p:nvPr/>
        </p:nvSpPr>
        <p:spPr>
          <a:xfrm>
            <a:off x="550046" y="1957374"/>
            <a:ext cx="1832517" cy="461665"/>
          </a:xfrm>
          <a:prstGeom prst="rect">
            <a:avLst/>
          </a:prstGeom>
          <a:ln>
            <a:noFill/>
          </a:ln>
        </p:spPr>
        <p:txBody>
          <a:bodyPr vert="horz" wrap="square" lIns="91440" tIns="45720" rIns="91440" bIns="45720" rtlCol="0">
            <a:spAutoFit/>
          </a:bodyPr>
          <a:lstStyle/>
          <a:p>
            <a:pPr algn="l"/>
            <a:r>
              <a:rPr lang="en-US" sz="1200"/>
              <a:t>reinforcing loop: viscous and virtuous spiral </a:t>
            </a:r>
          </a:p>
        </p:txBody>
      </p:sp>
      <p:sp>
        <p:nvSpPr>
          <p:cNvPr id="10" name="TextBox 9">
            <a:extLst>
              <a:ext uri="{FF2B5EF4-FFF2-40B4-BE49-F238E27FC236}">
                <a16:creationId xmlns:a16="http://schemas.microsoft.com/office/drawing/2014/main" id="{4DAAA03B-556E-7C4D-93F1-6044279AED4B}"/>
              </a:ext>
            </a:extLst>
          </p:cNvPr>
          <p:cNvSpPr txBox="1"/>
          <p:nvPr/>
        </p:nvSpPr>
        <p:spPr>
          <a:xfrm>
            <a:off x="1834987" y="2781338"/>
            <a:ext cx="2024743" cy="461665"/>
          </a:xfrm>
          <a:prstGeom prst="rect">
            <a:avLst/>
          </a:prstGeom>
          <a:ln>
            <a:noFill/>
          </a:ln>
        </p:spPr>
        <p:txBody>
          <a:bodyPr vert="horz" wrap="square" lIns="91440" tIns="45720" rIns="91440" bIns="45720" rtlCol="0">
            <a:spAutoFit/>
          </a:bodyPr>
          <a:lstStyle/>
          <a:p>
            <a:pPr algn="l"/>
            <a:r>
              <a:rPr lang="en-US" sz="1200"/>
              <a:t>but our growth seem to lead to others decline..</a:t>
            </a:r>
          </a:p>
        </p:txBody>
      </p:sp>
      <p:sp>
        <p:nvSpPr>
          <p:cNvPr id="11" name="TextBox 10">
            <a:extLst>
              <a:ext uri="{FF2B5EF4-FFF2-40B4-BE49-F238E27FC236}">
                <a16:creationId xmlns:a16="http://schemas.microsoft.com/office/drawing/2014/main" id="{CDAAF8C4-4B85-0043-99D6-ACAF7E052DC5}"/>
              </a:ext>
            </a:extLst>
          </p:cNvPr>
          <p:cNvSpPr txBox="1"/>
          <p:nvPr/>
        </p:nvSpPr>
        <p:spPr>
          <a:xfrm>
            <a:off x="2509445" y="3570735"/>
            <a:ext cx="1252711" cy="461665"/>
          </a:xfrm>
          <a:prstGeom prst="rect">
            <a:avLst/>
          </a:prstGeom>
          <a:ln>
            <a:solidFill>
              <a:schemeClr val="accent1"/>
            </a:solidFill>
          </a:ln>
        </p:spPr>
        <p:txBody>
          <a:bodyPr vert="horz" wrap="square" lIns="91440" tIns="45720" rIns="91440" bIns="45720" rtlCol="0">
            <a:spAutoFit/>
          </a:bodyPr>
          <a:lstStyle/>
          <a:p>
            <a:pPr algn="l"/>
            <a:r>
              <a:rPr lang="en-US" sz="1200" b="1" i="1"/>
              <a:t>Success to the successful</a:t>
            </a:r>
          </a:p>
        </p:txBody>
      </p:sp>
      <p:sp>
        <p:nvSpPr>
          <p:cNvPr id="12" name="TextBox 11">
            <a:extLst>
              <a:ext uri="{FF2B5EF4-FFF2-40B4-BE49-F238E27FC236}">
                <a16:creationId xmlns:a16="http://schemas.microsoft.com/office/drawing/2014/main" id="{3966A3D3-D6C0-4943-9BE9-2C2E5475EEA8}"/>
              </a:ext>
            </a:extLst>
          </p:cNvPr>
          <p:cNvSpPr txBox="1"/>
          <p:nvPr/>
        </p:nvSpPr>
        <p:spPr>
          <a:xfrm>
            <a:off x="331770" y="2879661"/>
            <a:ext cx="1133455" cy="646331"/>
          </a:xfrm>
          <a:prstGeom prst="rect">
            <a:avLst/>
          </a:prstGeom>
          <a:ln>
            <a:noFill/>
          </a:ln>
        </p:spPr>
        <p:txBody>
          <a:bodyPr vert="horz" wrap="square" lIns="91440" tIns="45720" rIns="91440" bIns="45720" rtlCol="0">
            <a:spAutoFit/>
          </a:bodyPr>
          <a:lstStyle/>
          <a:p>
            <a:pPr algn="l"/>
            <a:r>
              <a:rPr lang="en-US" sz="1200"/>
              <a:t>but nothing grows forever..</a:t>
            </a:r>
          </a:p>
        </p:txBody>
      </p:sp>
      <p:sp>
        <p:nvSpPr>
          <p:cNvPr id="13" name="TextBox 12">
            <a:extLst>
              <a:ext uri="{FF2B5EF4-FFF2-40B4-BE49-F238E27FC236}">
                <a16:creationId xmlns:a16="http://schemas.microsoft.com/office/drawing/2014/main" id="{B277B53D-62D9-204D-A539-ECD0FDC09A61}"/>
              </a:ext>
            </a:extLst>
          </p:cNvPr>
          <p:cNvSpPr txBox="1"/>
          <p:nvPr/>
        </p:nvSpPr>
        <p:spPr>
          <a:xfrm>
            <a:off x="310896" y="3705277"/>
            <a:ext cx="1476593" cy="276999"/>
          </a:xfrm>
          <a:prstGeom prst="rect">
            <a:avLst/>
          </a:prstGeom>
          <a:ln w="3175">
            <a:solidFill>
              <a:schemeClr val="tx1"/>
            </a:solidFill>
          </a:ln>
        </p:spPr>
        <p:txBody>
          <a:bodyPr vert="horz" wrap="square" lIns="91440" tIns="45720" rIns="91440" bIns="45720" rtlCol="0">
            <a:spAutoFit/>
          </a:bodyPr>
          <a:lstStyle/>
          <a:p>
            <a:pPr algn="l"/>
            <a:r>
              <a:rPr lang="en-US" sz="1200" b="1" i="1"/>
              <a:t>Limits to growth</a:t>
            </a:r>
          </a:p>
        </p:txBody>
      </p:sp>
      <p:sp>
        <p:nvSpPr>
          <p:cNvPr id="14" name="TextBox 13">
            <a:extLst>
              <a:ext uri="{FF2B5EF4-FFF2-40B4-BE49-F238E27FC236}">
                <a16:creationId xmlns:a16="http://schemas.microsoft.com/office/drawing/2014/main" id="{EBF5D4AD-4792-ED4B-9DE3-77D1C090BFC5}"/>
              </a:ext>
            </a:extLst>
          </p:cNvPr>
          <p:cNvSpPr txBox="1"/>
          <p:nvPr/>
        </p:nvSpPr>
        <p:spPr>
          <a:xfrm>
            <a:off x="310897" y="4579669"/>
            <a:ext cx="1621881" cy="461665"/>
          </a:xfrm>
          <a:prstGeom prst="rect">
            <a:avLst/>
          </a:prstGeom>
          <a:ln>
            <a:noFill/>
          </a:ln>
        </p:spPr>
        <p:txBody>
          <a:bodyPr vert="horz" wrap="square" lIns="91440" tIns="45720" rIns="91440" bIns="45720" rtlCol="0">
            <a:spAutoFit/>
          </a:bodyPr>
          <a:lstStyle/>
          <a:p>
            <a:pPr algn="l"/>
            <a:r>
              <a:rPr lang="en-US" sz="1200"/>
              <a:t>.. so we are all up against same limit…</a:t>
            </a:r>
          </a:p>
        </p:txBody>
      </p:sp>
      <p:sp>
        <p:nvSpPr>
          <p:cNvPr id="15" name="TextBox 14">
            <a:extLst>
              <a:ext uri="{FF2B5EF4-FFF2-40B4-BE49-F238E27FC236}">
                <a16:creationId xmlns:a16="http://schemas.microsoft.com/office/drawing/2014/main" id="{D7588EEF-F73B-2941-BECA-DA25B0E7727D}"/>
              </a:ext>
            </a:extLst>
          </p:cNvPr>
          <p:cNvSpPr txBox="1"/>
          <p:nvPr/>
        </p:nvSpPr>
        <p:spPr>
          <a:xfrm>
            <a:off x="457200" y="5392095"/>
            <a:ext cx="2057766" cy="276999"/>
          </a:xfrm>
          <a:prstGeom prst="rect">
            <a:avLst/>
          </a:prstGeom>
          <a:ln>
            <a:solidFill>
              <a:schemeClr val="accent1"/>
            </a:solidFill>
          </a:ln>
        </p:spPr>
        <p:txBody>
          <a:bodyPr vert="horz" wrap="square" lIns="91440" tIns="45720" rIns="91440" bIns="45720" rtlCol="0">
            <a:spAutoFit/>
          </a:bodyPr>
          <a:lstStyle/>
          <a:p>
            <a:pPr algn="l"/>
            <a:r>
              <a:rPr lang="en-US" sz="1200" b="1" i="1"/>
              <a:t>Tragedy of the commons</a:t>
            </a:r>
          </a:p>
        </p:txBody>
      </p:sp>
      <p:sp>
        <p:nvSpPr>
          <p:cNvPr id="16" name="TextBox 15">
            <a:extLst>
              <a:ext uri="{FF2B5EF4-FFF2-40B4-BE49-F238E27FC236}">
                <a16:creationId xmlns:a16="http://schemas.microsoft.com/office/drawing/2014/main" id="{37E93825-56F4-D34A-8202-D151FF50BF5E}"/>
              </a:ext>
            </a:extLst>
          </p:cNvPr>
          <p:cNvSpPr txBox="1"/>
          <p:nvPr/>
        </p:nvSpPr>
        <p:spPr>
          <a:xfrm>
            <a:off x="2705637" y="4263233"/>
            <a:ext cx="1681568" cy="646331"/>
          </a:xfrm>
          <a:prstGeom prst="rect">
            <a:avLst/>
          </a:prstGeom>
          <a:ln>
            <a:noFill/>
          </a:ln>
        </p:spPr>
        <p:txBody>
          <a:bodyPr vert="horz" wrap="square" lIns="91440" tIns="45720" rIns="91440" bIns="45720" rtlCol="0">
            <a:spAutoFit/>
          </a:bodyPr>
          <a:lstStyle/>
          <a:p>
            <a:pPr algn="l"/>
            <a:r>
              <a:rPr lang="en-US" sz="1200"/>
              <a:t>Nation’s capacity is the limit and is not large enough</a:t>
            </a:r>
          </a:p>
        </p:txBody>
      </p:sp>
      <p:sp>
        <p:nvSpPr>
          <p:cNvPr id="17" name="TextBox 16">
            <a:extLst>
              <a:ext uri="{FF2B5EF4-FFF2-40B4-BE49-F238E27FC236}">
                <a16:creationId xmlns:a16="http://schemas.microsoft.com/office/drawing/2014/main" id="{48088AAF-0FBD-5F44-A156-5F996D0F5AD7}"/>
              </a:ext>
            </a:extLst>
          </p:cNvPr>
          <p:cNvSpPr txBox="1"/>
          <p:nvPr/>
        </p:nvSpPr>
        <p:spPr>
          <a:xfrm>
            <a:off x="5260685" y="5132105"/>
            <a:ext cx="1425593" cy="646331"/>
          </a:xfrm>
          <a:prstGeom prst="rect">
            <a:avLst/>
          </a:prstGeom>
          <a:ln>
            <a:solidFill>
              <a:schemeClr val="accent1"/>
            </a:solidFill>
          </a:ln>
        </p:spPr>
        <p:txBody>
          <a:bodyPr vert="horz" wrap="square" lIns="91440" tIns="45720" rIns="91440" bIns="45720" rtlCol="0">
            <a:spAutoFit/>
          </a:bodyPr>
          <a:lstStyle/>
          <a:p>
            <a:pPr algn="l"/>
            <a:r>
              <a:rPr lang="en-US" sz="1200" b="1" i="1"/>
              <a:t>Growth and underinvestment (fixed standards)</a:t>
            </a:r>
          </a:p>
        </p:txBody>
      </p:sp>
      <p:cxnSp>
        <p:nvCxnSpPr>
          <p:cNvPr id="4" name="Curved Connector 3">
            <a:extLst>
              <a:ext uri="{FF2B5EF4-FFF2-40B4-BE49-F238E27FC236}">
                <a16:creationId xmlns:a16="http://schemas.microsoft.com/office/drawing/2014/main" id="{2D3A3EDF-ABD7-B54C-8B96-E807D6D57C01}"/>
              </a:ext>
            </a:extLst>
          </p:cNvPr>
          <p:cNvCxnSpPr>
            <a:cxnSpLocks/>
            <a:stCxn id="5" idx="2"/>
            <a:endCxn id="7" idx="3"/>
          </p:cNvCxnSpPr>
          <p:nvPr/>
        </p:nvCxnSpPr>
        <p:spPr>
          <a:xfrm rot="5400000">
            <a:off x="4306409" y="527433"/>
            <a:ext cx="357805" cy="2054935"/>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4DCDF129-E28A-5A43-B485-365CC5517382}"/>
              </a:ext>
            </a:extLst>
          </p:cNvPr>
          <p:cNvCxnSpPr>
            <a:cxnSpLocks/>
            <a:stCxn id="7" idx="1"/>
            <a:endCxn id="8" idx="0"/>
          </p:cNvCxnSpPr>
          <p:nvPr/>
        </p:nvCxnSpPr>
        <p:spPr>
          <a:xfrm rot="10800000" flipV="1">
            <a:off x="1466305" y="1733802"/>
            <a:ext cx="1346810" cy="223571"/>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0E9BE680-F3A6-8542-BDBB-69A2D04AC72D}"/>
              </a:ext>
            </a:extLst>
          </p:cNvPr>
          <p:cNvCxnSpPr>
            <a:cxnSpLocks/>
            <a:stCxn id="8" idx="1"/>
            <a:endCxn id="12" idx="0"/>
          </p:cNvCxnSpPr>
          <p:nvPr/>
        </p:nvCxnSpPr>
        <p:spPr>
          <a:xfrm rot="10800000" flipH="1" flipV="1">
            <a:off x="550046" y="2188207"/>
            <a:ext cx="348452" cy="691454"/>
          </a:xfrm>
          <a:prstGeom prst="curvedConnector4">
            <a:avLst>
              <a:gd name="adj1" fmla="val -65604"/>
              <a:gd name="adj2" fmla="val 6669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89C771ED-F791-C549-A3E7-FA798954E268}"/>
              </a:ext>
            </a:extLst>
          </p:cNvPr>
          <p:cNvCxnSpPr>
            <a:cxnSpLocks/>
            <a:stCxn id="12" idx="1"/>
            <a:endCxn id="13" idx="0"/>
          </p:cNvCxnSpPr>
          <p:nvPr/>
        </p:nvCxnSpPr>
        <p:spPr>
          <a:xfrm rot="10800000" flipH="1" flipV="1">
            <a:off x="331769" y="3202827"/>
            <a:ext cx="717423" cy="502450"/>
          </a:xfrm>
          <a:prstGeom prst="curvedConnector4">
            <a:avLst>
              <a:gd name="adj1" fmla="val -31864"/>
              <a:gd name="adj2" fmla="val 82159"/>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034B2D78-0414-1E49-833B-075DF64F6AE7}"/>
              </a:ext>
            </a:extLst>
          </p:cNvPr>
          <p:cNvCxnSpPr>
            <a:cxnSpLocks/>
            <a:stCxn id="13" idx="1"/>
            <a:endCxn id="14" idx="1"/>
          </p:cNvCxnSpPr>
          <p:nvPr/>
        </p:nvCxnSpPr>
        <p:spPr>
          <a:xfrm rot="10800000" flipH="1" flipV="1">
            <a:off x="310895" y="3843776"/>
            <a:ext cx="1" cy="966725"/>
          </a:xfrm>
          <a:prstGeom prst="curvedConnector3">
            <a:avLst>
              <a:gd name="adj1" fmla="val -2286000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370134C7-9190-1841-BEF1-F9162B4A6F8D}"/>
              </a:ext>
            </a:extLst>
          </p:cNvPr>
          <p:cNvCxnSpPr>
            <a:cxnSpLocks/>
            <a:stCxn id="14" idx="2"/>
            <a:endCxn id="15" idx="1"/>
          </p:cNvCxnSpPr>
          <p:nvPr/>
        </p:nvCxnSpPr>
        <p:spPr>
          <a:xfrm rot="5400000">
            <a:off x="544889" y="4953645"/>
            <a:ext cx="489261" cy="664638"/>
          </a:xfrm>
          <a:prstGeom prst="curvedConnector4">
            <a:avLst>
              <a:gd name="adj1" fmla="val 35846"/>
              <a:gd name="adj2" fmla="val 13439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C0C03C4F-0807-C446-B92D-E5ADB809FBE7}"/>
              </a:ext>
            </a:extLst>
          </p:cNvPr>
          <p:cNvCxnSpPr>
            <a:cxnSpLocks/>
            <a:stCxn id="8" idx="2"/>
            <a:endCxn id="10" idx="0"/>
          </p:cNvCxnSpPr>
          <p:nvPr/>
        </p:nvCxnSpPr>
        <p:spPr>
          <a:xfrm rot="16200000" flipH="1">
            <a:off x="1975683" y="1909661"/>
            <a:ext cx="362299" cy="1381054"/>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915339B9-2C37-884E-882D-B9F466B27622}"/>
              </a:ext>
            </a:extLst>
          </p:cNvPr>
          <p:cNvCxnSpPr>
            <a:cxnSpLocks/>
            <a:stCxn id="10" idx="2"/>
            <a:endCxn id="11" idx="0"/>
          </p:cNvCxnSpPr>
          <p:nvPr/>
        </p:nvCxnSpPr>
        <p:spPr>
          <a:xfrm rot="16200000" flipH="1">
            <a:off x="2827714" y="3262648"/>
            <a:ext cx="327732" cy="288442"/>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83061E17-A25E-6A47-BEFA-334F71909EC4}"/>
              </a:ext>
            </a:extLst>
          </p:cNvPr>
          <p:cNvCxnSpPr>
            <a:cxnSpLocks/>
            <a:stCxn id="16" idx="2"/>
            <a:endCxn id="17" idx="1"/>
          </p:cNvCxnSpPr>
          <p:nvPr/>
        </p:nvCxnSpPr>
        <p:spPr>
          <a:xfrm rot="16200000" flipH="1">
            <a:off x="4130700" y="4325285"/>
            <a:ext cx="545707" cy="1714264"/>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6625A1E-8A78-4647-89ED-FE7187D3B985}"/>
              </a:ext>
            </a:extLst>
          </p:cNvPr>
          <p:cNvSpPr txBox="1"/>
          <p:nvPr/>
        </p:nvSpPr>
        <p:spPr>
          <a:xfrm>
            <a:off x="2506070" y="5397826"/>
            <a:ext cx="2066934" cy="646331"/>
          </a:xfrm>
          <a:prstGeom prst="rect">
            <a:avLst/>
          </a:prstGeom>
          <a:ln>
            <a:noFill/>
          </a:ln>
        </p:spPr>
        <p:txBody>
          <a:bodyPr vert="horz" wrap="square" lIns="91440" tIns="45720" rIns="91440" bIns="45720" rtlCol="0" anchor="t">
            <a:spAutoFit/>
          </a:bodyPr>
          <a:lstStyle/>
          <a:p>
            <a:r>
              <a:rPr lang="en-US" sz="1200"/>
              <a:t>We have more than one limit and cannot  address all of them equally</a:t>
            </a:r>
          </a:p>
        </p:txBody>
      </p:sp>
      <p:sp>
        <p:nvSpPr>
          <p:cNvPr id="57" name="TextBox 56">
            <a:extLst>
              <a:ext uri="{FF2B5EF4-FFF2-40B4-BE49-F238E27FC236}">
                <a16:creationId xmlns:a16="http://schemas.microsoft.com/office/drawing/2014/main" id="{328E4A95-5AC8-3E44-9328-AC1A6CE9E984}"/>
              </a:ext>
            </a:extLst>
          </p:cNvPr>
          <p:cNvSpPr txBox="1"/>
          <p:nvPr/>
        </p:nvSpPr>
        <p:spPr>
          <a:xfrm>
            <a:off x="981257" y="5954160"/>
            <a:ext cx="1313107" cy="461665"/>
          </a:xfrm>
          <a:prstGeom prst="rect">
            <a:avLst/>
          </a:prstGeom>
          <a:ln>
            <a:solidFill>
              <a:schemeClr val="accent1"/>
            </a:solidFill>
          </a:ln>
        </p:spPr>
        <p:txBody>
          <a:bodyPr vert="horz" wrap="square" lIns="91440" tIns="45720" rIns="91440" bIns="45720" rtlCol="0">
            <a:spAutoFit/>
          </a:bodyPr>
          <a:lstStyle/>
          <a:p>
            <a:pPr algn="l"/>
            <a:r>
              <a:rPr lang="en-US" sz="1200" b="1" i="1"/>
              <a:t>Attractiveness principle</a:t>
            </a:r>
          </a:p>
        </p:txBody>
      </p:sp>
      <p:cxnSp>
        <p:nvCxnSpPr>
          <p:cNvPr id="58" name="Curved Connector 57">
            <a:extLst>
              <a:ext uri="{FF2B5EF4-FFF2-40B4-BE49-F238E27FC236}">
                <a16:creationId xmlns:a16="http://schemas.microsoft.com/office/drawing/2014/main" id="{62177DB8-AD7F-7447-8A3C-1C2215AB0409}"/>
              </a:ext>
            </a:extLst>
          </p:cNvPr>
          <p:cNvCxnSpPr>
            <a:cxnSpLocks/>
            <a:stCxn id="13" idx="2"/>
            <a:endCxn id="56" idx="0"/>
          </p:cNvCxnSpPr>
          <p:nvPr/>
        </p:nvCxnSpPr>
        <p:spPr>
          <a:xfrm rot="16200000" flipH="1">
            <a:off x="1586590" y="3444879"/>
            <a:ext cx="1415550" cy="2490344"/>
          </a:xfrm>
          <a:prstGeom prst="curvedConnector3">
            <a:avLst>
              <a:gd name="adj1" fmla="val 5922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00C1AAA1-4A27-2F47-895B-FB4E454D56DB}"/>
              </a:ext>
            </a:extLst>
          </p:cNvPr>
          <p:cNvCxnSpPr>
            <a:cxnSpLocks/>
            <a:stCxn id="56" idx="2"/>
            <a:endCxn id="57" idx="3"/>
          </p:cNvCxnSpPr>
          <p:nvPr/>
        </p:nvCxnSpPr>
        <p:spPr>
          <a:xfrm rot="5400000">
            <a:off x="2846533" y="5491989"/>
            <a:ext cx="140836" cy="1245173"/>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89F0CDF-B472-C048-89B9-9056FD84E6E8}"/>
              </a:ext>
            </a:extLst>
          </p:cNvPr>
          <p:cNvSpPr txBox="1"/>
          <p:nvPr/>
        </p:nvSpPr>
        <p:spPr>
          <a:xfrm>
            <a:off x="8336184" y="1911207"/>
            <a:ext cx="1170513" cy="276999"/>
          </a:xfrm>
          <a:prstGeom prst="rect">
            <a:avLst/>
          </a:prstGeom>
          <a:ln>
            <a:noFill/>
          </a:ln>
        </p:spPr>
        <p:txBody>
          <a:bodyPr vert="horz" wrap="none" lIns="91440" tIns="45720" rIns="91440" bIns="45720" rtlCol="0">
            <a:spAutoFit/>
          </a:bodyPr>
          <a:lstStyle/>
          <a:p>
            <a:pPr algn="l"/>
            <a:r>
              <a:rPr lang="en-US" sz="1200"/>
              <a:t>balancing loop</a:t>
            </a:r>
          </a:p>
        </p:txBody>
      </p:sp>
      <p:sp>
        <p:nvSpPr>
          <p:cNvPr id="78" name="TextBox 77">
            <a:extLst>
              <a:ext uri="{FF2B5EF4-FFF2-40B4-BE49-F238E27FC236}">
                <a16:creationId xmlns:a16="http://schemas.microsoft.com/office/drawing/2014/main" id="{0CB201C6-1E24-B84F-9C68-EDA6829E8D05}"/>
              </a:ext>
            </a:extLst>
          </p:cNvPr>
          <p:cNvSpPr txBox="1"/>
          <p:nvPr/>
        </p:nvSpPr>
        <p:spPr>
          <a:xfrm>
            <a:off x="7529996" y="2815420"/>
            <a:ext cx="2412875" cy="646331"/>
          </a:xfrm>
          <a:prstGeom prst="rect">
            <a:avLst/>
          </a:prstGeom>
          <a:ln>
            <a:noFill/>
          </a:ln>
        </p:spPr>
        <p:txBody>
          <a:bodyPr vert="horz" wrap="square" lIns="91440" tIns="45720" rIns="91440" bIns="45720" rtlCol="0">
            <a:spAutoFit/>
          </a:bodyPr>
          <a:lstStyle/>
          <a:p>
            <a:pPr algn="l"/>
            <a:r>
              <a:rPr lang="en-US" sz="1200"/>
              <a:t>while waiting for the fix to take hold, to relieve the tension, we become satisfied with less….</a:t>
            </a:r>
          </a:p>
        </p:txBody>
      </p:sp>
      <p:sp>
        <p:nvSpPr>
          <p:cNvPr id="79" name="TextBox 78">
            <a:extLst>
              <a:ext uri="{FF2B5EF4-FFF2-40B4-BE49-F238E27FC236}">
                <a16:creationId xmlns:a16="http://schemas.microsoft.com/office/drawing/2014/main" id="{DE841662-0BD8-9945-B9F2-93E78F347114}"/>
              </a:ext>
            </a:extLst>
          </p:cNvPr>
          <p:cNvSpPr txBox="1"/>
          <p:nvPr/>
        </p:nvSpPr>
        <p:spPr>
          <a:xfrm>
            <a:off x="10519565" y="2255679"/>
            <a:ext cx="1442128" cy="461665"/>
          </a:xfrm>
          <a:prstGeom prst="rect">
            <a:avLst/>
          </a:prstGeom>
          <a:ln>
            <a:noFill/>
          </a:ln>
        </p:spPr>
        <p:txBody>
          <a:bodyPr vert="horz" wrap="square" lIns="91440" tIns="45720" rIns="91440" bIns="45720" rtlCol="0">
            <a:spAutoFit/>
          </a:bodyPr>
          <a:lstStyle/>
          <a:p>
            <a:pPr algn="l"/>
            <a:r>
              <a:rPr lang="en-US" sz="1200"/>
              <a:t>but our fix is other’s nightmare</a:t>
            </a:r>
          </a:p>
        </p:txBody>
      </p:sp>
      <p:sp>
        <p:nvSpPr>
          <p:cNvPr id="80" name="TextBox 79">
            <a:extLst>
              <a:ext uri="{FF2B5EF4-FFF2-40B4-BE49-F238E27FC236}">
                <a16:creationId xmlns:a16="http://schemas.microsoft.com/office/drawing/2014/main" id="{2B23E565-A30A-9A45-AB69-92D481773EB7}"/>
              </a:ext>
            </a:extLst>
          </p:cNvPr>
          <p:cNvSpPr txBox="1"/>
          <p:nvPr/>
        </p:nvSpPr>
        <p:spPr>
          <a:xfrm>
            <a:off x="10931590" y="3094083"/>
            <a:ext cx="1030103" cy="276999"/>
          </a:xfrm>
          <a:prstGeom prst="rect">
            <a:avLst/>
          </a:prstGeom>
          <a:ln>
            <a:solidFill>
              <a:schemeClr val="accent1"/>
            </a:solidFill>
          </a:ln>
        </p:spPr>
        <p:txBody>
          <a:bodyPr vert="horz" wrap="square" lIns="91440" tIns="45720" rIns="91440" bIns="45720" rtlCol="0">
            <a:spAutoFit/>
          </a:bodyPr>
          <a:lstStyle/>
          <a:p>
            <a:pPr algn="l"/>
            <a:r>
              <a:rPr lang="en-US" sz="1200" b="1" i="1"/>
              <a:t>Escalation</a:t>
            </a:r>
          </a:p>
        </p:txBody>
      </p:sp>
      <p:sp>
        <p:nvSpPr>
          <p:cNvPr id="82" name="TextBox 81">
            <a:extLst>
              <a:ext uri="{FF2B5EF4-FFF2-40B4-BE49-F238E27FC236}">
                <a16:creationId xmlns:a16="http://schemas.microsoft.com/office/drawing/2014/main" id="{6E49EE08-E97A-8C46-B8C2-C7666B9AAD71}"/>
              </a:ext>
            </a:extLst>
          </p:cNvPr>
          <p:cNvSpPr txBox="1"/>
          <p:nvPr/>
        </p:nvSpPr>
        <p:spPr>
          <a:xfrm>
            <a:off x="9394307" y="3585311"/>
            <a:ext cx="859366" cy="461665"/>
          </a:xfrm>
          <a:prstGeom prst="rect">
            <a:avLst/>
          </a:prstGeom>
          <a:ln>
            <a:solidFill>
              <a:schemeClr val="accent1"/>
            </a:solidFill>
          </a:ln>
        </p:spPr>
        <p:txBody>
          <a:bodyPr vert="horz" wrap="square" lIns="91440" tIns="45720" rIns="91440" bIns="45720" rtlCol="0">
            <a:spAutoFit/>
          </a:bodyPr>
          <a:lstStyle/>
          <a:p>
            <a:pPr algn="l"/>
            <a:r>
              <a:rPr lang="en-US" sz="1200" b="1" i="1"/>
              <a:t>Eroding goals</a:t>
            </a:r>
          </a:p>
        </p:txBody>
      </p:sp>
      <p:sp>
        <p:nvSpPr>
          <p:cNvPr id="83" name="TextBox 82">
            <a:extLst>
              <a:ext uri="{FF2B5EF4-FFF2-40B4-BE49-F238E27FC236}">
                <a16:creationId xmlns:a16="http://schemas.microsoft.com/office/drawing/2014/main" id="{A7455250-7F27-014C-9C0E-B30FBBCFD429}"/>
              </a:ext>
            </a:extLst>
          </p:cNvPr>
          <p:cNvSpPr txBox="1"/>
          <p:nvPr/>
        </p:nvSpPr>
        <p:spPr>
          <a:xfrm>
            <a:off x="7034596" y="3822265"/>
            <a:ext cx="1815831" cy="646331"/>
          </a:xfrm>
          <a:prstGeom prst="rect">
            <a:avLst/>
          </a:prstGeom>
          <a:ln>
            <a:noFill/>
          </a:ln>
        </p:spPr>
        <p:txBody>
          <a:bodyPr vert="horz" wrap="square" lIns="91440" tIns="45720" rIns="91440" bIns="45720" rtlCol="0">
            <a:spAutoFit/>
          </a:bodyPr>
          <a:lstStyle/>
          <a:p>
            <a:pPr algn="l"/>
            <a:r>
              <a:rPr lang="en-US" sz="1200"/>
              <a:t>.. because we are not getting at the real underlaying cause…</a:t>
            </a:r>
          </a:p>
        </p:txBody>
      </p:sp>
      <p:sp>
        <p:nvSpPr>
          <p:cNvPr id="84" name="TextBox 83">
            <a:extLst>
              <a:ext uri="{FF2B5EF4-FFF2-40B4-BE49-F238E27FC236}">
                <a16:creationId xmlns:a16="http://schemas.microsoft.com/office/drawing/2014/main" id="{07283622-E318-0147-BAC7-1B953E5F4E34}"/>
              </a:ext>
            </a:extLst>
          </p:cNvPr>
          <p:cNvSpPr txBox="1"/>
          <p:nvPr/>
        </p:nvSpPr>
        <p:spPr>
          <a:xfrm>
            <a:off x="7390998" y="4981201"/>
            <a:ext cx="2197156" cy="276999"/>
          </a:xfrm>
          <a:prstGeom prst="rect">
            <a:avLst/>
          </a:prstGeom>
          <a:ln>
            <a:solidFill>
              <a:schemeClr val="accent1"/>
            </a:solidFill>
          </a:ln>
        </p:spPr>
        <p:txBody>
          <a:bodyPr vert="horz" wrap="square" lIns="91440" tIns="45720" rIns="91440" bIns="45720" rtlCol="0">
            <a:spAutoFit/>
          </a:bodyPr>
          <a:lstStyle/>
          <a:p>
            <a:pPr algn="l"/>
            <a:r>
              <a:rPr lang="en-US" sz="1200" b="1" i="1"/>
              <a:t>Shifting the burden</a:t>
            </a:r>
          </a:p>
        </p:txBody>
      </p:sp>
      <p:cxnSp>
        <p:nvCxnSpPr>
          <p:cNvPr id="87" name="Curved Connector 86">
            <a:extLst>
              <a:ext uri="{FF2B5EF4-FFF2-40B4-BE49-F238E27FC236}">
                <a16:creationId xmlns:a16="http://schemas.microsoft.com/office/drawing/2014/main" id="{68546A69-4C46-E445-9956-BDF13D054038}"/>
              </a:ext>
            </a:extLst>
          </p:cNvPr>
          <p:cNvCxnSpPr>
            <a:cxnSpLocks/>
            <a:stCxn id="5" idx="2"/>
            <a:endCxn id="102" idx="1"/>
          </p:cNvCxnSpPr>
          <p:nvPr/>
        </p:nvCxnSpPr>
        <p:spPr>
          <a:xfrm rot="16200000" flipH="1">
            <a:off x="6426660" y="462115"/>
            <a:ext cx="220777" cy="2048541"/>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068F5C50-D4E5-CE4F-805F-9D9E090767F1}"/>
              </a:ext>
            </a:extLst>
          </p:cNvPr>
          <p:cNvCxnSpPr>
            <a:cxnSpLocks/>
            <a:stCxn id="77" idx="1"/>
            <a:endCxn id="78" idx="0"/>
          </p:cNvCxnSpPr>
          <p:nvPr/>
        </p:nvCxnSpPr>
        <p:spPr>
          <a:xfrm rot="10800000" flipH="1" flipV="1">
            <a:off x="8336184" y="2049706"/>
            <a:ext cx="400250" cy="765713"/>
          </a:xfrm>
          <a:prstGeom prst="curvedConnector4">
            <a:avLst>
              <a:gd name="adj1" fmla="val -57114"/>
              <a:gd name="adj2" fmla="val 59044"/>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9B575496-EBC3-344A-9567-B83D15B15E09}"/>
              </a:ext>
            </a:extLst>
          </p:cNvPr>
          <p:cNvCxnSpPr>
            <a:cxnSpLocks/>
            <a:stCxn id="78" idx="2"/>
            <a:endCxn id="82" idx="1"/>
          </p:cNvCxnSpPr>
          <p:nvPr/>
        </p:nvCxnSpPr>
        <p:spPr>
          <a:xfrm rot="16200000" flipH="1">
            <a:off x="8888174" y="3310010"/>
            <a:ext cx="354393" cy="657873"/>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a:extLst>
              <a:ext uri="{FF2B5EF4-FFF2-40B4-BE49-F238E27FC236}">
                <a16:creationId xmlns:a16="http://schemas.microsoft.com/office/drawing/2014/main" id="{F0BD3E72-664D-8E4C-8C6F-D38CED7ABA48}"/>
              </a:ext>
            </a:extLst>
          </p:cNvPr>
          <p:cNvCxnSpPr>
            <a:cxnSpLocks/>
            <a:stCxn id="108" idx="2"/>
            <a:endCxn id="83" idx="0"/>
          </p:cNvCxnSpPr>
          <p:nvPr/>
        </p:nvCxnSpPr>
        <p:spPr>
          <a:xfrm rot="16200000" flipH="1">
            <a:off x="6434127" y="2313880"/>
            <a:ext cx="1190492" cy="1826277"/>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a:extLst>
              <a:ext uri="{FF2B5EF4-FFF2-40B4-BE49-F238E27FC236}">
                <a16:creationId xmlns:a16="http://schemas.microsoft.com/office/drawing/2014/main" id="{3A09569E-B622-C247-97DC-5EA9FB36BB8D}"/>
              </a:ext>
            </a:extLst>
          </p:cNvPr>
          <p:cNvCxnSpPr>
            <a:cxnSpLocks/>
            <a:stCxn id="83" idx="2"/>
            <a:endCxn id="84" idx="0"/>
          </p:cNvCxnSpPr>
          <p:nvPr/>
        </p:nvCxnSpPr>
        <p:spPr>
          <a:xfrm rot="16200000" flipH="1">
            <a:off x="7959742" y="4451366"/>
            <a:ext cx="512605" cy="547064"/>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Curved Connector 92">
            <a:extLst>
              <a:ext uri="{FF2B5EF4-FFF2-40B4-BE49-F238E27FC236}">
                <a16:creationId xmlns:a16="http://schemas.microsoft.com/office/drawing/2014/main" id="{DF77ACF4-C7B2-8A42-AD5E-28F6A5BC5839}"/>
              </a:ext>
            </a:extLst>
          </p:cNvPr>
          <p:cNvCxnSpPr>
            <a:cxnSpLocks/>
            <a:stCxn id="77" idx="3"/>
            <a:endCxn id="79" idx="1"/>
          </p:cNvCxnSpPr>
          <p:nvPr/>
        </p:nvCxnSpPr>
        <p:spPr>
          <a:xfrm>
            <a:off x="9506697" y="2049707"/>
            <a:ext cx="1012868" cy="43680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EAADC80D-CEAF-7448-93D1-00D6FDEA0ABC}"/>
              </a:ext>
            </a:extLst>
          </p:cNvPr>
          <p:cNvCxnSpPr>
            <a:cxnSpLocks/>
            <a:stCxn id="79" idx="2"/>
            <a:endCxn id="80" idx="0"/>
          </p:cNvCxnSpPr>
          <p:nvPr/>
        </p:nvCxnSpPr>
        <p:spPr>
          <a:xfrm rot="16200000" flipH="1">
            <a:off x="11155266" y="2802706"/>
            <a:ext cx="376739" cy="20601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D49A504-A8C1-3345-8E4F-EB8F612C1151}"/>
              </a:ext>
            </a:extLst>
          </p:cNvPr>
          <p:cNvSpPr txBox="1"/>
          <p:nvPr/>
        </p:nvSpPr>
        <p:spPr>
          <a:xfrm>
            <a:off x="9790852" y="4322527"/>
            <a:ext cx="2106331" cy="461665"/>
          </a:xfrm>
          <a:prstGeom prst="rect">
            <a:avLst/>
          </a:prstGeom>
          <a:ln>
            <a:noFill/>
          </a:ln>
        </p:spPr>
        <p:txBody>
          <a:bodyPr vert="horz" wrap="square" lIns="91440" tIns="45720" rIns="91440" bIns="45720" rtlCol="0">
            <a:spAutoFit/>
          </a:bodyPr>
          <a:lstStyle/>
          <a:p>
            <a:pPr algn="l"/>
            <a:r>
              <a:rPr lang="en-US" sz="1200"/>
              <a:t>eroding goals undermine long-term growth</a:t>
            </a:r>
          </a:p>
        </p:txBody>
      </p:sp>
      <p:sp>
        <p:nvSpPr>
          <p:cNvPr id="98" name="TextBox 97">
            <a:extLst>
              <a:ext uri="{FF2B5EF4-FFF2-40B4-BE49-F238E27FC236}">
                <a16:creationId xmlns:a16="http://schemas.microsoft.com/office/drawing/2014/main" id="{2C7B1493-4ED0-BD41-9C57-9168FA597027}"/>
              </a:ext>
            </a:extLst>
          </p:cNvPr>
          <p:cNvSpPr txBox="1"/>
          <p:nvPr/>
        </p:nvSpPr>
        <p:spPr>
          <a:xfrm>
            <a:off x="9087299" y="5450126"/>
            <a:ext cx="2197156" cy="646331"/>
          </a:xfrm>
          <a:prstGeom prst="rect">
            <a:avLst/>
          </a:prstGeom>
          <a:ln>
            <a:solidFill>
              <a:schemeClr val="accent1"/>
            </a:solidFill>
          </a:ln>
        </p:spPr>
        <p:txBody>
          <a:bodyPr vert="horz" wrap="square" lIns="91440" tIns="45720" rIns="91440" bIns="45720" rtlCol="0">
            <a:spAutoFit/>
          </a:bodyPr>
          <a:lstStyle/>
          <a:p>
            <a:pPr algn="l"/>
            <a:r>
              <a:rPr lang="en-US" sz="1200" b="1" i="1"/>
              <a:t>Growth and underinvestment (drifting standards)</a:t>
            </a:r>
          </a:p>
        </p:txBody>
      </p:sp>
      <p:cxnSp>
        <p:nvCxnSpPr>
          <p:cNvPr id="99" name="Curved Connector 98">
            <a:extLst>
              <a:ext uri="{FF2B5EF4-FFF2-40B4-BE49-F238E27FC236}">
                <a16:creationId xmlns:a16="http://schemas.microsoft.com/office/drawing/2014/main" id="{FABF4F0C-BDF9-5142-97EC-FE1CA4623FB1}"/>
              </a:ext>
            </a:extLst>
          </p:cNvPr>
          <p:cNvCxnSpPr>
            <a:cxnSpLocks/>
            <a:stCxn id="82" idx="2"/>
            <a:endCxn id="97" idx="0"/>
          </p:cNvCxnSpPr>
          <p:nvPr/>
        </p:nvCxnSpPr>
        <p:spPr>
          <a:xfrm rot="16200000" flipH="1">
            <a:off x="10196229" y="3674737"/>
            <a:ext cx="275551" cy="1020028"/>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a:extLst>
              <a:ext uri="{FF2B5EF4-FFF2-40B4-BE49-F238E27FC236}">
                <a16:creationId xmlns:a16="http://schemas.microsoft.com/office/drawing/2014/main" id="{46F0D470-0248-F544-BB52-9AB7489D9FF9}"/>
              </a:ext>
            </a:extLst>
          </p:cNvPr>
          <p:cNvCxnSpPr>
            <a:cxnSpLocks/>
            <a:stCxn id="97" idx="2"/>
            <a:endCxn id="98" idx="0"/>
          </p:cNvCxnSpPr>
          <p:nvPr/>
        </p:nvCxnSpPr>
        <p:spPr>
          <a:xfrm rot="5400000">
            <a:off x="10181981" y="4788089"/>
            <a:ext cx="665934" cy="65814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F7A6851-F10E-2747-9B3D-7F2656B3BA87}"/>
              </a:ext>
            </a:extLst>
          </p:cNvPr>
          <p:cNvSpPr txBox="1"/>
          <p:nvPr/>
        </p:nvSpPr>
        <p:spPr>
          <a:xfrm>
            <a:off x="7561319" y="1458275"/>
            <a:ext cx="1215397" cy="276999"/>
          </a:xfrm>
          <a:prstGeom prst="rect">
            <a:avLst/>
          </a:prstGeom>
          <a:ln>
            <a:noFill/>
          </a:ln>
        </p:spPr>
        <p:txBody>
          <a:bodyPr vert="horz" wrap="none" lIns="91440" tIns="45720" rIns="91440" bIns="45720" rtlCol="0">
            <a:spAutoFit/>
          </a:bodyPr>
          <a:lstStyle/>
          <a:p>
            <a:pPr algn="l"/>
            <a:r>
              <a:rPr lang="en-US" sz="1200"/>
              <a:t>fixing problems</a:t>
            </a:r>
          </a:p>
        </p:txBody>
      </p:sp>
      <p:cxnSp>
        <p:nvCxnSpPr>
          <p:cNvPr id="104" name="Curved Connector 103">
            <a:extLst>
              <a:ext uri="{FF2B5EF4-FFF2-40B4-BE49-F238E27FC236}">
                <a16:creationId xmlns:a16="http://schemas.microsoft.com/office/drawing/2014/main" id="{6FAA46F6-ECAE-3F44-AE9A-9733541DEF96}"/>
              </a:ext>
            </a:extLst>
          </p:cNvPr>
          <p:cNvCxnSpPr>
            <a:cxnSpLocks/>
            <a:stCxn id="102" idx="2"/>
            <a:endCxn id="77" idx="0"/>
          </p:cNvCxnSpPr>
          <p:nvPr/>
        </p:nvCxnSpPr>
        <p:spPr>
          <a:xfrm rot="16200000" flipH="1">
            <a:off x="8457263" y="1447028"/>
            <a:ext cx="175933" cy="75242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C5FC008-B7DD-D843-86A2-00F0E19BFD48}"/>
              </a:ext>
            </a:extLst>
          </p:cNvPr>
          <p:cNvSpPr txBox="1"/>
          <p:nvPr/>
        </p:nvSpPr>
        <p:spPr>
          <a:xfrm>
            <a:off x="5419875" y="2170108"/>
            <a:ext cx="1392719" cy="461665"/>
          </a:xfrm>
          <a:prstGeom prst="rect">
            <a:avLst/>
          </a:prstGeom>
          <a:ln>
            <a:noFill/>
          </a:ln>
        </p:spPr>
        <p:txBody>
          <a:bodyPr vert="horz" wrap="square" lIns="91440" tIns="45720" rIns="91440" bIns="45720" rtlCol="0">
            <a:spAutoFit/>
          </a:bodyPr>
          <a:lstStyle/>
          <a:p>
            <a:pPr algn="l"/>
            <a:r>
              <a:rPr lang="en-US" sz="1200"/>
              <a:t>but fixes come back to haunt us..</a:t>
            </a:r>
          </a:p>
        </p:txBody>
      </p:sp>
      <p:sp>
        <p:nvSpPr>
          <p:cNvPr id="109" name="TextBox 108">
            <a:extLst>
              <a:ext uri="{FF2B5EF4-FFF2-40B4-BE49-F238E27FC236}">
                <a16:creationId xmlns:a16="http://schemas.microsoft.com/office/drawing/2014/main" id="{B19E50C7-15BF-E548-8F10-057AF4D6B262}"/>
              </a:ext>
            </a:extLst>
          </p:cNvPr>
          <p:cNvSpPr txBox="1"/>
          <p:nvPr/>
        </p:nvSpPr>
        <p:spPr>
          <a:xfrm>
            <a:off x="5110394" y="3047556"/>
            <a:ext cx="1271222" cy="276999"/>
          </a:xfrm>
          <a:prstGeom prst="rect">
            <a:avLst/>
          </a:prstGeom>
          <a:ln>
            <a:solidFill>
              <a:schemeClr val="accent1"/>
            </a:solidFill>
          </a:ln>
        </p:spPr>
        <p:txBody>
          <a:bodyPr vert="horz" wrap="square" lIns="91440" tIns="45720" rIns="91440" bIns="45720" rtlCol="0">
            <a:spAutoFit/>
          </a:bodyPr>
          <a:lstStyle/>
          <a:p>
            <a:pPr algn="l"/>
            <a:r>
              <a:rPr lang="en-US" sz="1200" b="1" i="1"/>
              <a:t>Fixes that fail</a:t>
            </a:r>
          </a:p>
        </p:txBody>
      </p:sp>
      <p:sp>
        <p:nvSpPr>
          <p:cNvPr id="120" name="TextBox 119">
            <a:extLst>
              <a:ext uri="{FF2B5EF4-FFF2-40B4-BE49-F238E27FC236}">
                <a16:creationId xmlns:a16="http://schemas.microsoft.com/office/drawing/2014/main" id="{18AA9746-2895-084A-8FC1-F5F66B268CD4}"/>
              </a:ext>
            </a:extLst>
          </p:cNvPr>
          <p:cNvSpPr txBox="1"/>
          <p:nvPr/>
        </p:nvSpPr>
        <p:spPr>
          <a:xfrm>
            <a:off x="3538621" y="2319064"/>
            <a:ext cx="1544198" cy="830997"/>
          </a:xfrm>
          <a:prstGeom prst="rect">
            <a:avLst/>
          </a:prstGeom>
          <a:ln>
            <a:noFill/>
          </a:ln>
        </p:spPr>
        <p:txBody>
          <a:bodyPr vert="horz" wrap="square" lIns="91440" tIns="45720" rIns="91440" bIns="45720" rtlCol="0">
            <a:spAutoFit/>
          </a:bodyPr>
          <a:lstStyle/>
          <a:p>
            <a:pPr algn="l"/>
            <a:r>
              <a:rPr lang="en-US" sz="1200"/>
              <a:t>We form a partnership for growth but end up feeling betrayed..</a:t>
            </a:r>
          </a:p>
        </p:txBody>
      </p:sp>
      <p:cxnSp>
        <p:nvCxnSpPr>
          <p:cNvPr id="121" name="Curved Connector 120">
            <a:extLst>
              <a:ext uri="{FF2B5EF4-FFF2-40B4-BE49-F238E27FC236}">
                <a16:creationId xmlns:a16="http://schemas.microsoft.com/office/drawing/2014/main" id="{8AE47478-7E59-A849-8198-5C59BDD153DF}"/>
              </a:ext>
            </a:extLst>
          </p:cNvPr>
          <p:cNvCxnSpPr>
            <a:cxnSpLocks/>
            <a:stCxn id="8" idx="3"/>
            <a:endCxn id="120" idx="1"/>
          </p:cNvCxnSpPr>
          <p:nvPr/>
        </p:nvCxnSpPr>
        <p:spPr>
          <a:xfrm>
            <a:off x="2382563" y="2188207"/>
            <a:ext cx="1156058" cy="546356"/>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77E4D07-8973-4540-8543-3D1D6D46DCAD}"/>
              </a:ext>
            </a:extLst>
          </p:cNvPr>
          <p:cNvSpPr txBox="1"/>
          <p:nvPr/>
        </p:nvSpPr>
        <p:spPr>
          <a:xfrm>
            <a:off x="5374317" y="4598026"/>
            <a:ext cx="1271222" cy="461665"/>
          </a:xfrm>
          <a:prstGeom prst="rect">
            <a:avLst/>
          </a:prstGeom>
          <a:ln>
            <a:solidFill>
              <a:schemeClr val="accent1"/>
            </a:solidFill>
          </a:ln>
        </p:spPr>
        <p:txBody>
          <a:bodyPr vert="horz" wrap="square" lIns="91440" tIns="45720" rIns="91440" bIns="45720" rtlCol="0">
            <a:spAutoFit/>
          </a:bodyPr>
          <a:lstStyle/>
          <a:p>
            <a:pPr algn="l"/>
            <a:r>
              <a:rPr lang="en-US" sz="1200" b="1" i="1"/>
              <a:t>Accidental adversaries</a:t>
            </a:r>
          </a:p>
        </p:txBody>
      </p:sp>
      <p:cxnSp>
        <p:nvCxnSpPr>
          <p:cNvPr id="127" name="Curved Connector 126">
            <a:extLst>
              <a:ext uri="{FF2B5EF4-FFF2-40B4-BE49-F238E27FC236}">
                <a16:creationId xmlns:a16="http://schemas.microsoft.com/office/drawing/2014/main" id="{BE014790-F523-2645-9270-E266A33CC7FA}"/>
              </a:ext>
            </a:extLst>
          </p:cNvPr>
          <p:cNvCxnSpPr>
            <a:cxnSpLocks/>
            <a:stCxn id="120" idx="2"/>
            <a:endCxn id="126" idx="1"/>
          </p:cNvCxnSpPr>
          <p:nvPr/>
        </p:nvCxnSpPr>
        <p:spPr>
          <a:xfrm rot="16200000" flipH="1">
            <a:off x="4003119" y="3457661"/>
            <a:ext cx="1678798" cy="106359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Curved Connector 129">
            <a:extLst>
              <a:ext uri="{FF2B5EF4-FFF2-40B4-BE49-F238E27FC236}">
                <a16:creationId xmlns:a16="http://schemas.microsoft.com/office/drawing/2014/main" id="{44F8C36D-BDAD-D740-B660-5DCD388EF7E9}"/>
              </a:ext>
            </a:extLst>
          </p:cNvPr>
          <p:cNvCxnSpPr>
            <a:cxnSpLocks/>
            <a:stCxn id="77" idx="1"/>
            <a:endCxn id="108" idx="3"/>
          </p:cNvCxnSpPr>
          <p:nvPr/>
        </p:nvCxnSpPr>
        <p:spPr>
          <a:xfrm rot="10800000" flipV="1">
            <a:off x="6812594" y="2049707"/>
            <a:ext cx="1523590" cy="351234"/>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5262E43C-2CCB-804D-9B16-2FFD551C203D}"/>
              </a:ext>
            </a:extLst>
          </p:cNvPr>
          <p:cNvCxnSpPr>
            <a:cxnSpLocks/>
            <a:stCxn id="108" idx="1"/>
            <a:endCxn id="109" idx="0"/>
          </p:cNvCxnSpPr>
          <p:nvPr/>
        </p:nvCxnSpPr>
        <p:spPr>
          <a:xfrm rot="10800000" flipH="1" flipV="1">
            <a:off x="5419875" y="2400940"/>
            <a:ext cx="326130" cy="646615"/>
          </a:xfrm>
          <a:prstGeom prst="curvedConnector4">
            <a:avLst>
              <a:gd name="adj1" fmla="val -70095"/>
              <a:gd name="adj2" fmla="val 67849"/>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D1672D26-750C-E746-9070-C6E3AADA76EE}"/>
              </a:ext>
            </a:extLst>
          </p:cNvPr>
          <p:cNvSpPr txBox="1"/>
          <p:nvPr/>
        </p:nvSpPr>
        <p:spPr>
          <a:xfrm>
            <a:off x="5617721" y="3510728"/>
            <a:ext cx="1544198" cy="646331"/>
          </a:xfrm>
          <a:prstGeom prst="rect">
            <a:avLst/>
          </a:prstGeom>
          <a:ln>
            <a:noFill/>
          </a:ln>
        </p:spPr>
        <p:txBody>
          <a:bodyPr vert="horz" wrap="square" lIns="91440" tIns="45720" rIns="91440" bIns="45720" rtlCol="0">
            <a:spAutoFit/>
          </a:bodyPr>
          <a:lstStyle/>
          <a:p>
            <a:pPr algn="l"/>
            <a:r>
              <a:rPr lang="en-US" sz="1200"/>
              <a:t>…by making our partners into adversaries…</a:t>
            </a:r>
          </a:p>
        </p:txBody>
      </p:sp>
      <p:cxnSp>
        <p:nvCxnSpPr>
          <p:cNvPr id="137" name="Curved Connector 136">
            <a:extLst>
              <a:ext uri="{FF2B5EF4-FFF2-40B4-BE49-F238E27FC236}">
                <a16:creationId xmlns:a16="http://schemas.microsoft.com/office/drawing/2014/main" id="{A486E92A-04CD-3045-8BA5-E75BE7E58CBC}"/>
              </a:ext>
            </a:extLst>
          </p:cNvPr>
          <p:cNvCxnSpPr>
            <a:cxnSpLocks/>
            <a:stCxn id="109" idx="2"/>
            <a:endCxn id="136" idx="0"/>
          </p:cNvCxnSpPr>
          <p:nvPr/>
        </p:nvCxnSpPr>
        <p:spPr>
          <a:xfrm rot="16200000" flipH="1">
            <a:off x="5974826" y="3095733"/>
            <a:ext cx="186173" cy="64381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936133D9-453A-1847-AB6B-F03B75F9EDD9}"/>
              </a:ext>
            </a:extLst>
          </p:cNvPr>
          <p:cNvCxnSpPr>
            <a:cxnSpLocks/>
            <a:stCxn id="136" idx="2"/>
            <a:endCxn id="126" idx="0"/>
          </p:cNvCxnSpPr>
          <p:nvPr/>
        </p:nvCxnSpPr>
        <p:spPr>
          <a:xfrm rot="5400000">
            <a:off x="5979391" y="4187596"/>
            <a:ext cx="440967" cy="379892"/>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36C43AAB-27C0-3E49-B6B9-C34A01F3902A}"/>
              </a:ext>
            </a:extLst>
          </p:cNvPr>
          <p:cNvCxnSpPr>
            <a:cxnSpLocks/>
            <a:stCxn id="17" idx="2"/>
            <a:endCxn id="171" idx="1"/>
          </p:cNvCxnSpPr>
          <p:nvPr/>
        </p:nvCxnSpPr>
        <p:spPr>
          <a:xfrm rot="16200000" flipH="1">
            <a:off x="6285315" y="5466602"/>
            <a:ext cx="198509" cy="822175"/>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BD083B73-F282-AC45-95A0-5688FC92B303}"/>
              </a:ext>
            </a:extLst>
          </p:cNvPr>
          <p:cNvSpPr txBox="1"/>
          <p:nvPr/>
        </p:nvSpPr>
        <p:spPr>
          <a:xfrm>
            <a:off x="6795657" y="5561446"/>
            <a:ext cx="1313108" cy="830997"/>
          </a:xfrm>
          <a:prstGeom prst="rect">
            <a:avLst/>
          </a:prstGeom>
          <a:ln>
            <a:noFill/>
          </a:ln>
        </p:spPr>
        <p:txBody>
          <a:bodyPr vert="horz" wrap="square" lIns="91440" tIns="45720" rIns="91440" bIns="45720" rtlCol="0">
            <a:spAutoFit/>
          </a:bodyPr>
          <a:lstStyle/>
          <a:p>
            <a:pPr algn="l"/>
            <a:r>
              <a:rPr lang="en-US" sz="1200"/>
              <a:t>…but there is temptation to let standards slip instead</a:t>
            </a:r>
          </a:p>
        </p:txBody>
      </p:sp>
      <p:cxnSp>
        <p:nvCxnSpPr>
          <p:cNvPr id="173" name="Curved Connector 172">
            <a:extLst>
              <a:ext uri="{FF2B5EF4-FFF2-40B4-BE49-F238E27FC236}">
                <a16:creationId xmlns:a16="http://schemas.microsoft.com/office/drawing/2014/main" id="{5858D754-86FB-804C-BB40-BEB315A4EED7}"/>
              </a:ext>
            </a:extLst>
          </p:cNvPr>
          <p:cNvCxnSpPr>
            <a:cxnSpLocks/>
            <a:stCxn id="171" idx="3"/>
            <a:endCxn id="98" idx="1"/>
          </p:cNvCxnSpPr>
          <p:nvPr/>
        </p:nvCxnSpPr>
        <p:spPr>
          <a:xfrm flipV="1">
            <a:off x="8108765" y="5773292"/>
            <a:ext cx="978534" cy="20365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4" name="Curved Connector 263">
            <a:extLst>
              <a:ext uri="{FF2B5EF4-FFF2-40B4-BE49-F238E27FC236}">
                <a16:creationId xmlns:a16="http://schemas.microsoft.com/office/drawing/2014/main" id="{FF111B88-5377-594A-B8E5-B9C469D31B07}"/>
              </a:ext>
            </a:extLst>
          </p:cNvPr>
          <p:cNvCxnSpPr>
            <a:cxnSpLocks/>
            <a:stCxn id="13" idx="2"/>
            <a:endCxn id="16" idx="0"/>
          </p:cNvCxnSpPr>
          <p:nvPr/>
        </p:nvCxnSpPr>
        <p:spPr>
          <a:xfrm rot="16200000" flipH="1">
            <a:off x="2157329" y="2874140"/>
            <a:ext cx="280957" cy="2497228"/>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FEE461-4BB2-590E-A32C-540863930183}"/>
              </a:ext>
            </a:extLst>
          </p:cNvPr>
          <p:cNvSpPr txBox="1"/>
          <p:nvPr/>
        </p:nvSpPr>
        <p:spPr>
          <a:xfrm>
            <a:off x="1237576" y="6427113"/>
            <a:ext cx="4617690" cy="430887"/>
          </a:xfrm>
          <a:prstGeom prst="rect">
            <a:avLst/>
          </a:prstGeom>
          <a:noFill/>
          <a:ln>
            <a:noFill/>
          </a:ln>
        </p:spPr>
        <p:txBody>
          <a:bodyPr wrap="square">
            <a:spAutoFit/>
          </a:bodyPr>
          <a:lstStyle/>
          <a:p>
            <a:r>
              <a:rPr lang="en-US" sz="1100"/>
              <a:t>MITRE’s customization of System Archetypes from Fifth Discipline, by Peter Senge </a:t>
            </a:r>
            <a:r>
              <a:rPr lang="en-US" sz="1100" i="1"/>
              <a:t>et. al, and Systems Archetypes I (</a:t>
            </a:r>
            <a:r>
              <a:rPr lang="en-US" sz="1100" i="1" err="1"/>
              <a:t>thesystemsthinker.com</a:t>
            </a:r>
            <a:r>
              <a:rPr lang="en-US" sz="1100" i="1"/>
              <a:t>)</a:t>
            </a:r>
          </a:p>
        </p:txBody>
      </p:sp>
    </p:spTree>
    <p:extLst>
      <p:ext uri="{BB962C8B-B14F-4D97-AF65-F5344CB8AC3E}">
        <p14:creationId xmlns:p14="http://schemas.microsoft.com/office/powerpoint/2010/main" val="34300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8049-5F99-DA21-410B-89DCAD956D55}"/>
              </a:ext>
            </a:extLst>
          </p:cNvPr>
          <p:cNvSpPr>
            <a:spLocks noGrp="1"/>
          </p:cNvSpPr>
          <p:nvPr>
            <p:ph type="title"/>
          </p:nvPr>
        </p:nvSpPr>
        <p:spPr/>
        <p:txBody>
          <a:bodyPr/>
          <a:lstStyle/>
          <a:p>
            <a:r>
              <a:rPr lang="en-US"/>
              <a:t>Artificial Intelligence/ Machine Learning Graphic User Interface</a:t>
            </a:r>
          </a:p>
        </p:txBody>
      </p:sp>
      <p:sp>
        <p:nvSpPr>
          <p:cNvPr id="6" name="Slide Number Placeholder 5">
            <a:extLst>
              <a:ext uri="{FF2B5EF4-FFF2-40B4-BE49-F238E27FC236}">
                <a16:creationId xmlns:a16="http://schemas.microsoft.com/office/drawing/2014/main" id="{6EB6787F-1B05-18D5-E8C0-83DDF24E022E}"/>
              </a:ext>
            </a:extLst>
          </p:cNvPr>
          <p:cNvSpPr>
            <a:spLocks noGrp="1"/>
          </p:cNvSpPr>
          <p:nvPr>
            <p:ph type="sldNum" sz="quarter" idx="11"/>
          </p:nvPr>
        </p:nvSpPr>
        <p:spPr/>
        <p:txBody>
          <a:bodyPr/>
          <a:lstStyle/>
          <a:p>
            <a:fld id="{2F2F552B-1952-B44E-8CAB-5705F0ACD2E2}" type="slidenum">
              <a:rPr lang="uk-UA" smtClean="0"/>
              <a:pPr/>
              <a:t>6</a:t>
            </a:fld>
            <a:endParaRPr lang="uk-UA"/>
          </a:p>
        </p:txBody>
      </p:sp>
    </p:spTree>
    <p:extLst>
      <p:ext uri="{BB962C8B-B14F-4D97-AF65-F5344CB8AC3E}">
        <p14:creationId xmlns:p14="http://schemas.microsoft.com/office/powerpoint/2010/main" val="116478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2230-FE69-8836-3420-8E0CF8CAA02F}"/>
              </a:ext>
            </a:extLst>
          </p:cNvPr>
          <p:cNvSpPr>
            <a:spLocks noGrp="1"/>
          </p:cNvSpPr>
          <p:nvPr>
            <p:ph type="title"/>
          </p:nvPr>
        </p:nvSpPr>
        <p:spPr>
          <a:xfrm>
            <a:off x="457200" y="373463"/>
            <a:ext cx="11277600" cy="693337"/>
          </a:xfrm>
        </p:spPr>
        <p:txBody>
          <a:bodyPr/>
          <a:lstStyle/>
          <a:p>
            <a:r>
              <a:rPr lang="en-US"/>
              <a:t>AI/ML GUI – AI Algorithms</a:t>
            </a:r>
          </a:p>
        </p:txBody>
      </p:sp>
      <p:sp>
        <p:nvSpPr>
          <p:cNvPr id="4" name="Content Placeholder 2">
            <a:extLst>
              <a:ext uri="{FF2B5EF4-FFF2-40B4-BE49-F238E27FC236}">
                <a16:creationId xmlns:a16="http://schemas.microsoft.com/office/drawing/2014/main" id="{C61AF326-5601-CE4D-3D67-A8E4C4636987}"/>
              </a:ext>
            </a:extLst>
          </p:cNvPr>
          <p:cNvSpPr txBox="1">
            <a:spLocks/>
          </p:cNvSpPr>
          <p:nvPr/>
        </p:nvSpPr>
        <p:spPr>
          <a:xfrm>
            <a:off x="457200" y="1191491"/>
            <a:ext cx="4176944" cy="5069823"/>
          </a:xfrm>
          <a:prstGeom prst="rect">
            <a:avLst/>
          </a:prstGeom>
        </p:spPr>
        <p:txBody>
          <a:bodyPr vert="horz" lIns="91440" tIns="45720" rIns="91440" bIns="45720" rtlCol="0" anchor="t">
            <a:noAutofit/>
          </a:bodyPr>
          <a:lstStyle>
            <a:lvl1pPr marL="225425" indent="-225425" algn="l" defTabSz="914400" rtl="0" eaLnBrk="1" latinLnBrk="0" hangingPunct="1">
              <a:lnSpc>
                <a:spcPct val="100000"/>
              </a:lnSpc>
              <a:spcBef>
                <a:spcPts val="600"/>
              </a:spcBef>
              <a:spcAft>
                <a:spcPts val="600"/>
              </a:spcAft>
              <a:buFont typeface="Wingdings" panose="05000000000000000000" pitchFamily="2" charset="2"/>
              <a:buChar char="§"/>
              <a:defRPr sz="2400" b="0" i="0" kern="1200" cap="none" baseline="0">
                <a:solidFill>
                  <a:schemeClr val="tx1"/>
                </a:solidFill>
                <a:latin typeface="+mn-lt"/>
                <a:ea typeface="Arial Narrow" charset="0"/>
                <a:cs typeface="Arial Narrow" charset="0"/>
              </a:defRPr>
            </a:lvl1pPr>
            <a:lvl2pPr marL="688975" indent="-344488" algn="l" defTabSz="914400" rtl="0" eaLnBrk="1" latinLnBrk="0" hangingPunct="1">
              <a:lnSpc>
                <a:spcPct val="100000"/>
              </a:lnSpc>
              <a:spcBef>
                <a:spcPts val="600"/>
              </a:spcBef>
              <a:spcAft>
                <a:spcPts val="600"/>
              </a:spcAft>
              <a:buClr>
                <a:schemeClr val="tx1"/>
              </a:buClr>
              <a:buSzPct val="110000"/>
              <a:buFont typeface="Wingdings" panose="05000000000000000000" pitchFamily="2" charset="2"/>
              <a:buChar char="§"/>
              <a:tabLst/>
              <a:defRPr lang="en-US" sz="2400" b="0" i="0" kern="1200" baseline="0">
                <a:solidFill>
                  <a:schemeClr val="tx1"/>
                </a:solidFill>
                <a:latin typeface="+mn-lt"/>
                <a:ea typeface="Arial Narrow" charset="0"/>
                <a:cs typeface="Arial Narrow" charset="0"/>
              </a:defRPr>
            </a:lvl2pPr>
            <a:lvl3pPr marL="1033463" indent="-344488" algn="l" defTabSz="914400" rtl="0" eaLnBrk="1" latinLnBrk="0" hangingPunct="1">
              <a:lnSpc>
                <a:spcPct val="100000"/>
              </a:lnSpc>
              <a:spcBef>
                <a:spcPts val="600"/>
              </a:spcBef>
              <a:spcAft>
                <a:spcPts val="600"/>
              </a:spcAft>
              <a:buClrTx/>
              <a:buSzPct val="110000"/>
              <a:buFont typeface="Wingdings" panose="05000000000000000000" pitchFamily="2" charset="2"/>
              <a:buChar char="§"/>
              <a:tabLst/>
              <a:defRPr lang="en-US" sz="2200" b="0" i="0" kern="1200" baseline="0">
                <a:solidFill>
                  <a:schemeClr val="tx1"/>
                </a:solidFill>
                <a:latin typeface="+mn-lt"/>
                <a:ea typeface="Arial Narrow" charset="0"/>
                <a:cs typeface="Arial Narrow" charset="0"/>
              </a:defRPr>
            </a:lvl3pPr>
            <a:lvl4pPr marL="1033463" marR="0" indent="-344488" algn="l" defTabSz="914400" rtl="0" eaLnBrk="1" fontAlgn="auto" latinLnBrk="0" hangingPunct="1">
              <a:lnSpc>
                <a:spcPct val="100000"/>
              </a:lnSpc>
              <a:spcBef>
                <a:spcPts val="500"/>
              </a:spcBef>
              <a:spcAft>
                <a:spcPts val="600"/>
              </a:spcAft>
              <a:buClrTx/>
              <a:buSzPct val="110000"/>
              <a:buFont typeface="Courier New" panose="02070309020205020404" pitchFamily="49" charset="0"/>
              <a:buChar char="o"/>
              <a:tabLst/>
              <a:defRPr lang="en-US" sz="2200" b="0" i="0" kern="1200">
                <a:solidFill>
                  <a:schemeClr val="tx1"/>
                </a:solidFill>
                <a:latin typeface="+mn-lt"/>
                <a:ea typeface="Arial Narrow" charset="0"/>
                <a:cs typeface="Arial Narrow" charset="0"/>
              </a:defRPr>
            </a:lvl4pPr>
            <a:lvl5pPr marL="1377950" marR="0" indent="-238125"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
              <a:tabLst/>
              <a:defRPr lang="en-US" sz="1800" b="0" i="0" kern="1200" baseline="0">
                <a:solidFill>
                  <a:schemeClr val="tx1"/>
                </a:solidFill>
                <a:latin typeface="+mn-lt"/>
                <a:ea typeface="Arial Narrow" charset="0"/>
                <a:cs typeface="Arial Narrow" charset="0"/>
              </a:defRPr>
            </a:lvl5pPr>
            <a:lvl6pPr marL="1603375" marR="0" indent="-225425" algn="l" defTabSz="914400" rtl="0" eaLnBrk="1" fontAlgn="auto" latinLnBrk="0" hangingPunct="1">
              <a:lnSpc>
                <a:spcPct val="100000"/>
              </a:lnSpc>
              <a:spcBef>
                <a:spcPts val="600"/>
              </a:spcBef>
              <a:spcAft>
                <a:spcPts val="600"/>
              </a:spcAft>
              <a:buClrTx/>
              <a:buSzPct val="110000"/>
              <a:buFont typeface="Wingdings" panose="05000000000000000000" pitchFamily="2" charset="2"/>
              <a:buChar char="§"/>
              <a:tabLst/>
              <a:defRPr sz="1600" b="0" kern="1200" cap="none" baseline="0">
                <a:solidFill>
                  <a:schemeClr val="tx1"/>
                </a:solidFill>
                <a:latin typeface="+mn-lt"/>
                <a:ea typeface="+mn-ea"/>
                <a:cs typeface="+mn-cs"/>
              </a:defRPr>
            </a:lvl6pPr>
            <a:lvl7pPr marL="2290763" indent="-223838" algn="l" defTabSz="914400" rtl="0" eaLnBrk="1" latinLnBrk="0" hangingPunct="1">
              <a:lnSpc>
                <a:spcPct val="100000"/>
              </a:lnSpc>
              <a:spcBef>
                <a:spcPts val="500"/>
              </a:spcBef>
              <a:buFont typeface="Wingdings" panose="05000000000000000000" pitchFamily="2" charset="2"/>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GUI created that allows user to load in data an apply different AI/ML Algorithms to their data</a:t>
            </a:r>
          </a:p>
          <a:p>
            <a:r>
              <a:rPr lang="en-US"/>
              <a:t>GUI also allows for user to learn from examples via a description tab and a visual representation of the algorithm</a:t>
            </a:r>
          </a:p>
          <a:p>
            <a:r>
              <a:rPr lang="en-US">
                <a:ea typeface="+mn-lt"/>
                <a:cs typeface="+mn-lt"/>
              </a:rPr>
              <a:t>CSV data to help identify/calculate parameters to simulate</a:t>
            </a:r>
            <a:endParaRPr lang="en-US"/>
          </a:p>
        </p:txBody>
      </p:sp>
      <p:pic>
        <p:nvPicPr>
          <p:cNvPr id="5" name="Picture 4" descr="A screenshot of a computer&#10;&#10;Description automatically generated with medium confidence">
            <a:extLst>
              <a:ext uri="{FF2B5EF4-FFF2-40B4-BE49-F238E27FC236}">
                <a16:creationId xmlns:a16="http://schemas.microsoft.com/office/drawing/2014/main" id="{DE461791-523C-FC87-FBDE-9595FD0D6FDE}"/>
              </a:ext>
            </a:extLst>
          </p:cNvPr>
          <p:cNvPicPr>
            <a:picLocks noChangeAspect="1"/>
          </p:cNvPicPr>
          <p:nvPr/>
        </p:nvPicPr>
        <p:blipFill rotWithShape="1">
          <a:blip r:embed="rId3">
            <a:extLst>
              <a:ext uri="{28A0092B-C50C-407E-A947-70E740481C1C}">
                <a14:useLocalDpi xmlns:a14="http://schemas.microsoft.com/office/drawing/2010/main" val="0"/>
              </a:ext>
            </a:extLst>
          </a:blip>
          <a:srcRect l="3424" r="50000" b="37101"/>
          <a:stretch/>
        </p:blipFill>
        <p:spPr>
          <a:xfrm>
            <a:off x="7098474" y="266521"/>
            <a:ext cx="4176943" cy="3172917"/>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31DA8F2C-9CA7-D705-EEE4-F2075EF5FD37}"/>
              </a:ext>
            </a:extLst>
          </p:cNvPr>
          <p:cNvPicPr>
            <a:picLocks noChangeAspect="1"/>
          </p:cNvPicPr>
          <p:nvPr/>
        </p:nvPicPr>
        <p:blipFill rotWithShape="1">
          <a:blip r:embed="rId4">
            <a:extLst>
              <a:ext uri="{28A0092B-C50C-407E-A947-70E740481C1C}">
                <a14:useLocalDpi xmlns:a14="http://schemas.microsoft.com/office/drawing/2010/main" val="0"/>
              </a:ext>
            </a:extLst>
          </a:blip>
          <a:srcRect l="3016" r="50000" b="56377"/>
          <a:stretch/>
        </p:blipFill>
        <p:spPr>
          <a:xfrm>
            <a:off x="5963206" y="3522945"/>
            <a:ext cx="5506278" cy="2991678"/>
          </a:xfrm>
          <a:prstGeom prst="rect">
            <a:avLst/>
          </a:prstGeom>
        </p:spPr>
      </p:pic>
      <p:pic>
        <p:nvPicPr>
          <p:cNvPr id="3" name="Picture 5" descr="Screenshot (78).png">
            <a:extLst>
              <a:ext uri="{FF2B5EF4-FFF2-40B4-BE49-F238E27FC236}">
                <a16:creationId xmlns:a16="http://schemas.microsoft.com/office/drawing/2014/main" id="{3A23940E-1ECB-DF1F-39B7-1309AA1D8A81}"/>
              </a:ext>
            </a:extLst>
          </p:cNvPr>
          <p:cNvPicPr>
            <a:picLocks noChangeAspect="1"/>
          </p:cNvPicPr>
          <p:nvPr/>
        </p:nvPicPr>
        <p:blipFill rotWithShape="1">
          <a:blip r:embed="rId5"/>
          <a:srcRect l="40015" t="27823" r="37292" b="49125"/>
          <a:stretch/>
        </p:blipFill>
        <p:spPr>
          <a:xfrm>
            <a:off x="4181605" y="1060406"/>
            <a:ext cx="3133658" cy="1788846"/>
          </a:xfrm>
          <a:prstGeom prst="rect">
            <a:avLst/>
          </a:prstGeom>
        </p:spPr>
      </p:pic>
    </p:spTree>
    <p:extLst>
      <p:ext uri="{BB962C8B-B14F-4D97-AF65-F5344CB8AC3E}">
        <p14:creationId xmlns:p14="http://schemas.microsoft.com/office/powerpoint/2010/main" val="362640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2230-FE69-8836-3420-8E0CF8CAA02F}"/>
              </a:ext>
            </a:extLst>
          </p:cNvPr>
          <p:cNvSpPr>
            <a:spLocks noGrp="1"/>
          </p:cNvSpPr>
          <p:nvPr>
            <p:ph type="title"/>
          </p:nvPr>
        </p:nvSpPr>
        <p:spPr>
          <a:xfrm>
            <a:off x="457200" y="390939"/>
            <a:ext cx="11277600" cy="693337"/>
          </a:xfrm>
        </p:spPr>
        <p:txBody>
          <a:bodyPr/>
          <a:lstStyle/>
          <a:p>
            <a:r>
              <a:rPr lang="en-US"/>
              <a:t>AI/ML GUI – Systems Dynamics </a:t>
            </a:r>
          </a:p>
        </p:txBody>
      </p:sp>
      <p:sp>
        <p:nvSpPr>
          <p:cNvPr id="4" name="Content Placeholder 2">
            <a:extLst>
              <a:ext uri="{FF2B5EF4-FFF2-40B4-BE49-F238E27FC236}">
                <a16:creationId xmlns:a16="http://schemas.microsoft.com/office/drawing/2014/main" id="{C61AF326-5601-CE4D-3D67-A8E4C4636987}"/>
              </a:ext>
            </a:extLst>
          </p:cNvPr>
          <p:cNvSpPr txBox="1">
            <a:spLocks/>
          </p:cNvSpPr>
          <p:nvPr/>
        </p:nvSpPr>
        <p:spPr>
          <a:xfrm>
            <a:off x="457200" y="1191491"/>
            <a:ext cx="4176944" cy="5069823"/>
          </a:xfrm>
          <a:prstGeom prst="rect">
            <a:avLst/>
          </a:prstGeom>
        </p:spPr>
        <p:txBody>
          <a:bodyPr vert="horz" lIns="91440" tIns="45720" rIns="91440" bIns="45720" rtlCol="0">
            <a:noAutofit/>
          </a:bodyPr>
          <a:lstStyle>
            <a:lvl1pPr marL="225425" indent="-225425" algn="l" defTabSz="914400" rtl="0" eaLnBrk="1" latinLnBrk="0" hangingPunct="1">
              <a:lnSpc>
                <a:spcPct val="100000"/>
              </a:lnSpc>
              <a:spcBef>
                <a:spcPts val="600"/>
              </a:spcBef>
              <a:spcAft>
                <a:spcPts val="600"/>
              </a:spcAft>
              <a:buFont typeface="Wingdings" panose="05000000000000000000" pitchFamily="2" charset="2"/>
              <a:buChar char="§"/>
              <a:defRPr sz="2400" b="0" i="0" kern="1200" cap="none" baseline="0">
                <a:solidFill>
                  <a:schemeClr val="tx1"/>
                </a:solidFill>
                <a:latin typeface="+mn-lt"/>
                <a:ea typeface="Arial Narrow" charset="0"/>
                <a:cs typeface="Arial Narrow" charset="0"/>
              </a:defRPr>
            </a:lvl1pPr>
            <a:lvl2pPr marL="688975" indent="-344488" algn="l" defTabSz="914400" rtl="0" eaLnBrk="1" latinLnBrk="0" hangingPunct="1">
              <a:lnSpc>
                <a:spcPct val="100000"/>
              </a:lnSpc>
              <a:spcBef>
                <a:spcPts val="600"/>
              </a:spcBef>
              <a:spcAft>
                <a:spcPts val="600"/>
              </a:spcAft>
              <a:buClr>
                <a:schemeClr val="tx1"/>
              </a:buClr>
              <a:buSzPct val="110000"/>
              <a:buFont typeface="Wingdings" panose="05000000000000000000" pitchFamily="2" charset="2"/>
              <a:buChar char="§"/>
              <a:tabLst/>
              <a:defRPr lang="en-US" sz="2400" b="0" i="0" kern="1200" baseline="0">
                <a:solidFill>
                  <a:schemeClr val="tx1"/>
                </a:solidFill>
                <a:latin typeface="+mn-lt"/>
                <a:ea typeface="Arial Narrow" charset="0"/>
                <a:cs typeface="Arial Narrow" charset="0"/>
              </a:defRPr>
            </a:lvl2pPr>
            <a:lvl3pPr marL="1033463" indent="-344488" algn="l" defTabSz="914400" rtl="0" eaLnBrk="1" latinLnBrk="0" hangingPunct="1">
              <a:lnSpc>
                <a:spcPct val="100000"/>
              </a:lnSpc>
              <a:spcBef>
                <a:spcPts val="600"/>
              </a:spcBef>
              <a:spcAft>
                <a:spcPts val="600"/>
              </a:spcAft>
              <a:buClrTx/>
              <a:buSzPct val="110000"/>
              <a:buFont typeface="Wingdings" panose="05000000000000000000" pitchFamily="2" charset="2"/>
              <a:buChar char="§"/>
              <a:tabLst/>
              <a:defRPr lang="en-US" sz="2200" b="0" i="0" kern="1200" baseline="0">
                <a:solidFill>
                  <a:schemeClr val="tx1"/>
                </a:solidFill>
                <a:latin typeface="+mn-lt"/>
                <a:ea typeface="Arial Narrow" charset="0"/>
                <a:cs typeface="Arial Narrow" charset="0"/>
              </a:defRPr>
            </a:lvl3pPr>
            <a:lvl4pPr marL="1033463" marR="0" indent="-344488" algn="l" defTabSz="914400" rtl="0" eaLnBrk="1" fontAlgn="auto" latinLnBrk="0" hangingPunct="1">
              <a:lnSpc>
                <a:spcPct val="100000"/>
              </a:lnSpc>
              <a:spcBef>
                <a:spcPts val="500"/>
              </a:spcBef>
              <a:spcAft>
                <a:spcPts val="600"/>
              </a:spcAft>
              <a:buClrTx/>
              <a:buSzPct val="110000"/>
              <a:buFont typeface="Courier New" panose="02070309020205020404" pitchFamily="49" charset="0"/>
              <a:buChar char="o"/>
              <a:tabLst/>
              <a:defRPr lang="en-US" sz="2200" b="0" i="0" kern="1200">
                <a:solidFill>
                  <a:schemeClr val="tx1"/>
                </a:solidFill>
                <a:latin typeface="+mn-lt"/>
                <a:ea typeface="Arial Narrow" charset="0"/>
                <a:cs typeface="Arial Narrow" charset="0"/>
              </a:defRPr>
            </a:lvl4pPr>
            <a:lvl5pPr marL="1377950" marR="0" indent="-238125"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
              <a:tabLst/>
              <a:defRPr lang="en-US" sz="1800" b="0" i="0" kern="1200" baseline="0">
                <a:solidFill>
                  <a:schemeClr val="tx1"/>
                </a:solidFill>
                <a:latin typeface="+mn-lt"/>
                <a:ea typeface="Arial Narrow" charset="0"/>
                <a:cs typeface="Arial Narrow" charset="0"/>
              </a:defRPr>
            </a:lvl5pPr>
            <a:lvl6pPr marL="1603375" marR="0" indent="-225425" algn="l" defTabSz="914400" rtl="0" eaLnBrk="1" fontAlgn="auto" latinLnBrk="0" hangingPunct="1">
              <a:lnSpc>
                <a:spcPct val="100000"/>
              </a:lnSpc>
              <a:spcBef>
                <a:spcPts val="600"/>
              </a:spcBef>
              <a:spcAft>
                <a:spcPts val="600"/>
              </a:spcAft>
              <a:buClrTx/>
              <a:buSzPct val="110000"/>
              <a:buFont typeface="Wingdings" panose="05000000000000000000" pitchFamily="2" charset="2"/>
              <a:buChar char="§"/>
              <a:tabLst/>
              <a:defRPr sz="1600" b="0" kern="1200" cap="none" baseline="0">
                <a:solidFill>
                  <a:schemeClr val="tx1"/>
                </a:solidFill>
                <a:latin typeface="+mn-lt"/>
                <a:ea typeface="+mn-ea"/>
                <a:cs typeface="+mn-cs"/>
              </a:defRPr>
            </a:lvl6pPr>
            <a:lvl7pPr marL="2290763" indent="-223838" algn="l" defTabSz="914400" rtl="0" eaLnBrk="1" latinLnBrk="0" hangingPunct="1">
              <a:lnSpc>
                <a:spcPct val="100000"/>
              </a:lnSpc>
              <a:spcBef>
                <a:spcPts val="500"/>
              </a:spcBef>
              <a:buFont typeface="Wingdings" panose="05000000000000000000" pitchFamily="2" charset="2"/>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GUI allows users to understand AI and Systems Dynamics so that they can apply AI to Systems Dynamics</a:t>
            </a:r>
          </a:p>
          <a:p>
            <a:r>
              <a:rPr lang="en-US"/>
              <a:t>Integrated with GitLab</a:t>
            </a:r>
          </a:p>
          <a:p>
            <a:r>
              <a:rPr lang="en-US"/>
              <a:t>Interactive, users can input their own CSV data and apply AI as well as change the parameter values through different formats (</a:t>
            </a:r>
            <a:r>
              <a:rPr lang="en-US" err="1"/>
              <a:t>xmile</a:t>
            </a:r>
            <a:r>
              <a:rPr lang="en-US"/>
              <a:t>, </a:t>
            </a:r>
            <a:r>
              <a:rPr lang="en-US" err="1"/>
              <a:t>insightmaker</a:t>
            </a:r>
            <a:r>
              <a:rPr lang="en-US"/>
              <a:t>, Stella, </a:t>
            </a:r>
            <a:r>
              <a:rPr lang="en-US" err="1"/>
              <a:t>VenSim</a:t>
            </a:r>
            <a:r>
              <a:rPr lang="en-US"/>
              <a:t>)</a:t>
            </a:r>
          </a:p>
        </p:txBody>
      </p:sp>
      <p:pic>
        <p:nvPicPr>
          <p:cNvPr id="5" name="Picture 4" descr="Graphical user interface, application&#10;&#10;Description automatically generated">
            <a:extLst>
              <a:ext uri="{FF2B5EF4-FFF2-40B4-BE49-F238E27FC236}">
                <a16:creationId xmlns:a16="http://schemas.microsoft.com/office/drawing/2014/main" id="{08E5FC0B-2A06-3F3D-0AD7-58D1E32C6C03}"/>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304" r="50000" b="18840"/>
          <a:stretch/>
        </p:blipFill>
        <p:spPr>
          <a:xfrm>
            <a:off x="4562061" y="2465198"/>
            <a:ext cx="3448776" cy="3349487"/>
          </a:xfrm>
          <a:prstGeom prst="rect">
            <a:avLst/>
          </a:prstGeom>
        </p:spPr>
      </p:pic>
      <p:pic>
        <p:nvPicPr>
          <p:cNvPr id="9" name="Picture 8">
            <a:extLst>
              <a:ext uri="{FF2B5EF4-FFF2-40B4-BE49-F238E27FC236}">
                <a16:creationId xmlns:a16="http://schemas.microsoft.com/office/drawing/2014/main" id="{D4C091CA-CFA7-3E5D-3862-D3592D620AAB}"/>
              </a:ext>
            </a:extLst>
          </p:cNvPr>
          <p:cNvPicPr>
            <a:picLocks noChangeAspect="1"/>
          </p:cNvPicPr>
          <p:nvPr/>
        </p:nvPicPr>
        <p:blipFill rotWithShape="1">
          <a:blip r:embed="rId4">
            <a:extLst>
              <a:ext uri="{28A0092B-C50C-407E-A947-70E740481C1C}">
                <a14:useLocalDpi xmlns:a14="http://schemas.microsoft.com/office/drawing/2010/main" val="0"/>
              </a:ext>
            </a:extLst>
          </a:blip>
          <a:srcRect l="3098" r="50000" b="19130"/>
          <a:stretch/>
        </p:blipFill>
        <p:spPr>
          <a:xfrm>
            <a:off x="7632046" y="1729409"/>
            <a:ext cx="4212178" cy="4085276"/>
          </a:xfrm>
          <a:prstGeom prst="rect">
            <a:avLst/>
          </a:prstGeom>
        </p:spPr>
      </p:pic>
      <p:sp>
        <p:nvSpPr>
          <p:cNvPr id="6" name="TextBox 5">
            <a:extLst>
              <a:ext uri="{FF2B5EF4-FFF2-40B4-BE49-F238E27FC236}">
                <a16:creationId xmlns:a16="http://schemas.microsoft.com/office/drawing/2014/main" id="{72D72517-C5A9-D5E6-388A-D4B0DF1577C8}"/>
              </a:ext>
            </a:extLst>
          </p:cNvPr>
          <p:cNvSpPr txBox="1"/>
          <p:nvPr/>
        </p:nvSpPr>
        <p:spPr>
          <a:xfrm>
            <a:off x="4962837" y="5891982"/>
            <a:ext cx="6096000" cy="738664"/>
          </a:xfrm>
          <a:prstGeom prst="rect">
            <a:avLst/>
          </a:prstGeom>
          <a:noFill/>
        </p:spPr>
        <p:txBody>
          <a:bodyPr wrap="square">
            <a:spAutoFit/>
          </a:bodyPr>
          <a:lstStyle/>
          <a:p>
            <a:pPr lvl="1" indent="-344170" algn="ctr"/>
            <a:r>
              <a:rPr lang="en-US" sz="1400"/>
              <a:t>Steps: Load  archetype, then upload CSV data that corresponds to archetype, train the archetype as a model with the CSV data to make predictions (Flow Regression)</a:t>
            </a:r>
          </a:p>
        </p:txBody>
      </p:sp>
    </p:spTree>
    <p:extLst>
      <p:ext uri="{BB962C8B-B14F-4D97-AF65-F5344CB8AC3E}">
        <p14:creationId xmlns:p14="http://schemas.microsoft.com/office/powerpoint/2010/main" val="413844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EFB08-31D3-7D0F-1896-C5D9DBFBB18B}"/>
              </a:ext>
            </a:extLst>
          </p:cNvPr>
          <p:cNvSpPr>
            <a:spLocks noGrp="1"/>
          </p:cNvSpPr>
          <p:nvPr>
            <p:ph type="title"/>
          </p:nvPr>
        </p:nvSpPr>
        <p:spPr>
          <a:xfrm>
            <a:off x="457200" y="2046425"/>
            <a:ext cx="10106938" cy="1382576"/>
          </a:xfrm>
        </p:spPr>
        <p:txBody>
          <a:bodyPr/>
          <a:lstStyle/>
          <a:p>
            <a:r>
              <a:rPr lang="en-US"/>
              <a:t>System Archetype Exemplar </a:t>
            </a:r>
          </a:p>
        </p:txBody>
      </p:sp>
      <p:sp>
        <p:nvSpPr>
          <p:cNvPr id="2" name="Slide Number Placeholder 1">
            <a:extLst>
              <a:ext uri="{FF2B5EF4-FFF2-40B4-BE49-F238E27FC236}">
                <a16:creationId xmlns:a16="http://schemas.microsoft.com/office/drawing/2014/main" id="{9F3554AF-C790-8ED4-481A-4B88BB82781A}"/>
              </a:ext>
            </a:extLst>
          </p:cNvPr>
          <p:cNvSpPr>
            <a:spLocks noGrp="1"/>
          </p:cNvSpPr>
          <p:nvPr>
            <p:ph type="sldNum" sz="quarter" idx="11"/>
          </p:nvPr>
        </p:nvSpPr>
        <p:spPr/>
        <p:txBody>
          <a:bodyPr/>
          <a:lstStyle/>
          <a:p>
            <a:fld id="{2F2F552B-1952-B44E-8CAB-5705F0ACD2E2}" type="slidenum">
              <a:rPr lang="uk-UA" smtClean="0"/>
              <a:pPr/>
              <a:t>9</a:t>
            </a:fld>
            <a:endParaRPr lang="uk-UA"/>
          </a:p>
        </p:txBody>
      </p:sp>
    </p:spTree>
    <p:extLst>
      <p:ext uri="{BB962C8B-B14F-4D97-AF65-F5344CB8AC3E}">
        <p14:creationId xmlns:p14="http://schemas.microsoft.com/office/powerpoint/2010/main" val="3378423123"/>
      </p:ext>
    </p:extLst>
  </p:cSld>
  <p:clrMapOvr>
    <a:masterClrMapping/>
  </p:clrMapOvr>
</p:sld>
</file>

<file path=ppt/theme/theme1.xml><?xml version="1.0" encoding="utf-8"?>
<a:theme xmlns:a="http://schemas.openxmlformats.org/drawingml/2006/main" name="White Print MITRE">
  <a:themeElements>
    <a:clrScheme name="LB-1">
      <a:dk1>
        <a:srgbClr val="000000"/>
      </a:dk1>
      <a:lt1>
        <a:srgbClr val="FFFFFF"/>
      </a:lt1>
      <a:dk2>
        <a:srgbClr val="0E2641"/>
      </a:dk2>
      <a:lt2>
        <a:srgbClr val="E5EEEF"/>
      </a:lt2>
      <a:accent1>
        <a:srgbClr val="335EAC"/>
      </a:accent1>
      <a:accent2>
        <a:srgbClr val="167FAC"/>
      </a:accent2>
      <a:accent3>
        <a:srgbClr val="6E7881"/>
      </a:accent3>
      <a:accent4>
        <a:srgbClr val="238541"/>
      </a:accent4>
      <a:accent5>
        <a:srgbClr val="D3442E"/>
      </a:accent5>
      <a:accent6>
        <a:srgbClr val="5D499E"/>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PPT-template-16x9-white-2023-v1.potx" id="{0A09C912-C3EB-4425-B6D1-E7F057D75633}" vid="{079556D6-EFC5-4FBD-B88C-433607D68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White Print MITRE</Template>
  <Application>Microsoft Office PowerPoint</Application>
  <PresentationFormat>Widescreen</PresentationFormat>
  <Slides>14</Slides>
  <Notes>8</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 Print MITRE</vt:lpstr>
      <vt:lpstr>Connecting Whole of Nation Systems Archetypes to a Global Perspective Using Artificial Intelligence Driven Simulation </vt:lpstr>
      <vt:lpstr>Whole of Nation Initiatives using AI driven Simulation</vt:lpstr>
      <vt:lpstr>Outline</vt:lpstr>
      <vt:lpstr>Whole of Nation Archetypes</vt:lpstr>
      <vt:lpstr>Model with system archetypes (Whole of Nation)</vt:lpstr>
      <vt:lpstr>Artificial Intelligence/ Machine Learning Graphic User Interface</vt:lpstr>
      <vt:lpstr>AI/ML GUI – AI Algorithms</vt:lpstr>
      <vt:lpstr>AI/ML GUI – Systems Dynamics </vt:lpstr>
      <vt:lpstr>System Archetype Exemplar </vt:lpstr>
      <vt:lpstr>Growth and Underinvestment</vt:lpstr>
      <vt:lpstr>Conclusion</vt:lpstr>
      <vt:lpstr>Closing Slide</vt:lpstr>
      <vt:lpstr>References (Primary)</vt:lpstr>
      <vt:lpstr>References (Secondary)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Whole of Nation Systems Archetypes to a Global Perspective Using Artificial Intelligence Driven Simulation </dc:title>
  <dc:subject/>
  <dc:creator>Dr. Jyotirmay Gadewadikar</dc:creator>
  <cp:keywords/>
  <dc:description/>
  <cp:revision>1</cp:revision>
  <cp:lastPrinted>2020-12-17T13:42:49Z</cp:lastPrinted>
  <dcterms:created xsi:type="dcterms:W3CDTF">2023-03-21T13:15:30Z</dcterms:created>
  <dcterms:modified xsi:type="dcterms:W3CDTF">2023-07-26T13:44:26Z</dcterms:modified>
  <cp:category/>
</cp:coreProperties>
</file>