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57" r:id="rId3"/>
    <p:sldId id="258" r:id="rId4"/>
    <p:sldId id="1150" r:id="rId5"/>
    <p:sldId id="256" r:id="rId6"/>
    <p:sldId id="1160" r:id="rId7"/>
    <p:sldId id="1161" r:id="rId8"/>
    <p:sldId id="1159" r:id="rId9"/>
  </p:sldIdLst>
  <p:sldSz cx="9144000" cy="5143500" type="screen16x9"/>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A58"/>
    <a:srgbClr val="C4C4C4"/>
    <a:srgbClr val="343A40"/>
    <a:srgbClr val="B2214D"/>
    <a:srgbClr val="EF7DB1"/>
    <a:srgbClr val="FF00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87418" autoAdjust="0"/>
  </p:normalViewPr>
  <p:slideViewPr>
    <p:cSldViewPr>
      <p:cViewPr varScale="1">
        <p:scale>
          <a:sx n="128" d="100"/>
          <a:sy n="128" d="100"/>
        </p:scale>
        <p:origin x="1134" y="9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02" tIns="43101" rIns="86202" bIns="43101" rtlCol="0"/>
          <a:lstStyle>
            <a:lvl1pPr algn="l">
              <a:defRPr sz="11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02" tIns="43101" rIns="86202" bIns="43101" rtlCol="0"/>
          <a:lstStyle>
            <a:lvl1pPr algn="r">
              <a:defRPr sz="1100"/>
            </a:lvl1pPr>
          </a:lstStyle>
          <a:p>
            <a:fld id="{D132DDBC-36CE-44D7-861B-5491E6C2D3B9}" type="datetimeFigureOut">
              <a:rPr lang="en-US" smtClean="0"/>
              <a:t>7/24/2023</a:t>
            </a:fld>
            <a:endParaRPr lang="en-US"/>
          </a:p>
        </p:txBody>
      </p:sp>
      <p:sp>
        <p:nvSpPr>
          <p:cNvPr id="4" name="Slide Image Placeholder 3"/>
          <p:cNvSpPr>
            <a:spLocks noGrp="1" noRot="1" noChangeAspect="1"/>
          </p:cNvSpPr>
          <p:nvPr>
            <p:ph type="sldImg" idx="2"/>
          </p:nvPr>
        </p:nvSpPr>
        <p:spPr>
          <a:xfrm>
            <a:off x="306388" y="650875"/>
            <a:ext cx="5789612" cy="3257550"/>
          </a:xfrm>
          <a:prstGeom prst="rect">
            <a:avLst/>
          </a:prstGeom>
          <a:noFill/>
          <a:ln w="12700">
            <a:solidFill>
              <a:prstClr val="black"/>
            </a:solidFill>
          </a:ln>
        </p:spPr>
        <p:txBody>
          <a:bodyPr vert="horz" lIns="86202" tIns="43101" rIns="86202" bIns="43101"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02" tIns="43101" rIns="86202" bIns="431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2"/>
            <a:ext cx="2773680" cy="434340"/>
          </a:xfrm>
          <a:prstGeom prst="rect">
            <a:avLst/>
          </a:prstGeom>
        </p:spPr>
        <p:txBody>
          <a:bodyPr vert="horz" lIns="86202" tIns="43101" rIns="86202" bIns="43101"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2"/>
            <a:ext cx="2773680" cy="434340"/>
          </a:xfrm>
          <a:prstGeom prst="rect">
            <a:avLst/>
          </a:prstGeom>
        </p:spPr>
        <p:txBody>
          <a:bodyPr vert="horz" lIns="86202" tIns="43101" rIns="86202" bIns="43101" rtlCol="0" anchor="b"/>
          <a:lstStyle>
            <a:lvl1pPr algn="r">
              <a:defRPr sz="1100"/>
            </a:lvl1pPr>
          </a:lstStyle>
          <a:p>
            <a:fld id="{BBB14505-F15A-447F-B31D-A7AED6FD8C54}" type="slidenum">
              <a:rPr lang="en-US" smtClean="0"/>
              <a:t>‹#›</a:t>
            </a:fld>
            <a:endParaRPr lang="en-US"/>
          </a:p>
        </p:txBody>
      </p:sp>
    </p:spTree>
    <p:extLst>
      <p:ext uri="{BB962C8B-B14F-4D97-AF65-F5344CB8AC3E}">
        <p14:creationId xmlns:p14="http://schemas.microsoft.com/office/powerpoint/2010/main" val="310233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endParaRPr lang="en-US" dirty="0"/>
          </a:p>
          <a:p>
            <a:r>
              <a:rPr lang="en-US" dirty="0"/>
              <a:t>Title page: Change title to submission name. Bold</a:t>
            </a:r>
            <a:r>
              <a:rPr lang="en-US" baseline="0" dirty="0"/>
              <a:t> the name of the presenter and display your name as you want it read by the moderator (</a:t>
            </a:r>
            <a:r>
              <a:rPr lang="en-US" baseline="0" dirty="0" err="1"/>
              <a:t>eg</a:t>
            </a:r>
            <a:r>
              <a:rPr lang="en-US" baseline="0" dirty="0"/>
              <a:t> Bob instead of Robert). Note the suggested timing in the bottom right. Slide timing may be adjusted, but not the number of slides. The session chair will change slide following the timing indicated, or earlier if requested.</a:t>
            </a:r>
          </a:p>
        </p:txBody>
      </p:sp>
      <p:sp>
        <p:nvSpPr>
          <p:cNvPr id="4" name="Slide Number Placeholder 3"/>
          <p:cNvSpPr>
            <a:spLocks noGrp="1"/>
          </p:cNvSpPr>
          <p:nvPr>
            <p:ph type="sldNum" sz="quarter" idx="10"/>
          </p:nvPr>
        </p:nvSpPr>
        <p:spPr/>
        <p:txBody>
          <a:bodyPr/>
          <a:lstStyle/>
          <a:p>
            <a:fld id="{BBB14505-F15A-447F-B31D-A7AED6FD8C54}" type="slidenum">
              <a:rPr lang="en-US" smtClean="0"/>
              <a:t>1</a:t>
            </a:fld>
            <a:endParaRPr lang="en-US"/>
          </a:p>
        </p:txBody>
      </p:sp>
    </p:spTree>
    <p:extLst>
      <p:ext uri="{BB962C8B-B14F-4D97-AF65-F5344CB8AC3E}">
        <p14:creationId xmlns:p14="http://schemas.microsoft.com/office/powerpoint/2010/main" val="398467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r>
              <a:rPr lang="en-US" dirty="0"/>
              <a:t>Problem Statement:</a:t>
            </a:r>
            <a:r>
              <a:rPr lang="en-US" baseline="0" dirty="0"/>
              <a:t> Do not change the slide title.  Keep fonts big (24 </a:t>
            </a:r>
            <a:r>
              <a:rPr lang="en-US" baseline="0" dirty="0" err="1"/>
              <a:t>pt</a:t>
            </a:r>
            <a:r>
              <a:rPr lang="en-US" baseline="0" dirty="0"/>
              <a:t> or bigger). Indicate why the problem is important. Note the timing in the bottom right.</a:t>
            </a:r>
          </a:p>
        </p:txBody>
      </p:sp>
      <p:sp>
        <p:nvSpPr>
          <p:cNvPr id="4" name="Slide Number Placeholder 3"/>
          <p:cNvSpPr>
            <a:spLocks noGrp="1"/>
          </p:cNvSpPr>
          <p:nvPr>
            <p:ph type="sldNum" sz="quarter" idx="10"/>
          </p:nvPr>
        </p:nvSpPr>
        <p:spPr/>
        <p:txBody>
          <a:bodyPr/>
          <a:lstStyle/>
          <a:p>
            <a:fld id="{BBB14505-F15A-447F-B31D-A7AED6FD8C54}" type="slidenum">
              <a:rPr lang="en-US" smtClean="0"/>
              <a:t>2</a:t>
            </a:fld>
            <a:endParaRPr lang="en-US"/>
          </a:p>
        </p:txBody>
      </p:sp>
    </p:spTree>
    <p:extLst>
      <p:ext uri="{BB962C8B-B14F-4D97-AF65-F5344CB8AC3E}">
        <p14:creationId xmlns:p14="http://schemas.microsoft.com/office/powerpoint/2010/main" val="237210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r>
              <a:rPr lang="en-US" baseline="0" dirty="0"/>
              <a:t>Approach or Dynamic Hypothesis: Do not change the slide title.  Keep fonts big (24 </a:t>
            </a:r>
            <a:r>
              <a:rPr lang="en-US" baseline="0" dirty="0" err="1"/>
              <a:t>pt</a:t>
            </a:r>
            <a:r>
              <a:rPr lang="en-US" baseline="0" dirty="0"/>
              <a:t> or bigger). Note the timing in the bottom right.</a:t>
            </a:r>
          </a:p>
        </p:txBody>
      </p:sp>
      <p:sp>
        <p:nvSpPr>
          <p:cNvPr id="4" name="Slide Number Placeholder 3"/>
          <p:cNvSpPr>
            <a:spLocks noGrp="1"/>
          </p:cNvSpPr>
          <p:nvPr>
            <p:ph type="sldNum" sz="quarter" idx="10"/>
          </p:nvPr>
        </p:nvSpPr>
        <p:spPr/>
        <p:txBody>
          <a:bodyPr/>
          <a:lstStyle/>
          <a:p>
            <a:fld id="{BBB14505-F15A-447F-B31D-A7AED6FD8C54}" type="slidenum">
              <a:rPr lang="en-US" smtClean="0"/>
              <a:t>3</a:t>
            </a:fld>
            <a:endParaRPr lang="en-US"/>
          </a:p>
        </p:txBody>
      </p:sp>
    </p:spTree>
    <p:extLst>
      <p:ext uri="{BB962C8B-B14F-4D97-AF65-F5344CB8AC3E}">
        <p14:creationId xmlns:p14="http://schemas.microsoft.com/office/powerpoint/2010/main" val="128379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r>
              <a:rPr lang="en-US" dirty="0"/>
              <a:t>Progress, Insights, and Questions: </a:t>
            </a:r>
            <a:r>
              <a:rPr lang="en-US" baseline="0" dirty="0"/>
              <a:t>Do not change the slide title. </a:t>
            </a:r>
            <a:r>
              <a:rPr lang="en-US" dirty="0"/>
              <a:t>Again, keep the text short and fonts big. Show</a:t>
            </a:r>
            <a:r>
              <a:rPr lang="en-US" baseline="0" dirty="0"/>
              <a:t> structure or behavior – may not be room for both (some flexibility on font for images). No need to conclude, there is always more to be done. Any questions you want to pose to the audience can go here. Note the timing in the bottom right.</a:t>
            </a:r>
          </a:p>
        </p:txBody>
      </p:sp>
      <p:sp>
        <p:nvSpPr>
          <p:cNvPr id="4" name="Slide Number Placeholder 3"/>
          <p:cNvSpPr>
            <a:spLocks noGrp="1"/>
          </p:cNvSpPr>
          <p:nvPr>
            <p:ph type="sldNum" sz="quarter" idx="10"/>
          </p:nvPr>
        </p:nvSpPr>
        <p:spPr/>
        <p:txBody>
          <a:bodyPr/>
          <a:lstStyle/>
          <a:p>
            <a:fld id="{BBB14505-F15A-447F-B31D-A7AED6FD8C54}" type="slidenum">
              <a:rPr lang="en-US" smtClean="0"/>
              <a:t>4</a:t>
            </a:fld>
            <a:endParaRPr lang="en-US"/>
          </a:p>
        </p:txBody>
      </p:sp>
    </p:spTree>
    <p:extLst>
      <p:ext uri="{BB962C8B-B14F-4D97-AF65-F5344CB8AC3E}">
        <p14:creationId xmlns:p14="http://schemas.microsoft.com/office/powerpoint/2010/main" val="139834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This slide will be hidden from presentation. You may delete this instruction slide once your slides are ready.</a:t>
            </a:r>
            <a:endParaRPr lang="en-US" sz="14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BBB14505-F15A-447F-B31D-A7AED6FD8C54}" type="slidenum">
              <a:rPr lang="en-US" smtClean="0"/>
              <a:t>5</a:t>
            </a:fld>
            <a:endParaRPr lang="en-US"/>
          </a:p>
        </p:txBody>
      </p:sp>
    </p:spTree>
    <p:extLst>
      <p:ext uri="{BB962C8B-B14F-4D97-AF65-F5344CB8AC3E}">
        <p14:creationId xmlns:p14="http://schemas.microsoft.com/office/powerpoint/2010/main" val="230513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r>
              <a:rPr lang="en-US" dirty="0"/>
              <a:t>Progress, Insights, and Questions: </a:t>
            </a:r>
            <a:r>
              <a:rPr lang="en-US" baseline="0" dirty="0"/>
              <a:t>Do not change the slide title. </a:t>
            </a:r>
            <a:r>
              <a:rPr lang="en-US" dirty="0"/>
              <a:t>Again, keep the text short and fonts big. Show</a:t>
            </a:r>
            <a:r>
              <a:rPr lang="en-US" baseline="0" dirty="0"/>
              <a:t> structure or behavior – may not be room for both (some flexibility on font for images). No need to conclude, there is always more to be done. Any questions you want to pose to the audience can go here. Note the timing in the bottom right.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14505-F15A-447F-B31D-A7AED6FD8C54}"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149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50875"/>
            <a:ext cx="5789612" cy="3257550"/>
          </a:xfrm>
        </p:spPr>
      </p:sp>
      <p:sp>
        <p:nvSpPr>
          <p:cNvPr id="3" name="Notes Placeholder 2"/>
          <p:cNvSpPr>
            <a:spLocks noGrp="1"/>
          </p:cNvSpPr>
          <p:nvPr>
            <p:ph type="body" idx="1"/>
          </p:nvPr>
        </p:nvSpPr>
        <p:spPr/>
        <p:txBody>
          <a:bodyPr/>
          <a:lstStyle/>
          <a:p>
            <a:r>
              <a:rPr lang="en-US" dirty="0"/>
              <a:t>Progress, Insights, and Questions: </a:t>
            </a:r>
            <a:r>
              <a:rPr lang="en-US" baseline="0" dirty="0"/>
              <a:t>Do not change the slide title. </a:t>
            </a:r>
            <a:r>
              <a:rPr lang="en-US" dirty="0"/>
              <a:t>Again, keep the text short and fonts big. Show</a:t>
            </a:r>
            <a:r>
              <a:rPr lang="en-US" baseline="0" dirty="0"/>
              <a:t> structure or behavior – may not be room for both (some flexibility on font for images). No need to conclude, there is always more to be done. Any questions you want to pose to the audience can go here. Note the timing in the bottom right.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14505-F15A-447F-B31D-A7AED6FD8C54}"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30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94FCB0-42F1-4FA7-A53C-3F4DF092E22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364303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4FCB0-42F1-4FA7-A53C-3F4DF092E22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302063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4FCB0-42F1-4FA7-A53C-3F4DF092E22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53517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4FCB0-42F1-4FA7-A53C-3F4DF092E22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245783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4FCB0-42F1-4FA7-A53C-3F4DF092E22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231771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94FCB0-42F1-4FA7-A53C-3F4DF092E227}"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233544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94FCB0-42F1-4FA7-A53C-3F4DF092E227}"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368867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94FCB0-42F1-4FA7-A53C-3F4DF092E227}"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188334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4FCB0-42F1-4FA7-A53C-3F4DF092E227}"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241115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C94FCB0-42F1-4FA7-A53C-3F4DF092E227}"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144739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C94FCB0-42F1-4FA7-A53C-3F4DF092E227}"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2025C-9CB7-4E2E-977A-9B89188D6C4A}" type="slidenum">
              <a:rPr lang="en-US" smtClean="0"/>
              <a:t>‹#›</a:t>
            </a:fld>
            <a:endParaRPr lang="en-US"/>
          </a:p>
        </p:txBody>
      </p:sp>
    </p:spTree>
    <p:extLst>
      <p:ext uri="{BB962C8B-B14F-4D97-AF65-F5344CB8AC3E}">
        <p14:creationId xmlns:p14="http://schemas.microsoft.com/office/powerpoint/2010/main" val="203530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94FCB0-42F1-4FA7-A53C-3F4DF092E227}" type="datetimeFigureOut">
              <a:rPr lang="en-US" smtClean="0"/>
              <a:t>7/24/2023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332025C-9CB7-4E2E-977A-9B89188D6C4A}" type="slidenum">
              <a:rPr lang="en-US" smtClean="0"/>
              <a:t>‹#›</a:t>
            </a:fld>
            <a:endParaRPr lang="en-US"/>
          </a:p>
        </p:txBody>
      </p:sp>
    </p:spTree>
    <p:extLst>
      <p:ext uri="{BB962C8B-B14F-4D97-AF65-F5344CB8AC3E}">
        <p14:creationId xmlns:p14="http://schemas.microsoft.com/office/powerpoint/2010/main" val="422850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ebportal.systemdynamics.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isdc.systemdynamic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Zeinabr@kth.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657350"/>
            <a:ext cx="6057900" cy="1102519"/>
          </a:xfrm>
        </p:spPr>
        <p:txBody>
          <a:bodyPr>
            <a:noAutofit/>
          </a:bodyPr>
          <a:lstStyle/>
          <a:p>
            <a:pPr algn="l"/>
            <a:r>
              <a:rPr lang="en-US" sz="2400" dirty="0">
                <a:solidFill>
                  <a:srgbClr val="343A40"/>
                </a:solidFill>
              </a:rPr>
              <a:t>What is the effect of charging infrastructure availability on electric truck adoption? </a:t>
            </a:r>
            <a:br>
              <a:rPr lang="en-US" sz="2400" dirty="0">
                <a:solidFill>
                  <a:srgbClr val="343A40"/>
                </a:solidFill>
              </a:rPr>
            </a:br>
            <a:r>
              <a:rPr lang="en-US" sz="2400" dirty="0">
                <a:solidFill>
                  <a:srgbClr val="343A40"/>
                </a:solidFill>
              </a:rPr>
              <a:t>An egg-chicken dynamics problem</a:t>
            </a:r>
            <a:endParaRPr lang="en-US" sz="1800" dirty="0">
              <a:solidFill>
                <a:srgbClr val="343A40"/>
              </a:solidFill>
            </a:endParaRPr>
          </a:p>
        </p:txBody>
      </p:sp>
      <p:sp>
        <p:nvSpPr>
          <p:cNvPr id="3" name="Subtitle 2"/>
          <p:cNvSpPr>
            <a:spLocks noGrp="1"/>
          </p:cNvSpPr>
          <p:nvPr>
            <p:ph type="subTitle" idx="1"/>
          </p:nvPr>
        </p:nvSpPr>
        <p:spPr>
          <a:xfrm>
            <a:off x="1657350" y="2933700"/>
            <a:ext cx="6057900" cy="1314450"/>
          </a:xfrm>
        </p:spPr>
        <p:txBody>
          <a:bodyPr>
            <a:normAutofit/>
          </a:bodyPr>
          <a:lstStyle/>
          <a:p>
            <a:pPr algn="r"/>
            <a:r>
              <a:rPr lang="en-US" sz="1500" b="1" dirty="0">
                <a:solidFill>
                  <a:schemeClr val="tx1"/>
                </a:solidFill>
              </a:rPr>
              <a:t>Zeinab Raoofi, KTH University</a:t>
            </a:r>
          </a:p>
          <a:p>
            <a:pPr algn="r"/>
            <a:r>
              <a:rPr lang="en-US" sz="1500" dirty="0" err="1">
                <a:solidFill>
                  <a:schemeClr val="tx1"/>
                </a:solidFill>
              </a:rPr>
              <a:t>Morteza</a:t>
            </a:r>
            <a:r>
              <a:rPr lang="en-US" sz="1500" dirty="0">
                <a:solidFill>
                  <a:schemeClr val="tx1"/>
                </a:solidFill>
              </a:rPr>
              <a:t> </a:t>
            </a:r>
            <a:r>
              <a:rPr lang="en-US" sz="1500" dirty="0" err="1">
                <a:solidFill>
                  <a:schemeClr val="tx1"/>
                </a:solidFill>
              </a:rPr>
              <a:t>Mahmoudi</a:t>
            </a:r>
            <a:r>
              <a:rPr lang="en-US" sz="1500" dirty="0">
                <a:solidFill>
                  <a:schemeClr val="tx1"/>
                </a:solidFill>
              </a:rPr>
              <a:t>, Sharif University of technology</a:t>
            </a:r>
          </a:p>
          <a:p>
            <a:pPr algn="r"/>
            <a:r>
              <a:rPr lang="en-US" sz="1500" dirty="0">
                <a:solidFill>
                  <a:schemeClr val="tx1"/>
                </a:solidFill>
              </a:rPr>
              <a:t>Anna Pernestål, KTH University</a:t>
            </a:r>
          </a:p>
        </p:txBody>
      </p:sp>
      <p:sp>
        <p:nvSpPr>
          <p:cNvPr id="4" name="TextBox 3"/>
          <p:cNvSpPr txBox="1"/>
          <p:nvPr/>
        </p:nvSpPr>
        <p:spPr>
          <a:xfrm>
            <a:off x="8458200" y="4474518"/>
            <a:ext cx="800100" cy="230832"/>
          </a:xfrm>
          <a:prstGeom prst="rect">
            <a:avLst/>
          </a:prstGeom>
          <a:noFill/>
        </p:spPr>
        <p:txBody>
          <a:bodyPr wrap="square" rtlCol="0">
            <a:spAutoFit/>
          </a:bodyPr>
          <a:lstStyle/>
          <a:p>
            <a:r>
              <a:rPr lang="en-US" sz="900" dirty="0"/>
              <a:t>0:00-0:30</a:t>
            </a:r>
          </a:p>
        </p:txBody>
      </p:sp>
      <p:sp>
        <p:nvSpPr>
          <p:cNvPr id="12" name="CaixaDeTexto 11">
            <a:extLst>
              <a:ext uri="{FF2B5EF4-FFF2-40B4-BE49-F238E27FC236}">
                <a16:creationId xmlns:a16="http://schemas.microsoft.com/office/drawing/2014/main" id="{5F4F0C5A-FCBE-474A-8DB8-148DA7B5FECE}"/>
              </a:ext>
            </a:extLst>
          </p:cNvPr>
          <p:cNvSpPr txBox="1"/>
          <p:nvPr/>
        </p:nvSpPr>
        <p:spPr>
          <a:xfrm>
            <a:off x="4229100" y="372502"/>
            <a:ext cx="3486150" cy="461665"/>
          </a:xfrm>
          <a:prstGeom prst="rect">
            <a:avLst/>
          </a:prstGeom>
          <a:noFill/>
        </p:spPr>
        <p:txBody>
          <a:bodyPr wrap="square" rtlCol="0">
            <a:spAutoFit/>
          </a:bodyPr>
          <a:lstStyle/>
          <a:p>
            <a:pPr algn="r"/>
            <a:r>
              <a:rPr lang="pt-BR" sz="2400" i="1" dirty="0">
                <a:solidFill>
                  <a:srgbClr val="B2214D"/>
                </a:solidFill>
              </a:rPr>
              <a:t>WIP Presentation</a:t>
            </a:r>
            <a:endParaRPr lang="en-US" sz="2400" i="1" dirty="0">
              <a:solidFill>
                <a:srgbClr val="B2214D"/>
              </a:solidFill>
            </a:endParaRPr>
          </a:p>
        </p:txBody>
      </p:sp>
      <p:grpSp>
        <p:nvGrpSpPr>
          <p:cNvPr id="8" name="Group 7">
            <a:extLst>
              <a:ext uri="{FF2B5EF4-FFF2-40B4-BE49-F238E27FC236}">
                <a16:creationId xmlns:a16="http://schemas.microsoft.com/office/drawing/2014/main" id="{32384F91-FFF5-C042-922A-7D0BA9356FA8}"/>
              </a:ext>
            </a:extLst>
          </p:cNvPr>
          <p:cNvGrpSpPr/>
          <p:nvPr/>
        </p:nvGrpSpPr>
        <p:grpSpPr>
          <a:xfrm>
            <a:off x="0" y="4657189"/>
            <a:ext cx="9144000" cy="675443"/>
            <a:chOff x="0" y="4657189"/>
            <a:chExt cx="9144000" cy="675443"/>
          </a:xfrm>
        </p:grpSpPr>
        <p:grpSp>
          <p:nvGrpSpPr>
            <p:cNvPr id="7" name="Group 6">
              <a:extLst>
                <a:ext uri="{FF2B5EF4-FFF2-40B4-BE49-F238E27FC236}">
                  <a16:creationId xmlns:a16="http://schemas.microsoft.com/office/drawing/2014/main" id="{3E98A784-890B-224D-9A9C-08FF997DD015}"/>
                </a:ext>
              </a:extLst>
            </p:cNvPr>
            <p:cNvGrpSpPr/>
            <p:nvPr/>
          </p:nvGrpSpPr>
          <p:grpSpPr>
            <a:xfrm>
              <a:off x="0" y="4657189"/>
              <a:ext cx="9144000" cy="675443"/>
              <a:chOff x="0" y="4657189"/>
              <a:chExt cx="9144000" cy="675443"/>
            </a:xfrm>
          </p:grpSpPr>
          <p:sp>
            <p:nvSpPr>
              <p:cNvPr id="5" name="Rectangle 4"/>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9" name="TextBox 8"/>
              <p:cNvSpPr txBox="1"/>
              <p:nvPr/>
            </p:nvSpPr>
            <p:spPr>
              <a:xfrm>
                <a:off x="2286000" y="4740101"/>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nvGrpSpPr>
              <p:cNvPr id="6" name="Group 5">
                <a:extLst>
                  <a:ext uri="{FF2B5EF4-FFF2-40B4-BE49-F238E27FC236}">
                    <a16:creationId xmlns:a16="http://schemas.microsoft.com/office/drawing/2014/main" id="{F1DD47CD-9787-EE4E-BAF0-A8A3535FD4B1}"/>
                  </a:ext>
                </a:extLst>
              </p:cNvPr>
              <p:cNvGrpSpPr/>
              <p:nvPr/>
            </p:nvGrpSpPr>
            <p:grpSpPr>
              <a:xfrm>
                <a:off x="1378548" y="4686300"/>
                <a:ext cx="2107603" cy="646332"/>
                <a:chOff x="1378548" y="4686300"/>
                <a:chExt cx="2107603" cy="646332"/>
              </a:xfrm>
            </p:grpSpPr>
            <p:pic>
              <p:nvPicPr>
                <p:cNvPr id="1026" name="Picture 2">
                  <a:extLst>
                    <a:ext uri="{FF2B5EF4-FFF2-40B4-BE49-F238E27FC236}">
                      <a16:creationId xmlns:a16="http://schemas.microsoft.com/office/drawing/2014/main" id="{64E3EF64-C40A-4EC9-AF60-EDA9078594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548" y="469118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0215F21-59DE-4327-B06B-E026F3BFE8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7350" y="468630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18F84453-B99F-4A92-BBF0-4CC0F68B57A3}"/>
                    </a:ext>
                  </a:extLst>
                </p:cNvPr>
                <p:cNvSpPr/>
                <p:nvPr/>
              </p:nvSpPr>
              <p:spPr>
                <a:xfrm>
                  <a:off x="1867047" y="4686301"/>
                  <a:ext cx="1619104" cy="646331"/>
                </a:xfrm>
                <a:prstGeom prst="rect">
                  <a:avLst/>
                </a:prstGeom>
              </p:spPr>
              <p:txBody>
                <a:bodyPr wrap="square">
                  <a:spAutoFit/>
                </a:bodyPr>
                <a:lstStyle/>
                <a:p>
                  <a:r>
                    <a:rPr lang="en-US" sz="1200" dirty="0">
                      <a:solidFill>
                        <a:srgbClr val="FFFFFF"/>
                      </a:solidFill>
                      <a:latin typeface="Arial" panose="020B0604020202020204" pitchFamily="34" charset="0"/>
                    </a:rPr>
                    <a:t>@systemdynamics_</a:t>
                  </a:r>
                  <a:endParaRPr lang="en-US" sz="1200" dirty="0"/>
                </a:p>
                <a:p>
                  <a:br>
                    <a:rPr lang="en-US" sz="1200" dirty="0"/>
                  </a:br>
                  <a:endParaRPr lang="en-US" sz="1200" dirty="0"/>
                </a:p>
              </p:txBody>
            </p:sp>
          </p:grpSp>
        </p:grpSp>
        <p:sp>
          <p:nvSpPr>
            <p:cNvPr id="16" name="Retângulo 15">
              <a:extLst>
                <a:ext uri="{FF2B5EF4-FFF2-40B4-BE49-F238E27FC236}">
                  <a16:creationId xmlns:a16="http://schemas.microsoft.com/office/drawing/2014/main" id="{9D0DE390-2008-46D1-949E-F0489FC6F2C6}"/>
                </a:ext>
              </a:extLst>
            </p:cNvPr>
            <p:cNvSpPr/>
            <p:nvPr/>
          </p:nvSpPr>
          <p:spPr>
            <a:xfrm>
              <a:off x="1592726" y="4910847"/>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#isdc2023</a:t>
              </a:r>
              <a:endParaRPr lang="en-US" sz="1200" dirty="0"/>
            </a:p>
          </p:txBody>
        </p:sp>
        <p:pic>
          <p:nvPicPr>
            <p:cNvPr id="17" name="Google Shape;210;p28">
              <a:extLst>
                <a:ext uri="{FF2B5EF4-FFF2-40B4-BE49-F238E27FC236}">
                  <a16:creationId xmlns:a16="http://schemas.microsoft.com/office/drawing/2014/main" id="{095AE063-763D-4BF7-8966-F0BB1C775F24}"/>
                </a:ext>
              </a:extLst>
            </p:cNvPr>
            <p:cNvPicPr preferRelativeResize="0"/>
            <p:nvPr/>
          </p:nvPicPr>
          <p:blipFill>
            <a:blip r:embed="rId5">
              <a:alphaModFix/>
            </a:blip>
            <a:stretch>
              <a:fillRect/>
            </a:stretch>
          </p:blipFill>
          <p:spPr>
            <a:xfrm>
              <a:off x="1383556" y="4959976"/>
              <a:ext cx="216644" cy="183524"/>
            </a:xfrm>
            <a:prstGeom prst="rect">
              <a:avLst/>
            </a:prstGeom>
            <a:noFill/>
            <a:ln>
              <a:noFill/>
            </a:ln>
          </p:spPr>
        </p:pic>
      </p:grpSp>
      <p:pic>
        <p:nvPicPr>
          <p:cNvPr id="20" name="Imagem 19" descr="Fundo preto com letras vermelhas&#10;&#10;Descrição gerada automaticamente">
            <a:extLst>
              <a:ext uri="{FF2B5EF4-FFF2-40B4-BE49-F238E27FC236}">
                <a16:creationId xmlns:a16="http://schemas.microsoft.com/office/drawing/2014/main" id="{3B08B5E7-234C-4941-B769-DD877C02A687}"/>
              </a:ext>
            </a:extLst>
          </p:cNvPr>
          <p:cNvPicPr>
            <a:picLocks noChangeAspect="1"/>
          </p:cNvPicPr>
          <p:nvPr/>
        </p:nvPicPr>
        <p:blipFill rotWithShape="1">
          <a:blip r:embed="rId6">
            <a:extLst>
              <a:ext uri="{28A0092B-C50C-407E-A947-70E740481C1C}">
                <a14:useLocalDpi xmlns:a14="http://schemas.microsoft.com/office/drawing/2010/main" val="0"/>
              </a:ext>
            </a:extLst>
          </a:blip>
          <a:srcRect l="20000" t="31054" r="70833" b="57225"/>
          <a:stretch/>
        </p:blipFill>
        <p:spPr>
          <a:xfrm>
            <a:off x="7200900" y="750585"/>
            <a:ext cx="409210" cy="392415"/>
          </a:xfrm>
          <a:prstGeom prst="rect">
            <a:avLst/>
          </a:prstGeom>
        </p:spPr>
      </p:pic>
      <p:pic>
        <p:nvPicPr>
          <p:cNvPr id="23" name="Picture 22" descr="A logo with text on it&#10;&#10;Description automatically generated">
            <a:extLst>
              <a:ext uri="{FF2B5EF4-FFF2-40B4-BE49-F238E27FC236}">
                <a16:creationId xmlns:a16="http://schemas.microsoft.com/office/drawing/2014/main" id="{5EF8760F-909C-6C10-8DB3-328E22BE11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2984" y="372502"/>
            <a:ext cx="2143167" cy="997059"/>
          </a:xfrm>
          <a:prstGeom prst="rect">
            <a:avLst/>
          </a:prstGeom>
        </p:spPr>
      </p:pic>
    </p:spTree>
    <p:extLst>
      <p:ext uri="{BB962C8B-B14F-4D97-AF65-F5344CB8AC3E}">
        <p14:creationId xmlns:p14="http://schemas.microsoft.com/office/powerpoint/2010/main" val="198890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286000" y="86047"/>
            <a:ext cx="4914900" cy="230832"/>
          </a:xfrm>
          <a:prstGeom prst="rect">
            <a:avLst/>
          </a:prstGeom>
          <a:noFill/>
        </p:spPr>
        <p:txBody>
          <a:bodyPr wrap="square" rtlCol="0">
            <a:spAutoFit/>
          </a:bodyPr>
          <a:lstStyle/>
          <a:p>
            <a:endParaRPr lang="en-US" sz="900" dirty="0">
              <a:solidFill>
                <a:schemeClr val="bg1"/>
              </a:solidFill>
              <a:latin typeface="Avenir LT Std 55 Roman" panose="020B0503020203020204" pitchFamily="34" charset="0"/>
            </a:endParaRPr>
          </a:p>
        </p:txBody>
      </p:sp>
      <p:sp>
        <p:nvSpPr>
          <p:cNvPr id="2" name="Title 1"/>
          <p:cNvSpPr>
            <a:spLocks noGrp="1"/>
          </p:cNvSpPr>
          <p:nvPr>
            <p:ph type="title"/>
          </p:nvPr>
        </p:nvSpPr>
        <p:spPr>
          <a:xfrm>
            <a:off x="1284135" y="152680"/>
            <a:ext cx="6259665" cy="533120"/>
          </a:xfrm>
        </p:spPr>
        <p:txBody>
          <a:bodyPr>
            <a:noAutofit/>
          </a:bodyPr>
          <a:lstStyle/>
          <a:p>
            <a:pPr algn="l"/>
            <a:r>
              <a:rPr lang="en-US" sz="2200" dirty="0"/>
              <a:t>The transition of the road freight transport system</a:t>
            </a:r>
          </a:p>
        </p:txBody>
      </p:sp>
      <p:sp>
        <p:nvSpPr>
          <p:cNvPr id="13" name="TextBox 8">
            <a:extLst>
              <a:ext uri="{FF2B5EF4-FFF2-40B4-BE49-F238E27FC236}">
                <a16:creationId xmlns:a16="http://schemas.microsoft.com/office/drawing/2014/main" id="{C93894B4-FD31-40CA-995C-F67E626595C7}"/>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17" name="Retângulo 16">
            <a:extLst>
              <a:ext uri="{FF2B5EF4-FFF2-40B4-BE49-F238E27FC236}">
                <a16:creationId xmlns:a16="http://schemas.microsoft.com/office/drawing/2014/main" id="{E99FA53A-D705-494A-8412-36AEB6ABD20F}"/>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18" name="Google Shape;210;p28">
            <a:extLst>
              <a:ext uri="{FF2B5EF4-FFF2-40B4-BE49-F238E27FC236}">
                <a16:creationId xmlns:a16="http://schemas.microsoft.com/office/drawing/2014/main" id="{4CBD87F9-4642-4305-88AF-582437A4E487}"/>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grpSp>
        <p:nvGrpSpPr>
          <p:cNvPr id="10" name="Group 7">
            <a:extLst>
              <a:ext uri="{FF2B5EF4-FFF2-40B4-BE49-F238E27FC236}">
                <a16:creationId xmlns:a16="http://schemas.microsoft.com/office/drawing/2014/main" id="{72EE39E9-548A-BAD4-9052-C57D3F57BD20}"/>
              </a:ext>
            </a:extLst>
          </p:cNvPr>
          <p:cNvGrpSpPr/>
          <p:nvPr/>
        </p:nvGrpSpPr>
        <p:grpSpPr>
          <a:xfrm>
            <a:off x="0" y="4657189"/>
            <a:ext cx="9144000" cy="675443"/>
            <a:chOff x="0" y="4657189"/>
            <a:chExt cx="9144000" cy="675443"/>
          </a:xfrm>
        </p:grpSpPr>
        <p:grpSp>
          <p:nvGrpSpPr>
            <p:cNvPr id="11" name="Group 6">
              <a:extLst>
                <a:ext uri="{FF2B5EF4-FFF2-40B4-BE49-F238E27FC236}">
                  <a16:creationId xmlns:a16="http://schemas.microsoft.com/office/drawing/2014/main" id="{160C3A8A-FCCA-4926-EFF4-1C6FC5ED9EDB}"/>
                </a:ext>
              </a:extLst>
            </p:cNvPr>
            <p:cNvGrpSpPr/>
            <p:nvPr/>
          </p:nvGrpSpPr>
          <p:grpSpPr>
            <a:xfrm>
              <a:off x="0" y="4657189"/>
              <a:ext cx="9144000" cy="675443"/>
              <a:chOff x="0" y="4657189"/>
              <a:chExt cx="9144000" cy="675443"/>
            </a:xfrm>
          </p:grpSpPr>
          <p:sp>
            <p:nvSpPr>
              <p:cNvPr id="15" name="Rectangle 4">
                <a:extLst>
                  <a:ext uri="{FF2B5EF4-FFF2-40B4-BE49-F238E27FC236}">
                    <a16:creationId xmlns:a16="http://schemas.microsoft.com/office/drawing/2014/main" id="{56E8BAEB-E330-24EF-5D51-21689E401148}"/>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16" name="TextBox 8">
                <a:extLst>
                  <a:ext uri="{FF2B5EF4-FFF2-40B4-BE49-F238E27FC236}">
                    <a16:creationId xmlns:a16="http://schemas.microsoft.com/office/drawing/2014/main" id="{43280830-A7E1-D1DF-E7B0-2A6D8EFB47E3}"/>
                  </a:ext>
                </a:extLst>
              </p:cNvPr>
              <p:cNvSpPr txBox="1"/>
              <p:nvPr/>
            </p:nvSpPr>
            <p:spPr>
              <a:xfrm>
                <a:off x="2286000" y="4740101"/>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nvGrpSpPr>
              <p:cNvPr id="19" name="Group 5">
                <a:extLst>
                  <a:ext uri="{FF2B5EF4-FFF2-40B4-BE49-F238E27FC236}">
                    <a16:creationId xmlns:a16="http://schemas.microsoft.com/office/drawing/2014/main" id="{4998675D-23C4-F31B-BE0B-767F5140ADCE}"/>
                  </a:ext>
                </a:extLst>
              </p:cNvPr>
              <p:cNvGrpSpPr/>
              <p:nvPr/>
            </p:nvGrpSpPr>
            <p:grpSpPr>
              <a:xfrm>
                <a:off x="1378548" y="4686300"/>
                <a:ext cx="2107603" cy="646332"/>
                <a:chOff x="1378548" y="4686300"/>
                <a:chExt cx="2107603" cy="646332"/>
              </a:xfrm>
            </p:grpSpPr>
            <p:pic>
              <p:nvPicPr>
                <p:cNvPr id="20" name="Picture 2">
                  <a:extLst>
                    <a:ext uri="{FF2B5EF4-FFF2-40B4-BE49-F238E27FC236}">
                      <a16:creationId xmlns:a16="http://schemas.microsoft.com/office/drawing/2014/main" id="{602FEB1E-29A4-379D-CE8A-EA218B9CAD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8548" y="469118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2042F6EC-4B66-04AC-90E2-164B2EF0BA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7350" y="468630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22" name="Retângulo 21">
                  <a:extLst>
                    <a:ext uri="{FF2B5EF4-FFF2-40B4-BE49-F238E27FC236}">
                      <a16:creationId xmlns:a16="http://schemas.microsoft.com/office/drawing/2014/main" id="{904DAB15-6922-3EA6-AAC5-08D9519DAE13}"/>
                    </a:ext>
                  </a:extLst>
                </p:cNvPr>
                <p:cNvSpPr/>
                <p:nvPr/>
              </p:nvSpPr>
              <p:spPr>
                <a:xfrm>
                  <a:off x="1867047" y="4686301"/>
                  <a:ext cx="1619104" cy="646331"/>
                </a:xfrm>
                <a:prstGeom prst="rect">
                  <a:avLst/>
                </a:prstGeom>
              </p:spPr>
              <p:txBody>
                <a:bodyPr wrap="square">
                  <a:spAutoFit/>
                </a:bodyPr>
                <a:lstStyle/>
                <a:p>
                  <a:r>
                    <a:rPr lang="en-US" sz="1200" dirty="0">
                      <a:solidFill>
                        <a:srgbClr val="FFFFFF"/>
                      </a:solidFill>
                      <a:latin typeface="Arial" panose="020B0604020202020204" pitchFamily="34" charset="0"/>
                    </a:rPr>
                    <a:t>@systemdynamics_</a:t>
                  </a:r>
                  <a:endParaRPr lang="en-US" sz="1200" dirty="0"/>
                </a:p>
                <a:p>
                  <a:br>
                    <a:rPr lang="en-US" sz="1200" dirty="0"/>
                  </a:br>
                  <a:endParaRPr lang="en-US" sz="1200" dirty="0"/>
                </a:p>
              </p:txBody>
            </p:sp>
          </p:grpSp>
        </p:grpSp>
        <p:sp>
          <p:nvSpPr>
            <p:cNvPr id="12" name="Retângulo 11">
              <a:extLst>
                <a:ext uri="{FF2B5EF4-FFF2-40B4-BE49-F238E27FC236}">
                  <a16:creationId xmlns:a16="http://schemas.microsoft.com/office/drawing/2014/main" id="{CF0691C4-C3B1-3F76-3561-ED76AA6167D9}"/>
                </a:ext>
              </a:extLst>
            </p:cNvPr>
            <p:cNvSpPr/>
            <p:nvPr/>
          </p:nvSpPr>
          <p:spPr>
            <a:xfrm>
              <a:off x="1592726" y="4910847"/>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#isdc2023</a:t>
              </a:r>
              <a:endParaRPr lang="en-US" sz="1200" dirty="0"/>
            </a:p>
          </p:txBody>
        </p:sp>
        <p:pic>
          <p:nvPicPr>
            <p:cNvPr id="14" name="Google Shape;210;p28">
              <a:extLst>
                <a:ext uri="{FF2B5EF4-FFF2-40B4-BE49-F238E27FC236}">
                  <a16:creationId xmlns:a16="http://schemas.microsoft.com/office/drawing/2014/main" id="{40976FB6-2CA4-AFC9-4991-F34F08B435DC}"/>
                </a:ext>
              </a:extLst>
            </p:cNvPr>
            <p:cNvPicPr preferRelativeResize="0"/>
            <p:nvPr/>
          </p:nvPicPr>
          <p:blipFill>
            <a:blip r:embed="rId3">
              <a:alphaModFix/>
            </a:blip>
            <a:stretch>
              <a:fillRect/>
            </a:stretch>
          </p:blipFill>
          <p:spPr>
            <a:xfrm>
              <a:off x="1383556" y="4959976"/>
              <a:ext cx="216644" cy="183524"/>
            </a:xfrm>
            <a:prstGeom prst="rect">
              <a:avLst/>
            </a:prstGeom>
            <a:noFill/>
            <a:ln>
              <a:noFill/>
            </a:ln>
          </p:spPr>
        </p:pic>
      </p:grpSp>
      <p:pic>
        <p:nvPicPr>
          <p:cNvPr id="23" name="Picture 22" descr="A red and grey logo&#10;&#10;Description automatically generated">
            <a:extLst>
              <a:ext uri="{FF2B5EF4-FFF2-40B4-BE49-F238E27FC236}">
                <a16:creationId xmlns:a16="http://schemas.microsoft.com/office/drawing/2014/main" id="{5A47417E-0072-2AD7-FB5D-D2C2DDB28C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2177" y="112659"/>
            <a:ext cx="643388" cy="481701"/>
          </a:xfrm>
          <a:prstGeom prst="rect">
            <a:avLst/>
          </a:prstGeom>
        </p:spPr>
      </p:pic>
      <p:pic>
        <p:nvPicPr>
          <p:cNvPr id="33" name="Picture 32">
            <a:extLst>
              <a:ext uri="{FF2B5EF4-FFF2-40B4-BE49-F238E27FC236}">
                <a16:creationId xmlns:a16="http://schemas.microsoft.com/office/drawing/2014/main" id="{8800F4BA-5473-2E56-C543-0F61542D3C7B}"/>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rcRect l="1704" r="1704"/>
          <a:stretch/>
        </p:blipFill>
        <p:spPr>
          <a:xfrm>
            <a:off x="1635286" y="1144368"/>
            <a:ext cx="2011877" cy="1263594"/>
          </a:xfrm>
          <a:prstGeom prst="ellipse">
            <a:avLst/>
          </a:prstGeom>
        </p:spPr>
      </p:pic>
      <p:pic>
        <p:nvPicPr>
          <p:cNvPr id="34" name="Picture 33">
            <a:extLst>
              <a:ext uri="{FF2B5EF4-FFF2-40B4-BE49-F238E27FC236}">
                <a16:creationId xmlns:a16="http://schemas.microsoft.com/office/drawing/2014/main" id="{9B6C5769-CF00-3185-A6E9-4FBE13D1B9C2}"/>
              </a:ext>
            </a:extLst>
          </p:cNvPr>
          <p:cNvPicPr>
            <a:picLocks noChangeAspect="1"/>
          </p:cNvPicPr>
          <p:nvPr/>
        </p:nvPicPr>
        <p:blipFill>
          <a:blip r:embed="rId9">
            <a:duotone>
              <a:srgbClr val="61922E">
                <a:shade val="45000"/>
                <a:satMod val="135000"/>
              </a:srgbClr>
              <a:prstClr val="white"/>
            </a:duotone>
          </a:blip>
          <a:stretch>
            <a:fillRect/>
          </a:stretch>
        </p:blipFill>
        <p:spPr>
          <a:xfrm>
            <a:off x="3900854" y="1510576"/>
            <a:ext cx="1332716" cy="480790"/>
          </a:xfrm>
          <a:prstGeom prst="rect">
            <a:avLst/>
          </a:prstGeom>
        </p:spPr>
      </p:pic>
      <p:sp>
        <p:nvSpPr>
          <p:cNvPr id="35" name="TextBox 34">
            <a:extLst>
              <a:ext uri="{FF2B5EF4-FFF2-40B4-BE49-F238E27FC236}">
                <a16:creationId xmlns:a16="http://schemas.microsoft.com/office/drawing/2014/main" id="{5918FD97-19C6-4EC1-D17E-E4A338E50FA8}"/>
              </a:ext>
            </a:extLst>
          </p:cNvPr>
          <p:cNvSpPr txBox="1"/>
          <p:nvPr/>
        </p:nvSpPr>
        <p:spPr>
          <a:xfrm>
            <a:off x="2693822" y="1121392"/>
            <a:ext cx="3407552" cy="415498"/>
          </a:xfrm>
          <a:prstGeom prst="rect">
            <a:avLst/>
          </a:prstGeom>
          <a:noFill/>
        </p:spPr>
        <p:txBody>
          <a:bodyPr wrap="square" rtlCol="0">
            <a:spAutoFit/>
          </a:bodyPr>
          <a:lstStyle/>
          <a:p>
            <a:pPr algn="ctr" defTabSz="685800">
              <a:defRPr/>
            </a:pPr>
            <a:r>
              <a:rPr lang="en-US" sz="1050" dirty="0">
                <a:solidFill>
                  <a:srgbClr val="61922E">
                    <a:lumMod val="50000"/>
                  </a:srgbClr>
                </a:solidFill>
                <a:cs typeface="Calibri" panose="020F0502020204030204" pitchFamily="34" charset="0"/>
              </a:rPr>
              <a:t>Transition to</a:t>
            </a:r>
          </a:p>
          <a:p>
            <a:pPr algn="ctr" defTabSz="685800">
              <a:defRPr/>
            </a:pPr>
            <a:r>
              <a:rPr lang="en-US" sz="1050" dirty="0">
                <a:solidFill>
                  <a:srgbClr val="61922E">
                    <a:lumMod val="50000"/>
                  </a:srgbClr>
                </a:solidFill>
                <a:cs typeface="Calibri" panose="020F0502020204030204" pitchFamily="34" charset="0"/>
              </a:rPr>
              <a:t>sustainable system</a:t>
            </a:r>
            <a:endParaRPr lang="en-GB" sz="1050" dirty="0">
              <a:solidFill>
                <a:srgbClr val="61922E">
                  <a:lumMod val="50000"/>
                </a:srgbClr>
              </a:solidFill>
              <a:cs typeface="Calibri" panose="020F0502020204030204" pitchFamily="34" charset="0"/>
            </a:endParaRPr>
          </a:p>
        </p:txBody>
      </p:sp>
      <p:sp>
        <p:nvSpPr>
          <p:cNvPr id="36" name="Rectangle: Rounded Corners 35">
            <a:extLst>
              <a:ext uri="{FF2B5EF4-FFF2-40B4-BE49-F238E27FC236}">
                <a16:creationId xmlns:a16="http://schemas.microsoft.com/office/drawing/2014/main" id="{A3E9C5FD-E83C-40C1-65C0-31A2D330E30E}"/>
              </a:ext>
            </a:extLst>
          </p:cNvPr>
          <p:cNvSpPr/>
          <p:nvPr/>
        </p:nvSpPr>
        <p:spPr>
          <a:xfrm>
            <a:off x="457200" y="2986049"/>
            <a:ext cx="1465262" cy="500101"/>
          </a:xfrm>
          <a:prstGeom prst="roundRect">
            <a:avLst/>
          </a:prstGeom>
          <a:solidFill>
            <a:srgbClr val="61922E">
              <a:lumMod val="50000"/>
            </a:srgb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FFFFFF"/>
                </a:solidFill>
                <a:effectLst/>
                <a:uLnTx/>
                <a:uFillTx/>
                <a:latin typeface="Arial Rounded MT Bold" panose="020F0704030504030204" pitchFamily="34" charset="0"/>
                <a:ea typeface="+mn-ea"/>
                <a:cs typeface="+mn-cs"/>
              </a:rPr>
              <a:t>Electrification</a:t>
            </a:r>
          </a:p>
        </p:txBody>
      </p:sp>
      <p:pic>
        <p:nvPicPr>
          <p:cNvPr id="37" name="Picture 36">
            <a:extLst>
              <a:ext uri="{FF2B5EF4-FFF2-40B4-BE49-F238E27FC236}">
                <a16:creationId xmlns:a16="http://schemas.microsoft.com/office/drawing/2014/main" id="{72AADCFD-F4CD-31FD-F8A7-CB0A69C8241D}"/>
              </a:ext>
            </a:extLst>
          </p:cNvPr>
          <p:cNvPicPr>
            <a:picLocks noChangeAspect="1"/>
          </p:cNvPicPr>
          <p:nvPr/>
        </p:nvPicPr>
        <p:blipFill>
          <a:blip r:embed="rId10">
            <a:extLst>
              <a:ext uri="{BEBA8EAE-BF5A-486C-A8C5-ECC9F3942E4B}">
                <a14:imgProps xmlns:a14="http://schemas.microsoft.com/office/drawing/2010/main">
                  <a14:imgLayer r:embed="rId11">
                    <a14:imgEffect>
                      <a14:saturation sat="200000"/>
                    </a14:imgEffect>
                  </a14:imgLayer>
                </a14:imgProps>
              </a:ext>
            </a:extLst>
          </a:blip>
          <a:srcRect t="9753" b="9753"/>
          <a:stretch/>
        </p:blipFill>
        <p:spPr>
          <a:xfrm flipH="1">
            <a:off x="5423654" y="1144368"/>
            <a:ext cx="1994143" cy="1273922"/>
          </a:xfrm>
          <a:prstGeom prst="ellipse">
            <a:avLst/>
          </a:prstGeom>
        </p:spPr>
      </p:pic>
      <p:cxnSp>
        <p:nvCxnSpPr>
          <p:cNvPr id="38" name="Connector: Curved 37">
            <a:extLst>
              <a:ext uri="{FF2B5EF4-FFF2-40B4-BE49-F238E27FC236}">
                <a16:creationId xmlns:a16="http://schemas.microsoft.com/office/drawing/2014/main" id="{A12974F4-1B5B-B567-8088-FEB390BB504F}"/>
              </a:ext>
            </a:extLst>
          </p:cNvPr>
          <p:cNvCxnSpPr>
            <a:cxnSpLocks/>
            <a:stCxn id="36" idx="3"/>
            <a:endCxn id="33" idx="4"/>
          </p:cNvCxnSpPr>
          <p:nvPr/>
        </p:nvCxnSpPr>
        <p:spPr>
          <a:xfrm flipV="1">
            <a:off x="1922462" y="2407962"/>
            <a:ext cx="718763" cy="828138"/>
          </a:xfrm>
          <a:prstGeom prst="curvedConnector2">
            <a:avLst/>
          </a:prstGeom>
          <a:noFill/>
          <a:ln w="57150" cap="flat" cmpd="tri" algn="ctr">
            <a:solidFill>
              <a:srgbClr val="61922E">
                <a:lumMod val="50000"/>
              </a:srgbClr>
            </a:solidFill>
            <a:prstDash val="solid"/>
            <a:tailEnd type="triangle"/>
          </a:ln>
          <a:effectLst/>
        </p:spPr>
      </p:cxnSp>
      <p:grpSp>
        <p:nvGrpSpPr>
          <p:cNvPr id="39" name="Group 38">
            <a:extLst>
              <a:ext uri="{FF2B5EF4-FFF2-40B4-BE49-F238E27FC236}">
                <a16:creationId xmlns:a16="http://schemas.microsoft.com/office/drawing/2014/main" id="{CE83677F-23CF-DEF0-FD0F-D4EB2359C77F}"/>
              </a:ext>
            </a:extLst>
          </p:cNvPr>
          <p:cNvGrpSpPr/>
          <p:nvPr/>
        </p:nvGrpSpPr>
        <p:grpSpPr>
          <a:xfrm>
            <a:off x="917281" y="648066"/>
            <a:ext cx="735738" cy="1256771"/>
            <a:chOff x="1649523" y="1705007"/>
            <a:chExt cx="980984" cy="1675694"/>
          </a:xfrm>
        </p:grpSpPr>
        <p:pic>
          <p:nvPicPr>
            <p:cNvPr id="40" name="Picture 39">
              <a:extLst>
                <a:ext uri="{FF2B5EF4-FFF2-40B4-BE49-F238E27FC236}">
                  <a16:creationId xmlns:a16="http://schemas.microsoft.com/office/drawing/2014/main" id="{F085ADBD-B832-A05F-F6CB-E35FD709247E}"/>
                </a:ext>
              </a:extLst>
            </p:cNvPr>
            <p:cNvPicPr>
              <a:picLocks noChangeAspect="1"/>
            </p:cNvPicPr>
            <p:nvPr/>
          </p:nvPicPr>
          <p:blipFill>
            <a:blip r:embed="rId12">
              <a:clrChange>
                <a:clrFrom>
                  <a:srgbClr val="FFFFFF"/>
                </a:clrFrom>
                <a:clrTo>
                  <a:srgbClr val="FFFFFF">
                    <a:alpha val="0"/>
                  </a:srgbClr>
                </a:clrTo>
              </a:clrChange>
              <a:duotone>
                <a:srgbClr val="838389">
                  <a:shade val="45000"/>
                  <a:satMod val="135000"/>
                </a:srgbClr>
                <a:prstClr val="white"/>
              </a:duotone>
              <a:alphaModFix amt="85000"/>
            </a:blip>
            <a:stretch>
              <a:fillRect/>
            </a:stretch>
          </p:blipFill>
          <p:spPr>
            <a:xfrm flipH="1">
              <a:off x="1649523" y="1705007"/>
              <a:ext cx="980984" cy="1675694"/>
            </a:xfrm>
            <a:prstGeom prst="rect">
              <a:avLst/>
            </a:prstGeom>
          </p:spPr>
        </p:pic>
        <p:sp>
          <p:nvSpPr>
            <p:cNvPr id="41" name="TextBox 40">
              <a:extLst>
                <a:ext uri="{FF2B5EF4-FFF2-40B4-BE49-F238E27FC236}">
                  <a16:creationId xmlns:a16="http://schemas.microsoft.com/office/drawing/2014/main" id="{9C45AC5C-47D5-3FFC-3FE2-58EDD641446F}"/>
                </a:ext>
              </a:extLst>
            </p:cNvPr>
            <p:cNvSpPr txBox="1"/>
            <p:nvPr/>
          </p:nvSpPr>
          <p:spPr>
            <a:xfrm>
              <a:off x="1970228" y="1946494"/>
              <a:ext cx="498427" cy="369332"/>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cs typeface="Calibri" panose="020F0502020204030204" pitchFamily="34" charset="0"/>
                </a:rPr>
                <a:t>7%</a:t>
              </a:r>
            </a:p>
          </p:txBody>
        </p:sp>
      </p:grpSp>
      <p:pic>
        <p:nvPicPr>
          <p:cNvPr id="42" name="Picture 41">
            <a:extLst>
              <a:ext uri="{FF2B5EF4-FFF2-40B4-BE49-F238E27FC236}">
                <a16:creationId xmlns:a16="http://schemas.microsoft.com/office/drawing/2014/main" id="{5B1588EE-2C67-7818-E1BA-66907C167BDF}"/>
              </a:ext>
            </a:extLst>
          </p:cNvPr>
          <p:cNvPicPr>
            <a:picLocks noChangeAspect="1"/>
          </p:cNvPicPr>
          <p:nvPr/>
        </p:nvPicPr>
        <p:blipFill>
          <a:blip r:embed="rId13">
            <a:duotone>
              <a:srgbClr val="D02F80">
                <a:shade val="45000"/>
                <a:satMod val="135000"/>
              </a:srgbClr>
              <a:prstClr val="white"/>
            </a:duotone>
          </a:blip>
          <a:stretch>
            <a:fillRect/>
          </a:stretch>
        </p:blipFill>
        <p:spPr>
          <a:xfrm>
            <a:off x="2880445" y="3078383"/>
            <a:ext cx="1064129" cy="1157640"/>
          </a:xfrm>
          <a:prstGeom prst="rect">
            <a:avLst/>
          </a:prstGeom>
        </p:spPr>
      </p:pic>
      <p:sp>
        <p:nvSpPr>
          <p:cNvPr id="92" name="TextBox 91">
            <a:extLst>
              <a:ext uri="{FF2B5EF4-FFF2-40B4-BE49-F238E27FC236}">
                <a16:creationId xmlns:a16="http://schemas.microsoft.com/office/drawing/2014/main" id="{41860C41-C045-C6F1-1FEB-1EB9E55A5100}"/>
              </a:ext>
            </a:extLst>
          </p:cNvPr>
          <p:cNvSpPr txBox="1"/>
          <p:nvPr/>
        </p:nvSpPr>
        <p:spPr>
          <a:xfrm>
            <a:off x="4183794" y="2724150"/>
            <a:ext cx="4655406" cy="1723549"/>
          </a:xfrm>
          <a:prstGeom prst="rect">
            <a:avLst/>
          </a:prstGeom>
          <a:noFill/>
        </p:spPr>
        <p:txBody>
          <a:bodyPr wrap="square">
            <a:spAutoFit/>
          </a:bodyPr>
          <a:lstStyle/>
          <a:p>
            <a:pPr algn="just" defTabSz="685800">
              <a:spcBef>
                <a:spcPts val="900"/>
              </a:spcBef>
            </a:pPr>
            <a:r>
              <a:rPr lang="en-US" sz="1300" dirty="0">
                <a:solidFill>
                  <a:srgbClr val="A50A58"/>
                </a:solidFill>
                <a:latin typeface="Calibri" panose="020F0502020204030204" pitchFamily="34" charset="0"/>
                <a:ea typeface="Times New Roman" panose="02020603050405020304" pitchFamily="18" charset="0"/>
                <a:cs typeface="Calibri" panose="020F0502020204030204" pitchFamily="34" charset="0"/>
              </a:rPr>
              <a:t>Q1</a:t>
            </a:r>
            <a:r>
              <a:rPr lang="en-US" sz="1300" dirty="0">
                <a:solidFill>
                  <a:srgbClr val="FFFFFF">
                    <a:lumMod val="65000"/>
                  </a:srgbClr>
                </a:solidFill>
                <a:latin typeface="Calibri" panose="020F0502020204030204" pitchFamily="34" charset="0"/>
                <a:ea typeface="Times New Roman" panose="02020603050405020304" pitchFamily="18" charset="0"/>
                <a:cs typeface="Calibri" panose="020F0502020204030204" pitchFamily="34" charset="0"/>
              </a:rPr>
              <a:t>: How and to what extent will the </a:t>
            </a:r>
            <a:r>
              <a:rPr lang="en-US" sz="1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availability of charging infrastructure affect</a:t>
            </a:r>
            <a:r>
              <a:rPr lang="en-US" sz="1300" dirty="0">
                <a:solidFill>
                  <a:srgbClr val="FFFFFF">
                    <a:lumMod val="65000"/>
                  </a:srgbClr>
                </a:solidFill>
                <a:latin typeface="Calibri" panose="020F0502020204030204" pitchFamily="34" charset="0"/>
                <a:ea typeface="Times New Roman" panose="02020603050405020304" pitchFamily="18" charset="0"/>
                <a:cs typeface="Calibri" panose="020F0502020204030204" pitchFamily="34" charset="0"/>
              </a:rPr>
              <a:t> the </a:t>
            </a:r>
            <a:r>
              <a:rPr lang="en-US" sz="1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market adoption of heavy electric trucks</a:t>
            </a:r>
            <a:r>
              <a:rPr lang="en-US" sz="1300" dirty="0">
                <a:solidFill>
                  <a:srgbClr val="FFFFFF">
                    <a:lumMod val="65000"/>
                  </a:srgbClr>
                </a:solidFill>
                <a:latin typeface="Calibri" panose="020F0502020204030204" pitchFamily="34" charset="0"/>
                <a:ea typeface="Times New Roman" panose="02020603050405020304" pitchFamily="18" charset="0"/>
                <a:cs typeface="Calibri" panose="020F0502020204030204" pitchFamily="34" charset="0"/>
              </a:rPr>
              <a:t>? </a:t>
            </a:r>
          </a:p>
          <a:p>
            <a:pPr algn="just" defTabSz="685800">
              <a:spcBef>
                <a:spcPts val="900"/>
              </a:spcBef>
            </a:pPr>
            <a:r>
              <a:rPr lang="en-US" sz="1300" dirty="0">
                <a:solidFill>
                  <a:srgbClr val="A50A58"/>
                </a:solidFill>
                <a:latin typeface="Calibri" panose="020F0502020204030204" pitchFamily="34" charset="0"/>
                <a:ea typeface="Times New Roman" panose="02020603050405020304" pitchFamily="18" charset="0"/>
                <a:cs typeface="Calibri" panose="020F0502020204030204" pitchFamily="34" charset="0"/>
              </a:rPr>
              <a:t>Q2: </a:t>
            </a:r>
            <a:r>
              <a:rPr lang="en-US" sz="1300" dirty="0">
                <a:solidFill>
                  <a:srgbClr val="FFFFFF">
                    <a:lumMod val="65000"/>
                  </a:srgbClr>
                </a:solidFill>
                <a:latin typeface="Calibri" panose="020F0502020204030204" pitchFamily="34" charset="0"/>
                <a:ea typeface="Times New Roman" panose="02020603050405020304" pitchFamily="18" charset="0"/>
                <a:cs typeface="Calibri" panose="020F0502020204030204" pitchFamily="34" charset="0"/>
              </a:rPr>
              <a:t>How can </a:t>
            </a:r>
            <a:r>
              <a:rPr lang="en-US" sz="1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public and private sector investment in charging infrastructure </a:t>
            </a:r>
            <a:r>
              <a:rPr lang="en-US" sz="1300" dirty="0">
                <a:solidFill>
                  <a:srgbClr val="FFFFFF">
                    <a:lumMod val="65000"/>
                  </a:srgbClr>
                </a:solidFill>
                <a:latin typeface="Calibri" panose="020F0502020204030204" pitchFamily="34" charset="0"/>
                <a:ea typeface="Times New Roman" panose="02020603050405020304" pitchFamily="18" charset="0"/>
                <a:cs typeface="Calibri" panose="020F0502020204030204" pitchFamily="34" charset="0"/>
              </a:rPr>
              <a:t>development be optimized to accelerate the adoption of heavy electric trucks?</a:t>
            </a:r>
          </a:p>
          <a:p>
            <a:pPr algn="just" defTabSz="685800">
              <a:spcBef>
                <a:spcPts val="900"/>
              </a:spcBef>
            </a:pPr>
            <a:r>
              <a:rPr lang="en-US" sz="1300" dirty="0">
                <a:solidFill>
                  <a:srgbClr val="A50A58"/>
                </a:solidFill>
                <a:latin typeface="Calibri" panose="020F0502020204030204" pitchFamily="34" charset="0"/>
                <a:ea typeface="Times New Roman" panose="02020603050405020304" pitchFamily="18" charset="0"/>
                <a:cs typeface="Calibri" panose="020F0502020204030204" pitchFamily="34" charset="0"/>
              </a:rPr>
              <a:t>Q3: </a:t>
            </a:r>
            <a:r>
              <a:rPr lang="en-US" sz="1300" dirty="0">
                <a:solidFill>
                  <a:srgbClr val="FFFFFF">
                    <a:lumMod val="65000"/>
                  </a:srgbClr>
                </a:solidFill>
                <a:latin typeface="Calibri" panose="020F0502020204030204" pitchFamily="34" charset="0"/>
                <a:ea typeface="Times New Roman" panose="02020603050405020304" pitchFamily="18" charset="0"/>
                <a:cs typeface="Calibri" panose="020F0502020204030204" pitchFamily="34" charset="0"/>
              </a:rPr>
              <a:t>What role can </a:t>
            </a:r>
            <a:r>
              <a:rPr lang="en-US" sz="1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policy interventions </a:t>
            </a:r>
            <a:r>
              <a:rPr lang="en-US" sz="1300" dirty="0">
                <a:solidFill>
                  <a:srgbClr val="FFFFFF">
                    <a:lumMod val="65000"/>
                  </a:srgbClr>
                </a:solidFill>
                <a:latin typeface="Calibri" panose="020F0502020204030204" pitchFamily="34" charset="0"/>
                <a:ea typeface="Times New Roman" panose="02020603050405020304" pitchFamily="18" charset="0"/>
                <a:cs typeface="Calibri" panose="020F0502020204030204" pitchFamily="34" charset="0"/>
              </a:rPr>
              <a:t>play in the development and adoption of heavy electric trucks?</a:t>
            </a:r>
          </a:p>
        </p:txBody>
      </p:sp>
    </p:spTree>
    <p:extLst>
      <p:ext uri="{BB962C8B-B14F-4D97-AF65-F5344CB8AC3E}">
        <p14:creationId xmlns:p14="http://schemas.microsoft.com/office/powerpoint/2010/main" val="251808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B017810F-BE0B-413F-B3C1-C7D48DC5FA11}"/>
              </a:ext>
            </a:extLst>
          </p:cNvPr>
          <p:cNvSpPr/>
          <p:nvPr/>
        </p:nvSpPr>
        <p:spPr>
          <a:xfrm>
            <a:off x="1371600" y="438150"/>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C51684A8-180B-4CD5-A1DB-B170B1DBD096}"/>
              </a:ext>
            </a:extLst>
          </p:cNvPr>
          <p:cNvSpPr>
            <a:spLocks noGrp="1"/>
          </p:cNvSpPr>
          <p:nvPr>
            <p:ph type="title"/>
          </p:nvPr>
        </p:nvSpPr>
        <p:spPr>
          <a:xfrm>
            <a:off x="1485900" y="-18770"/>
            <a:ext cx="6172200" cy="491208"/>
          </a:xfrm>
        </p:spPr>
        <p:txBody>
          <a:bodyPr>
            <a:normAutofit fontScale="90000"/>
          </a:bodyPr>
          <a:lstStyle/>
          <a:p>
            <a:pPr algn="l"/>
            <a:r>
              <a:rPr lang="en-US" dirty="0"/>
              <a:t>Storytelling</a:t>
            </a:r>
          </a:p>
        </p:txBody>
      </p:sp>
      <p:pic>
        <p:nvPicPr>
          <p:cNvPr id="20" name="Picture 19" descr="A red and grey logo&#10;&#10;Description automatically generated">
            <a:extLst>
              <a:ext uri="{FF2B5EF4-FFF2-40B4-BE49-F238E27FC236}">
                <a16:creationId xmlns:a16="http://schemas.microsoft.com/office/drawing/2014/main" id="{0D6C0C17-95E8-CA7E-BF1D-2F33BF8CF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177" y="112659"/>
            <a:ext cx="643388" cy="481701"/>
          </a:xfrm>
          <a:prstGeom prst="rect">
            <a:avLst/>
          </a:prstGeom>
        </p:spPr>
      </p:pic>
      <p:sp>
        <p:nvSpPr>
          <p:cNvPr id="210" name="Title 1">
            <a:extLst>
              <a:ext uri="{FF2B5EF4-FFF2-40B4-BE49-F238E27FC236}">
                <a16:creationId xmlns:a16="http://schemas.microsoft.com/office/drawing/2014/main" id="{01BC523D-4838-6807-8316-AD9CCC83EB07}"/>
              </a:ext>
            </a:extLst>
          </p:cNvPr>
          <p:cNvSpPr txBox="1">
            <a:spLocks/>
          </p:cNvSpPr>
          <p:nvPr/>
        </p:nvSpPr>
        <p:spPr>
          <a:xfrm>
            <a:off x="1060463" y="449394"/>
            <a:ext cx="7552857" cy="673874"/>
          </a:xfrm>
          <a:prstGeom prst="rect">
            <a:avLst/>
          </a:prstGeom>
        </p:spPr>
        <p:txBody>
          <a:bodyPr vert="horz" lIns="91440" tIns="45720" rIns="91440" bIns="45720" rtlCol="0" anchor="ctr">
            <a:noAutofit/>
          </a:bodyPr>
          <a:lstStyle>
            <a:lvl1pPr algn="l" rtl="0" eaLnBrk="1" fontAlgn="base" hangingPunct="1">
              <a:lnSpc>
                <a:spcPts val="3000"/>
              </a:lnSpc>
              <a:spcBef>
                <a:spcPct val="0"/>
              </a:spcBef>
              <a:spcAft>
                <a:spcPct val="0"/>
              </a:spcAft>
              <a:defRPr sz="2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189"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378"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566"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754"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a:lstStyle>
          <a:p>
            <a:pPr marL="0" marR="0" lvl="0" indent="0" algn="l" defTabSz="914400" rtl="0" eaLnBrk="1" fontAlgn="base" latinLnBrk="0" hangingPunct="1">
              <a:lnSpc>
                <a:spcPts val="3000"/>
              </a:lnSpc>
              <a:spcBef>
                <a:spcPct val="0"/>
              </a:spcBef>
              <a:spcAft>
                <a:spcPct val="0"/>
              </a:spcAft>
              <a:buClrTx/>
              <a:buSzTx/>
              <a:buFontTx/>
              <a:buNone/>
              <a:tabLst/>
              <a:defRPr/>
            </a:pPr>
            <a:endParaRPr kumimoji="0" lang="en-US" sz="2100" b="1" i="0" u="none" strike="noStrike" kern="1200" cap="none" spc="0" normalizeH="0" baseline="0" noProof="0" dirty="0">
              <a:ln>
                <a:noFill/>
              </a:ln>
              <a:solidFill>
                <a:srgbClr val="000000"/>
              </a:solidFill>
              <a:effectLst/>
              <a:uLnTx/>
              <a:uFillTx/>
              <a:latin typeface="Arial"/>
              <a:ea typeface="+mj-ea"/>
              <a:cs typeface="+mj-cs"/>
            </a:endParaRPr>
          </a:p>
        </p:txBody>
      </p:sp>
      <p:sp>
        <p:nvSpPr>
          <p:cNvPr id="211" name="Rectangle 5">
            <a:extLst>
              <a:ext uri="{FF2B5EF4-FFF2-40B4-BE49-F238E27FC236}">
                <a16:creationId xmlns:a16="http://schemas.microsoft.com/office/drawing/2014/main" id="{4E7F9152-FFD2-D50E-7DED-75077D204F6E}"/>
              </a:ext>
            </a:extLst>
          </p:cNvPr>
          <p:cNvSpPr>
            <a:spLocks noChangeArrowheads="1"/>
          </p:cNvSpPr>
          <p:nvPr/>
        </p:nvSpPr>
        <p:spPr bwMode="auto">
          <a:xfrm>
            <a:off x="571500" y="1994056"/>
            <a:ext cx="504946"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E-truck Sale</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nvGrpSpPr>
          <p:cNvPr id="212" name="Group 211">
            <a:extLst>
              <a:ext uri="{FF2B5EF4-FFF2-40B4-BE49-F238E27FC236}">
                <a16:creationId xmlns:a16="http://schemas.microsoft.com/office/drawing/2014/main" id="{BA26C2ED-6096-9668-E7AD-E962BCE424AD}"/>
              </a:ext>
            </a:extLst>
          </p:cNvPr>
          <p:cNvGrpSpPr/>
          <p:nvPr/>
        </p:nvGrpSpPr>
        <p:grpSpPr>
          <a:xfrm>
            <a:off x="1288404" y="1086300"/>
            <a:ext cx="541815" cy="255546"/>
            <a:chOff x="1717870" y="1469358"/>
            <a:chExt cx="722420" cy="340728"/>
          </a:xfrm>
        </p:grpSpPr>
        <p:sp>
          <p:nvSpPr>
            <p:cNvPr id="213" name="Rectangle 6">
              <a:extLst>
                <a:ext uri="{FF2B5EF4-FFF2-40B4-BE49-F238E27FC236}">
                  <a16:creationId xmlns:a16="http://schemas.microsoft.com/office/drawing/2014/main" id="{360EFAB5-B3AF-995B-2020-88144481736D}"/>
                </a:ext>
              </a:extLst>
            </p:cNvPr>
            <p:cNvSpPr>
              <a:spLocks noChangeArrowheads="1"/>
            </p:cNvSpPr>
            <p:nvPr/>
          </p:nvSpPr>
          <p:spPr bwMode="auto">
            <a:xfrm>
              <a:off x="1717870" y="1469358"/>
              <a:ext cx="72242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E-truck Fleet</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14" name="Rectangle 7">
              <a:extLst>
                <a:ext uri="{FF2B5EF4-FFF2-40B4-BE49-F238E27FC236}">
                  <a16:creationId xmlns:a16="http://schemas.microsoft.com/office/drawing/2014/main" id="{B596D5B5-95A0-2C7A-AF6D-55B266F06417}"/>
                </a:ext>
              </a:extLst>
            </p:cNvPr>
            <p:cNvSpPr>
              <a:spLocks noChangeArrowheads="1"/>
            </p:cNvSpPr>
            <p:nvPr/>
          </p:nvSpPr>
          <p:spPr bwMode="auto">
            <a:xfrm>
              <a:off x="1970283" y="1640809"/>
              <a:ext cx="22228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Size</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215" name="Group 214">
            <a:extLst>
              <a:ext uri="{FF2B5EF4-FFF2-40B4-BE49-F238E27FC236}">
                <a16:creationId xmlns:a16="http://schemas.microsoft.com/office/drawing/2014/main" id="{32526814-494D-7333-C9C7-3E9723EB8D05}"/>
              </a:ext>
            </a:extLst>
          </p:cNvPr>
          <p:cNvGrpSpPr/>
          <p:nvPr/>
        </p:nvGrpSpPr>
        <p:grpSpPr>
          <a:xfrm>
            <a:off x="3250863" y="937242"/>
            <a:ext cx="771045" cy="256737"/>
            <a:chOff x="4271962" y="1258888"/>
            <a:chExt cx="1028060" cy="342316"/>
          </a:xfrm>
        </p:grpSpPr>
        <p:sp>
          <p:nvSpPr>
            <p:cNvPr id="216" name="Rectangle 8">
              <a:extLst>
                <a:ext uri="{FF2B5EF4-FFF2-40B4-BE49-F238E27FC236}">
                  <a16:creationId xmlns:a16="http://schemas.microsoft.com/office/drawing/2014/main" id="{26920F6C-FADC-CB11-9717-A061998F7F4A}"/>
                </a:ext>
              </a:extLst>
            </p:cNvPr>
            <p:cNvSpPr>
              <a:spLocks noChangeArrowheads="1"/>
            </p:cNvSpPr>
            <p:nvPr/>
          </p:nvSpPr>
          <p:spPr bwMode="auto">
            <a:xfrm>
              <a:off x="4271962" y="1258888"/>
              <a:ext cx="1028060"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Charging Demand</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17" name="Rectangle 9">
              <a:extLst>
                <a:ext uri="{FF2B5EF4-FFF2-40B4-BE49-F238E27FC236}">
                  <a16:creationId xmlns:a16="http://schemas.microsoft.com/office/drawing/2014/main" id="{7B7CD75B-056E-ADE3-AA93-7B20FE1B278D}"/>
                </a:ext>
              </a:extLst>
            </p:cNvPr>
            <p:cNvSpPr>
              <a:spLocks noChangeArrowheads="1"/>
            </p:cNvSpPr>
            <p:nvPr/>
          </p:nvSpPr>
          <p:spPr bwMode="auto">
            <a:xfrm>
              <a:off x="4437062" y="1431926"/>
              <a:ext cx="66043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for E-trucks</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18" name="Group 217">
            <a:extLst>
              <a:ext uri="{FF2B5EF4-FFF2-40B4-BE49-F238E27FC236}">
                <a16:creationId xmlns:a16="http://schemas.microsoft.com/office/drawing/2014/main" id="{E549E2A2-5056-9C74-F99E-2F276F257CEC}"/>
              </a:ext>
            </a:extLst>
          </p:cNvPr>
          <p:cNvGrpSpPr/>
          <p:nvPr/>
        </p:nvGrpSpPr>
        <p:grpSpPr>
          <a:xfrm>
            <a:off x="5894782" y="1594006"/>
            <a:ext cx="751809" cy="256737"/>
            <a:chOff x="7859713" y="2146300"/>
            <a:chExt cx="1002412" cy="342316"/>
          </a:xfrm>
        </p:grpSpPr>
        <p:sp>
          <p:nvSpPr>
            <p:cNvPr id="219" name="Rectangle 10">
              <a:extLst>
                <a:ext uri="{FF2B5EF4-FFF2-40B4-BE49-F238E27FC236}">
                  <a16:creationId xmlns:a16="http://schemas.microsoft.com/office/drawing/2014/main" id="{B1F67BD9-8C8E-11B3-D2A0-BBAEA8F23622}"/>
                </a:ext>
              </a:extLst>
            </p:cNvPr>
            <p:cNvSpPr>
              <a:spLocks noChangeArrowheads="1"/>
            </p:cNvSpPr>
            <p:nvPr/>
          </p:nvSpPr>
          <p:spPr bwMode="auto">
            <a:xfrm>
              <a:off x="7891464" y="2146300"/>
              <a:ext cx="9297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Installed E-truck</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20" name="Rectangle 11">
              <a:extLst>
                <a:ext uri="{FF2B5EF4-FFF2-40B4-BE49-F238E27FC236}">
                  <a16:creationId xmlns:a16="http://schemas.microsoft.com/office/drawing/2014/main" id="{835402D7-0BF3-A793-38C2-F21AA03D419C}"/>
                </a:ext>
              </a:extLst>
            </p:cNvPr>
            <p:cNvSpPr>
              <a:spLocks noChangeArrowheads="1"/>
            </p:cNvSpPr>
            <p:nvPr/>
          </p:nvSpPr>
          <p:spPr bwMode="auto">
            <a:xfrm>
              <a:off x="7859713" y="2319339"/>
              <a:ext cx="100241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Charging Stations</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21" name="Group 220">
            <a:extLst>
              <a:ext uri="{FF2B5EF4-FFF2-40B4-BE49-F238E27FC236}">
                <a16:creationId xmlns:a16="http://schemas.microsoft.com/office/drawing/2014/main" id="{730A4D85-BA46-10E8-9F36-2204790D73B0}"/>
              </a:ext>
            </a:extLst>
          </p:cNvPr>
          <p:cNvGrpSpPr/>
          <p:nvPr/>
        </p:nvGrpSpPr>
        <p:grpSpPr>
          <a:xfrm>
            <a:off x="984646" y="3402570"/>
            <a:ext cx="530594" cy="256737"/>
            <a:chOff x="1312862" y="4557713"/>
            <a:chExt cx="707458" cy="342316"/>
          </a:xfrm>
        </p:grpSpPr>
        <p:sp>
          <p:nvSpPr>
            <p:cNvPr id="222" name="Rectangle 12">
              <a:extLst>
                <a:ext uri="{FF2B5EF4-FFF2-40B4-BE49-F238E27FC236}">
                  <a16:creationId xmlns:a16="http://schemas.microsoft.com/office/drawing/2014/main" id="{40C8AB7B-BF49-4C2E-755C-851957FD7448}"/>
                </a:ext>
              </a:extLst>
            </p:cNvPr>
            <p:cNvSpPr>
              <a:spLocks noChangeArrowheads="1"/>
            </p:cNvSpPr>
            <p:nvPr/>
          </p:nvSpPr>
          <p:spPr bwMode="auto">
            <a:xfrm>
              <a:off x="1312862" y="4557713"/>
              <a:ext cx="707458"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E-truck total</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23" name="Rectangle 13">
              <a:extLst>
                <a:ext uri="{FF2B5EF4-FFF2-40B4-BE49-F238E27FC236}">
                  <a16:creationId xmlns:a16="http://schemas.microsoft.com/office/drawing/2014/main" id="{9F43A649-E55F-55C6-397B-98D1D4EACDA7}"/>
                </a:ext>
              </a:extLst>
            </p:cNvPr>
            <p:cNvSpPr>
              <a:spLocks noChangeArrowheads="1"/>
            </p:cNvSpPr>
            <p:nvPr/>
          </p:nvSpPr>
          <p:spPr bwMode="auto">
            <a:xfrm>
              <a:off x="1539875" y="4730751"/>
              <a:ext cx="252205"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Cost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24" name="Group 223">
            <a:extLst>
              <a:ext uri="{FF2B5EF4-FFF2-40B4-BE49-F238E27FC236}">
                <a16:creationId xmlns:a16="http://schemas.microsoft.com/office/drawing/2014/main" id="{10737AC0-2F3D-2102-E481-27D8ABA1DCF1}"/>
              </a:ext>
            </a:extLst>
          </p:cNvPr>
          <p:cNvGrpSpPr/>
          <p:nvPr/>
        </p:nvGrpSpPr>
        <p:grpSpPr>
          <a:xfrm>
            <a:off x="1253761" y="2915616"/>
            <a:ext cx="945772" cy="256737"/>
            <a:chOff x="1671681" y="3908447"/>
            <a:chExt cx="1261029" cy="342316"/>
          </a:xfrm>
        </p:grpSpPr>
        <p:sp>
          <p:nvSpPr>
            <p:cNvPr id="225" name="Rectangle 14">
              <a:extLst>
                <a:ext uri="{FF2B5EF4-FFF2-40B4-BE49-F238E27FC236}">
                  <a16:creationId xmlns:a16="http://schemas.microsoft.com/office/drawing/2014/main" id="{A1A0FBC7-19B0-1400-C628-59F8E14B9A96}"/>
                </a:ext>
              </a:extLst>
            </p:cNvPr>
            <p:cNvSpPr>
              <a:spLocks noChangeArrowheads="1"/>
            </p:cNvSpPr>
            <p:nvPr/>
          </p:nvSpPr>
          <p:spPr bwMode="auto">
            <a:xfrm>
              <a:off x="1671681" y="3908447"/>
              <a:ext cx="12610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E-truck Attractiveness</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26" name="Rectangle 15">
              <a:extLst>
                <a:ext uri="{FF2B5EF4-FFF2-40B4-BE49-F238E27FC236}">
                  <a16:creationId xmlns:a16="http://schemas.microsoft.com/office/drawing/2014/main" id="{91F1FA33-182C-C867-ADD2-E673D3B02FCE}"/>
                </a:ext>
              </a:extLst>
            </p:cNvPr>
            <p:cNvSpPr>
              <a:spLocks noChangeArrowheads="1"/>
            </p:cNvSpPr>
            <p:nvPr/>
          </p:nvSpPr>
          <p:spPr bwMode="auto">
            <a:xfrm>
              <a:off x="1820906" y="4081486"/>
              <a:ext cx="96394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(Utility Function)</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27" name="Group 226">
            <a:extLst>
              <a:ext uri="{FF2B5EF4-FFF2-40B4-BE49-F238E27FC236}">
                <a16:creationId xmlns:a16="http://schemas.microsoft.com/office/drawing/2014/main" id="{63A144F4-231A-9801-00FA-58811CC0CF1A}"/>
              </a:ext>
            </a:extLst>
          </p:cNvPr>
          <p:cNvGrpSpPr/>
          <p:nvPr/>
        </p:nvGrpSpPr>
        <p:grpSpPr>
          <a:xfrm>
            <a:off x="845344" y="1310637"/>
            <a:ext cx="1001316" cy="888207"/>
            <a:chOff x="1127125" y="1768475"/>
            <a:chExt cx="1335088" cy="1184276"/>
          </a:xfrm>
        </p:grpSpPr>
        <p:sp>
          <p:nvSpPr>
            <p:cNvPr id="228" name="Arc 16">
              <a:extLst>
                <a:ext uri="{FF2B5EF4-FFF2-40B4-BE49-F238E27FC236}">
                  <a16:creationId xmlns:a16="http://schemas.microsoft.com/office/drawing/2014/main" id="{EF286E75-AF0C-6953-3401-54CCDF5705F1}"/>
                </a:ext>
              </a:extLst>
            </p:cNvPr>
            <p:cNvSpPr>
              <a:spLocks/>
            </p:cNvSpPr>
            <p:nvPr/>
          </p:nvSpPr>
          <p:spPr bwMode="auto">
            <a:xfrm>
              <a:off x="1127125" y="1849438"/>
              <a:ext cx="1335088" cy="1103313"/>
            </a:xfrm>
            <a:custGeom>
              <a:avLst/>
              <a:gdLst>
                <a:gd name="G0" fmla="+- 20917 0 0"/>
                <a:gd name="G1" fmla="+- 17276 0 0"/>
                <a:gd name="G2" fmla="+- 21600 0 0"/>
                <a:gd name="T0" fmla="*/ 0 w 20917"/>
                <a:gd name="T1" fmla="*/ 11888 h 17276"/>
                <a:gd name="T2" fmla="*/ 7952 w 20917"/>
                <a:gd name="T3" fmla="*/ 0 h 17276"/>
                <a:gd name="T4" fmla="*/ 20917 w 20917"/>
                <a:gd name="T5" fmla="*/ 17276 h 17276"/>
              </a:gdLst>
              <a:ahLst/>
              <a:cxnLst>
                <a:cxn ang="0">
                  <a:pos x="T0" y="T1"/>
                </a:cxn>
                <a:cxn ang="0">
                  <a:pos x="T2" y="T3"/>
                </a:cxn>
                <a:cxn ang="0">
                  <a:pos x="T4" y="T5"/>
                </a:cxn>
              </a:cxnLst>
              <a:rect l="0" t="0" r="r" b="b"/>
              <a:pathLst>
                <a:path w="20917" h="17276" fill="none" extrusionOk="0">
                  <a:moveTo>
                    <a:pt x="-1" y="11887"/>
                  </a:moveTo>
                  <a:cubicBezTo>
                    <a:pt x="1223" y="7137"/>
                    <a:pt x="4028" y="2944"/>
                    <a:pt x="7951" y="-1"/>
                  </a:cubicBezTo>
                </a:path>
                <a:path w="20917" h="17276" stroke="0" extrusionOk="0">
                  <a:moveTo>
                    <a:pt x="-1" y="11887"/>
                  </a:moveTo>
                  <a:cubicBezTo>
                    <a:pt x="1223" y="7137"/>
                    <a:pt x="4028" y="2944"/>
                    <a:pt x="7951" y="-1"/>
                  </a:cubicBezTo>
                  <a:lnTo>
                    <a:pt x="20917" y="17276"/>
                  </a:lnTo>
                  <a:close/>
                </a:path>
              </a:pathLst>
            </a:custGeom>
            <a:noFill/>
            <a:ln w="23813">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29" name="Freeform 17">
              <a:extLst>
                <a:ext uri="{FF2B5EF4-FFF2-40B4-BE49-F238E27FC236}">
                  <a16:creationId xmlns:a16="http://schemas.microsoft.com/office/drawing/2014/main" id="{1FB1DC65-5C9F-2A82-1DBE-72E65B7BA739}"/>
                </a:ext>
              </a:extLst>
            </p:cNvPr>
            <p:cNvSpPr>
              <a:spLocks/>
            </p:cNvSpPr>
            <p:nvPr/>
          </p:nvSpPr>
          <p:spPr bwMode="auto">
            <a:xfrm>
              <a:off x="1611312" y="1768475"/>
              <a:ext cx="149225" cy="111125"/>
            </a:xfrm>
            <a:custGeom>
              <a:avLst/>
              <a:gdLst>
                <a:gd name="T0" fmla="*/ 94 w 94"/>
                <a:gd name="T1" fmla="*/ 0 h 70"/>
                <a:gd name="T2" fmla="*/ 0 w 94"/>
                <a:gd name="T3" fmla="*/ 25 h 70"/>
                <a:gd name="T4" fmla="*/ 29 w 94"/>
                <a:gd name="T5" fmla="*/ 70 h 70"/>
                <a:gd name="T6" fmla="*/ 94 w 94"/>
                <a:gd name="T7" fmla="*/ 0 h 70"/>
              </a:gdLst>
              <a:ahLst/>
              <a:cxnLst>
                <a:cxn ang="0">
                  <a:pos x="T0" y="T1"/>
                </a:cxn>
                <a:cxn ang="0">
                  <a:pos x="T2" y="T3"/>
                </a:cxn>
                <a:cxn ang="0">
                  <a:pos x="T4" y="T5"/>
                </a:cxn>
                <a:cxn ang="0">
                  <a:pos x="T6" y="T7"/>
                </a:cxn>
              </a:cxnLst>
              <a:rect l="0" t="0" r="r" b="b"/>
              <a:pathLst>
                <a:path w="94" h="70">
                  <a:moveTo>
                    <a:pt x="94" y="0"/>
                  </a:moveTo>
                  <a:lnTo>
                    <a:pt x="0" y="25"/>
                  </a:lnTo>
                  <a:lnTo>
                    <a:pt x="29" y="70"/>
                  </a:lnTo>
                  <a:lnTo>
                    <a:pt x="94" y="0"/>
                  </a:lnTo>
                  <a:close/>
                </a:path>
              </a:pathLst>
            </a:custGeom>
            <a:solidFill>
              <a:srgbClr val="008000"/>
            </a:solidFill>
            <a:ln w="7938">
              <a:solidFill>
                <a:srgbClr val="00800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30" name="Rectangle 18">
              <a:extLst>
                <a:ext uri="{FF2B5EF4-FFF2-40B4-BE49-F238E27FC236}">
                  <a16:creationId xmlns:a16="http://schemas.microsoft.com/office/drawing/2014/main" id="{4D8C9C07-76DF-9631-7250-7C3C732A3D3A}"/>
                </a:ext>
              </a:extLst>
            </p:cNvPr>
            <p:cNvSpPr>
              <a:spLocks noChangeArrowheads="1"/>
            </p:cNvSpPr>
            <p:nvPr/>
          </p:nvSpPr>
          <p:spPr bwMode="auto">
            <a:xfrm>
              <a:off x="1289050" y="1933575"/>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8000"/>
                  </a:solidFill>
                  <a:effectLst/>
                  <a:uLnTx/>
                  <a:uFillTx/>
                  <a:latin typeface="Calibri" panose="020F0502020204030204" pitchFamily="34" charset="0"/>
                </a:rPr>
                <a:t>+</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231" name="Group 230">
            <a:extLst>
              <a:ext uri="{FF2B5EF4-FFF2-40B4-BE49-F238E27FC236}">
                <a16:creationId xmlns:a16="http://schemas.microsoft.com/office/drawing/2014/main" id="{ABE5F403-A777-21FF-4715-0F566E087177}"/>
              </a:ext>
            </a:extLst>
          </p:cNvPr>
          <p:cNvGrpSpPr/>
          <p:nvPr/>
        </p:nvGrpSpPr>
        <p:grpSpPr>
          <a:xfrm>
            <a:off x="1895475" y="845104"/>
            <a:ext cx="1284685" cy="4104085"/>
            <a:chOff x="2527300" y="1147763"/>
            <a:chExt cx="1712913" cy="5472113"/>
          </a:xfrm>
        </p:grpSpPr>
        <p:sp>
          <p:nvSpPr>
            <p:cNvPr id="232" name="Arc 19">
              <a:extLst>
                <a:ext uri="{FF2B5EF4-FFF2-40B4-BE49-F238E27FC236}">
                  <a16:creationId xmlns:a16="http://schemas.microsoft.com/office/drawing/2014/main" id="{E23406FF-6F3E-CDA6-FD0E-BA3DA586B9A4}"/>
                </a:ext>
              </a:extLst>
            </p:cNvPr>
            <p:cNvSpPr>
              <a:spLocks/>
            </p:cNvSpPr>
            <p:nvPr/>
          </p:nvSpPr>
          <p:spPr bwMode="auto">
            <a:xfrm>
              <a:off x="2527300" y="1344613"/>
              <a:ext cx="1563688" cy="5275263"/>
            </a:xfrm>
            <a:custGeom>
              <a:avLst/>
              <a:gdLst>
                <a:gd name="G0" fmla="+- 5237 0 0"/>
                <a:gd name="G1" fmla="+- 21600 0 0"/>
                <a:gd name="G2" fmla="+- 21600 0 0"/>
                <a:gd name="T0" fmla="*/ 0 w 6406"/>
                <a:gd name="T1" fmla="*/ 645 h 21600"/>
                <a:gd name="T2" fmla="*/ 6406 w 6406"/>
                <a:gd name="T3" fmla="*/ 32 h 21600"/>
                <a:gd name="T4" fmla="*/ 5237 w 6406"/>
                <a:gd name="T5" fmla="*/ 21600 h 21600"/>
              </a:gdLst>
              <a:ahLst/>
              <a:cxnLst>
                <a:cxn ang="0">
                  <a:pos x="T0" y="T1"/>
                </a:cxn>
                <a:cxn ang="0">
                  <a:pos x="T2" y="T3"/>
                </a:cxn>
                <a:cxn ang="0">
                  <a:pos x="T4" y="T5"/>
                </a:cxn>
              </a:cxnLst>
              <a:rect l="0" t="0" r="r" b="b"/>
              <a:pathLst>
                <a:path w="6406" h="21600" fill="none" extrusionOk="0">
                  <a:moveTo>
                    <a:pt x="-1" y="644"/>
                  </a:moveTo>
                  <a:cubicBezTo>
                    <a:pt x="1712" y="216"/>
                    <a:pt x="3471" y="0"/>
                    <a:pt x="5237" y="0"/>
                  </a:cubicBezTo>
                  <a:cubicBezTo>
                    <a:pt x="5626" y="0"/>
                    <a:pt x="6016" y="10"/>
                    <a:pt x="6406" y="31"/>
                  </a:cubicBezTo>
                </a:path>
                <a:path w="6406" h="21600" stroke="0" extrusionOk="0">
                  <a:moveTo>
                    <a:pt x="-1" y="644"/>
                  </a:moveTo>
                  <a:cubicBezTo>
                    <a:pt x="1712" y="216"/>
                    <a:pt x="3471" y="0"/>
                    <a:pt x="5237" y="0"/>
                  </a:cubicBezTo>
                  <a:cubicBezTo>
                    <a:pt x="5626" y="0"/>
                    <a:pt x="6016" y="10"/>
                    <a:pt x="6406" y="31"/>
                  </a:cubicBezTo>
                  <a:lnTo>
                    <a:pt x="5237" y="21600"/>
                  </a:lnTo>
                  <a:close/>
                </a:path>
              </a:pathLst>
            </a:custGeom>
            <a:noFill/>
            <a:ln w="23813">
              <a:solidFill>
                <a:srgbClr val="008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33" name="Freeform 20">
              <a:extLst>
                <a:ext uri="{FF2B5EF4-FFF2-40B4-BE49-F238E27FC236}">
                  <a16:creationId xmlns:a16="http://schemas.microsoft.com/office/drawing/2014/main" id="{FB7559AF-798D-DB5A-41F2-343C49F41113}"/>
                </a:ext>
              </a:extLst>
            </p:cNvPr>
            <p:cNvSpPr>
              <a:spLocks/>
            </p:cNvSpPr>
            <p:nvPr/>
          </p:nvSpPr>
          <p:spPr bwMode="auto">
            <a:xfrm>
              <a:off x="4083050" y="1304925"/>
              <a:ext cx="157163" cy="87313"/>
            </a:xfrm>
            <a:custGeom>
              <a:avLst/>
              <a:gdLst>
                <a:gd name="T0" fmla="*/ 99 w 99"/>
                <a:gd name="T1" fmla="*/ 40 h 55"/>
                <a:gd name="T2" fmla="*/ 5 w 99"/>
                <a:gd name="T3" fmla="*/ 0 h 55"/>
                <a:gd name="T4" fmla="*/ 0 w 99"/>
                <a:gd name="T5" fmla="*/ 55 h 55"/>
                <a:gd name="T6" fmla="*/ 99 w 99"/>
                <a:gd name="T7" fmla="*/ 40 h 55"/>
              </a:gdLst>
              <a:ahLst/>
              <a:cxnLst>
                <a:cxn ang="0">
                  <a:pos x="T0" y="T1"/>
                </a:cxn>
                <a:cxn ang="0">
                  <a:pos x="T2" y="T3"/>
                </a:cxn>
                <a:cxn ang="0">
                  <a:pos x="T4" y="T5"/>
                </a:cxn>
                <a:cxn ang="0">
                  <a:pos x="T6" y="T7"/>
                </a:cxn>
              </a:cxnLst>
              <a:rect l="0" t="0" r="r" b="b"/>
              <a:pathLst>
                <a:path w="99" h="55">
                  <a:moveTo>
                    <a:pt x="99" y="40"/>
                  </a:moveTo>
                  <a:lnTo>
                    <a:pt x="5" y="0"/>
                  </a:lnTo>
                  <a:lnTo>
                    <a:pt x="0" y="55"/>
                  </a:lnTo>
                  <a:lnTo>
                    <a:pt x="99" y="40"/>
                  </a:lnTo>
                  <a:close/>
                </a:path>
              </a:pathLst>
            </a:custGeom>
            <a:solidFill>
              <a:srgbClr val="0080FF"/>
            </a:solidFill>
            <a:ln w="7938">
              <a:solidFill>
                <a:srgbClr val="0080FF"/>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34" name="Rectangle 21">
              <a:extLst>
                <a:ext uri="{FF2B5EF4-FFF2-40B4-BE49-F238E27FC236}">
                  <a16:creationId xmlns:a16="http://schemas.microsoft.com/office/drawing/2014/main" id="{6663DF61-7E3E-D4F9-FAF7-6D90EBD28F85}"/>
                </a:ext>
              </a:extLst>
            </p:cNvPr>
            <p:cNvSpPr>
              <a:spLocks noChangeArrowheads="1"/>
            </p:cNvSpPr>
            <p:nvPr/>
          </p:nvSpPr>
          <p:spPr bwMode="auto">
            <a:xfrm>
              <a:off x="3613150" y="1147763"/>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80FF"/>
                  </a:solidFill>
                  <a:effectLst/>
                  <a:uLnTx/>
                  <a:uFillTx/>
                  <a:latin typeface="Calibri" panose="020F0502020204030204" pitchFamily="34" charset="0"/>
                </a:rPr>
                <a:t>+</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235" name="Group 234">
            <a:extLst>
              <a:ext uri="{FF2B5EF4-FFF2-40B4-BE49-F238E27FC236}">
                <a16:creationId xmlns:a16="http://schemas.microsoft.com/office/drawing/2014/main" id="{CD250FDB-A06D-7495-E885-C8B9587F29D1}"/>
              </a:ext>
            </a:extLst>
          </p:cNvPr>
          <p:cNvGrpSpPr/>
          <p:nvPr/>
        </p:nvGrpSpPr>
        <p:grpSpPr>
          <a:xfrm>
            <a:off x="731044" y="2177413"/>
            <a:ext cx="1745456" cy="1213247"/>
            <a:chOff x="974725" y="2924175"/>
            <a:chExt cx="2327275" cy="1617663"/>
          </a:xfrm>
        </p:grpSpPr>
        <p:sp>
          <p:nvSpPr>
            <p:cNvPr id="236" name="Arc 22">
              <a:extLst>
                <a:ext uri="{FF2B5EF4-FFF2-40B4-BE49-F238E27FC236}">
                  <a16:creationId xmlns:a16="http://schemas.microsoft.com/office/drawing/2014/main" id="{CD2D064D-8E54-5E47-A875-F74950AAC2B2}"/>
                </a:ext>
              </a:extLst>
            </p:cNvPr>
            <p:cNvSpPr>
              <a:spLocks/>
            </p:cNvSpPr>
            <p:nvPr/>
          </p:nvSpPr>
          <p:spPr bwMode="auto">
            <a:xfrm>
              <a:off x="1060450" y="3065463"/>
              <a:ext cx="2241550" cy="1476375"/>
            </a:xfrm>
            <a:custGeom>
              <a:avLst/>
              <a:gdLst>
                <a:gd name="G0" fmla="+- 21600 0 0"/>
                <a:gd name="G1" fmla="+- 1176 0 0"/>
                <a:gd name="G2" fmla="+- 21600 0 0"/>
                <a:gd name="T0" fmla="*/ 4386 w 21600"/>
                <a:gd name="T1" fmla="*/ 14223 h 14223"/>
                <a:gd name="T2" fmla="*/ 32 w 21600"/>
                <a:gd name="T3" fmla="*/ 0 h 14223"/>
                <a:gd name="T4" fmla="*/ 21600 w 21600"/>
                <a:gd name="T5" fmla="*/ 1176 h 14223"/>
              </a:gdLst>
              <a:ahLst/>
              <a:cxnLst>
                <a:cxn ang="0">
                  <a:pos x="T0" y="T1"/>
                </a:cxn>
                <a:cxn ang="0">
                  <a:pos x="T2" y="T3"/>
                </a:cxn>
                <a:cxn ang="0">
                  <a:pos x="T4" y="T5"/>
                </a:cxn>
              </a:cxnLst>
              <a:rect l="0" t="0" r="r" b="b"/>
              <a:pathLst>
                <a:path w="21600" h="14223" fill="none" extrusionOk="0">
                  <a:moveTo>
                    <a:pt x="4385" y="14223"/>
                  </a:moveTo>
                  <a:cubicBezTo>
                    <a:pt x="1540" y="10468"/>
                    <a:pt x="0" y="5886"/>
                    <a:pt x="0" y="1176"/>
                  </a:cubicBezTo>
                  <a:cubicBezTo>
                    <a:pt x="0" y="783"/>
                    <a:pt x="10" y="391"/>
                    <a:pt x="32" y="0"/>
                  </a:cubicBezTo>
                </a:path>
                <a:path w="21600" h="14223" stroke="0" extrusionOk="0">
                  <a:moveTo>
                    <a:pt x="4385" y="14223"/>
                  </a:moveTo>
                  <a:cubicBezTo>
                    <a:pt x="1540" y="10468"/>
                    <a:pt x="0" y="5886"/>
                    <a:pt x="0" y="1176"/>
                  </a:cubicBezTo>
                  <a:cubicBezTo>
                    <a:pt x="0" y="783"/>
                    <a:pt x="10" y="391"/>
                    <a:pt x="32" y="0"/>
                  </a:cubicBezTo>
                  <a:lnTo>
                    <a:pt x="21600" y="1176"/>
                  </a:lnTo>
                  <a:close/>
                </a:path>
              </a:pathLst>
            </a:custGeom>
            <a:noFill/>
            <a:ln w="23813">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37" name="Freeform 23">
              <a:extLst>
                <a:ext uri="{FF2B5EF4-FFF2-40B4-BE49-F238E27FC236}">
                  <a16:creationId xmlns:a16="http://schemas.microsoft.com/office/drawing/2014/main" id="{F06D8735-1E2F-CD34-2E3C-EB8CBA35FCD7}"/>
                </a:ext>
              </a:extLst>
            </p:cNvPr>
            <p:cNvSpPr>
              <a:spLocks/>
            </p:cNvSpPr>
            <p:nvPr/>
          </p:nvSpPr>
          <p:spPr bwMode="auto">
            <a:xfrm>
              <a:off x="1022350" y="2924175"/>
              <a:ext cx="77788" cy="149225"/>
            </a:xfrm>
            <a:custGeom>
              <a:avLst/>
              <a:gdLst>
                <a:gd name="T0" fmla="*/ 39 w 49"/>
                <a:gd name="T1" fmla="*/ 0 h 94"/>
                <a:gd name="T2" fmla="*/ 0 w 49"/>
                <a:gd name="T3" fmla="*/ 89 h 94"/>
                <a:gd name="T4" fmla="*/ 49 w 49"/>
                <a:gd name="T5" fmla="*/ 94 h 94"/>
                <a:gd name="T6" fmla="*/ 39 w 49"/>
                <a:gd name="T7" fmla="*/ 0 h 94"/>
              </a:gdLst>
              <a:ahLst/>
              <a:cxnLst>
                <a:cxn ang="0">
                  <a:pos x="T0" y="T1"/>
                </a:cxn>
                <a:cxn ang="0">
                  <a:pos x="T2" y="T3"/>
                </a:cxn>
                <a:cxn ang="0">
                  <a:pos x="T4" y="T5"/>
                </a:cxn>
                <a:cxn ang="0">
                  <a:pos x="T6" y="T7"/>
                </a:cxn>
              </a:cxnLst>
              <a:rect l="0" t="0" r="r" b="b"/>
              <a:pathLst>
                <a:path w="49" h="94">
                  <a:moveTo>
                    <a:pt x="39" y="0"/>
                  </a:moveTo>
                  <a:lnTo>
                    <a:pt x="0" y="89"/>
                  </a:lnTo>
                  <a:lnTo>
                    <a:pt x="49" y="94"/>
                  </a:lnTo>
                  <a:lnTo>
                    <a:pt x="39" y="0"/>
                  </a:lnTo>
                  <a:close/>
                </a:path>
              </a:pathLst>
            </a:custGeom>
            <a:solidFill>
              <a:srgbClr val="800000"/>
            </a:solidFill>
            <a:ln w="7938">
              <a:solidFill>
                <a:srgbClr val="80000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38" name="Rectangle 24">
              <a:extLst>
                <a:ext uri="{FF2B5EF4-FFF2-40B4-BE49-F238E27FC236}">
                  <a16:creationId xmlns:a16="http://schemas.microsoft.com/office/drawing/2014/main" id="{2311A1AC-03A5-00E3-425B-645C732BB72A}"/>
                </a:ext>
              </a:extLst>
            </p:cNvPr>
            <p:cNvSpPr>
              <a:spLocks noChangeArrowheads="1"/>
            </p:cNvSpPr>
            <p:nvPr/>
          </p:nvSpPr>
          <p:spPr bwMode="auto">
            <a:xfrm>
              <a:off x="974725" y="3536950"/>
              <a:ext cx="619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800000"/>
                  </a:solidFill>
                  <a:effectLst/>
                  <a:uLnTx/>
                  <a:uFillTx/>
                  <a:latin typeface="Calibri" panose="020F0502020204030204" pitchFamily="34" charset="0"/>
                </a:rPr>
                <a:t>-</a:t>
              </a:r>
              <a:endParaRPr kumimoji="0" lang="en-US" altLang="en-US" sz="210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39" name="Group 238">
            <a:extLst>
              <a:ext uri="{FF2B5EF4-FFF2-40B4-BE49-F238E27FC236}">
                <a16:creationId xmlns:a16="http://schemas.microsoft.com/office/drawing/2014/main" id="{64BFF59B-C8BC-FB01-57AB-F950590B3493}"/>
              </a:ext>
            </a:extLst>
          </p:cNvPr>
          <p:cNvGrpSpPr/>
          <p:nvPr/>
        </p:nvGrpSpPr>
        <p:grpSpPr>
          <a:xfrm>
            <a:off x="4101703" y="1609488"/>
            <a:ext cx="807913" cy="256737"/>
            <a:chOff x="5457825" y="1989138"/>
            <a:chExt cx="1077217" cy="342316"/>
          </a:xfrm>
        </p:grpSpPr>
        <p:sp>
          <p:nvSpPr>
            <p:cNvPr id="240" name="Rectangle 25">
              <a:extLst>
                <a:ext uri="{FF2B5EF4-FFF2-40B4-BE49-F238E27FC236}">
                  <a16:creationId xmlns:a16="http://schemas.microsoft.com/office/drawing/2014/main" id="{85C54D8F-FBC3-D057-BC83-613C0C3F87DE}"/>
                </a:ext>
              </a:extLst>
            </p:cNvPr>
            <p:cNvSpPr>
              <a:spLocks noChangeArrowheads="1"/>
            </p:cNvSpPr>
            <p:nvPr/>
          </p:nvSpPr>
          <p:spPr bwMode="auto">
            <a:xfrm>
              <a:off x="5457825" y="1989138"/>
              <a:ext cx="107721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Demand of E-truck</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41" name="Rectangle 26">
              <a:extLst>
                <a:ext uri="{FF2B5EF4-FFF2-40B4-BE49-F238E27FC236}">
                  <a16:creationId xmlns:a16="http://schemas.microsoft.com/office/drawing/2014/main" id="{C20C759C-AFDA-3892-C629-8ADA141D74EC}"/>
                </a:ext>
              </a:extLst>
            </p:cNvPr>
            <p:cNvSpPr>
              <a:spLocks noChangeArrowheads="1"/>
            </p:cNvSpPr>
            <p:nvPr/>
          </p:nvSpPr>
          <p:spPr bwMode="auto">
            <a:xfrm>
              <a:off x="5503862" y="2162176"/>
              <a:ext cx="1002412"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Charging Stations</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42" name="Group 241">
            <a:extLst>
              <a:ext uri="{FF2B5EF4-FFF2-40B4-BE49-F238E27FC236}">
                <a16:creationId xmlns:a16="http://schemas.microsoft.com/office/drawing/2014/main" id="{5946D2DE-E822-620E-1AA7-A929E32B840F}"/>
              </a:ext>
            </a:extLst>
          </p:cNvPr>
          <p:cNvGrpSpPr/>
          <p:nvPr/>
        </p:nvGrpSpPr>
        <p:grpSpPr>
          <a:xfrm>
            <a:off x="3190875" y="1173529"/>
            <a:ext cx="1251520" cy="2311786"/>
            <a:chOff x="4254500" y="1585663"/>
            <a:chExt cx="1668693" cy="3082381"/>
          </a:xfrm>
        </p:grpSpPr>
        <p:sp>
          <p:nvSpPr>
            <p:cNvPr id="243" name="Arc 27">
              <a:extLst>
                <a:ext uri="{FF2B5EF4-FFF2-40B4-BE49-F238E27FC236}">
                  <a16:creationId xmlns:a16="http://schemas.microsoft.com/office/drawing/2014/main" id="{17623E9D-F337-943E-05D5-116E273C4712}"/>
                </a:ext>
              </a:extLst>
            </p:cNvPr>
            <p:cNvSpPr>
              <a:spLocks/>
            </p:cNvSpPr>
            <p:nvPr/>
          </p:nvSpPr>
          <p:spPr bwMode="auto">
            <a:xfrm>
              <a:off x="4254500" y="1585663"/>
              <a:ext cx="1564597" cy="3082381"/>
            </a:xfrm>
            <a:custGeom>
              <a:avLst/>
              <a:gdLst>
                <a:gd name="G0" fmla="+- 0 0 0"/>
                <a:gd name="G1" fmla="+- 19287 0 0"/>
                <a:gd name="G2" fmla="+- 21600 0 0"/>
                <a:gd name="T0" fmla="*/ 9725 w 13455"/>
                <a:gd name="T1" fmla="*/ 0 h 19287"/>
                <a:gd name="T2" fmla="*/ 13455 w 13455"/>
                <a:gd name="T3" fmla="*/ 2390 h 19287"/>
                <a:gd name="T4" fmla="*/ 0 w 13455"/>
                <a:gd name="T5" fmla="*/ 19287 h 19287"/>
              </a:gdLst>
              <a:ahLst/>
              <a:cxnLst>
                <a:cxn ang="0">
                  <a:pos x="T0" y="T1"/>
                </a:cxn>
                <a:cxn ang="0">
                  <a:pos x="T2" y="T3"/>
                </a:cxn>
                <a:cxn ang="0">
                  <a:pos x="T4" y="T5"/>
                </a:cxn>
              </a:cxnLst>
              <a:rect l="0" t="0" r="r" b="b"/>
              <a:pathLst>
                <a:path w="13455" h="19287" fill="none" extrusionOk="0">
                  <a:moveTo>
                    <a:pt x="9724" y="0"/>
                  </a:moveTo>
                  <a:cubicBezTo>
                    <a:pt x="11046" y="666"/>
                    <a:pt x="12296" y="1467"/>
                    <a:pt x="13455" y="2389"/>
                  </a:cubicBezTo>
                </a:path>
                <a:path w="13455" h="19287" stroke="0" extrusionOk="0">
                  <a:moveTo>
                    <a:pt x="9724" y="0"/>
                  </a:moveTo>
                  <a:cubicBezTo>
                    <a:pt x="11046" y="666"/>
                    <a:pt x="12296" y="1467"/>
                    <a:pt x="13455" y="2389"/>
                  </a:cubicBezTo>
                  <a:lnTo>
                    <a:pt x="0" y="19287"/>
                  </a:lnTo>
                  <a:close/>
                </a:path>
              </a:pathLst>
            </a:custGeom>
            <a:noFill/>
            <a:ln w="23813">
              <a:solidFill>
                <a:srgbClr val="008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44" name="Freeform 28">
              <a:extLst>
                <a:ext uri="{FF2B5EF4-FFF2-40B4-BE49-F238E27FC236}">
                  <a16:creationId xmlns:a16="http://schemas.microsoft.com/office/drawing/2014/main" id="{4FB17ADB-AB32-D72C-7D70-6A92B337F919}"/>
                </a:ext>
              </a:extLst>
            </p:cNvPr>
            <p:cNvSpPr>
              <a:spLocks/>
            </p:cNvSpPr>
            <p:nvPr/>
          </p:nvSpPr>
          <p:spPr bwMode="auto">
            <a:xfrm>
              <a:off x="5781905" y="1931989"/>
              <a:ext cx="141288" cy="133350"/>
            </a:xfrm>
            <a:custGeom>
              <a:avLst/>
              <a:gdLst>
                <a:gd name="T0" fmla="*/ 89 w 89"/>
                <a:gd name="T1" fmla="*/ 84 h 84"/>
                <a:gd name="T2" fmla="*/ 35 w 89"/>
                <a:gd name="T3" fmla="*/ 0 h 84"/>
                <a:gd name="T4" fmla="*/ 0 w 89"/>
                <a:gd name="T5" fmla="*/ 40 h 84"/>
                <a:gd name="T6" fmla="*/ 89 w 89"/>
                <a:gd name="T7" fmla="*/ 84 h 84"/>
              </a:gdLst>
              <a:ahLst/>
              <a:cxnLst>
                <a:cxn ang="0">
                  <a:pos x="T0" y="T1"/>
                </a:cxn>
                <a:cxn ang="0">
                  <a:pos x="T2" y="T3"/>
                </a:cxn>
                <a:cxn ang="0">
                  <a:pos x="T4" y="T5"/>
                </a:cxn>
                <a:cxn ang="0">
                  <a:pos x="T6" y="T7"/>
                </a:cxn>
              </a:cxnLst>
              <a:rect l="0" t="0" r="r" b="b"/>
              <a:pathLst>
                <a:path w="89" h="84">
                  <a:moveTo>
                    <a:pt x="89" y="84"/>
                  </a:moveTo>
                  <a:lnTo>
                    <a:pt x="35" y="0"/>
                  </a:lnTo>
                  <a:lnTo>
                    <a:pt x="0" y="40"/>
                  </a:lnTo>
                  <a:lnTo>
                    <a:pt x="89" y="84"/>
                  </a:lnTo>
                  <a:close/>
                </a:path>
              </a:pathLst>
            </a:custGeom>
            <a:solidFill>
              <a:srgbClr val="0080FF"/>
            </a:solidFill>
            <a:ln w="7938">
              <a:solidFill>
                <a:srgbClr val="0080FF"/>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45" name="Rectangle 29">
              <a:extLst>
                <a:ext uri="{FF2B5EF4-FFF2-40B4-BE49-F238E27FC236}">
                  <a16:creationId xmlns:a16="http://schemas.microsoft.com/office/drawing/2014/main" id="{0C09BD47-7936-0FCF-A8AD-9EC64CC50741}"/>
                </a:ext>
              </a:extLst>
            </p:cNvPr>
            <p:cNvSpPr>
              <a:spLocks noChangeArrowheads="1"/>
            </p:cNvSpPr>
            <p:nvPr/>
          </p:nvSpPr>
          <p:spPr bwMode="auto">
            <a:xfrm>
              <a:off x="5635401" y="1598612"/>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80FF"/>
                  </a:solidFill>
                  <a:effectLst/>
                  <a:uLnTx/>
                  <a:uFillTx/>
                  <a:latin typeface="Calibri" panose="020F0502020204030204" pitchFamily="34" charset="0"/>
                </a:rPr>
                <a:t>+</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246" name="Group 245">
            <a:extLst>
              <a:ext uri="{FF2B5EF4-FFF2-40B4-BE49-F238E27FC236}">
                <a16:creationId xmlns:a16="http://schemas.microsoft.com/office/drawing/2014/main" id="{32A1F48D-E1BC-2AB2-25DE-FB7F03953C26}"/>
              </a:ext>
            </a:extLst>
          </p:cNvPr>
          <p:cNvGrpSpPr/>
          <p:nvPr/>
        </p:nvGrpSpPr>
        <p:grpSpPr>
          <a:xfrm>
            <a:off x="7614045" y="1847612"/>
            <a:ext cx="751809" cy="256737"/>
            <a:chOff x="10152063" y="2484438"/>
            <a:chExt cx="1002412" cy="342316"/>
          </a:xfrm>
        </p:grpSpPr>
        <p:sp>
          <p:nvSpPr>
            <p:cNvPr id="247" name="Rectangle 30">
              <a:extLst>
                <a:ext uri="{FF2B5EF4-FFF2-40B4-BE49-F238E27FC236}">
                  <a16:creationId xmlns:a16="http://schemas.microsoft.com/office/drawing/2014/main" id="{54725627-11D7-D9BE-65E5-98E7650062BA}"/>
                </a:ext>
              </a:extLst>
            </p:cNvPr>
            <p:cNvSpPr>
              <a:spLocks noChangeArrowheads="1"/>
            </p:cNvSpPr>
            <p:nvPr/>
          </p:nvSpPr>
          <p:spPr bwMode="auto">
            <a:xfrm>
              <a:off x="10152063" y="2484438"/>
              <a:ext cx="1002412"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Building Charging</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48" name="Rectangle 31">
              <a:extLst>
                <a:ext uri="{FF2B5EF4-FFF2-40B4-BE49-F238E27FC236}">
                  <a16:creationId xmlns:a16="http://schemas.microsoft.com/office/drawing/2014/main" id="{C1562F75-C956-54CD-942E-E985B2000E38}"/>
                </a:ext>
              </a:extLst>
            </p:cNvPr>
            <p:cNvSpPr>
              <a:spLocks noChangeArrowheads="1"/>
            </p:cNvSpPr>
            <p:nvPr/>
          </p:nvSpPr>
          <p:spPr bwMode="auto">
            <a:xfrm>
              <a:off x="10434638" y="2657476"/>
              <a:ext cx="408232"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Station</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49" name="Group 248">
            <a:extLst>
              <a:ext uri="{FF2B5EF4-FFF2-40B4-BE49-F238E27FC236}">
                <a16:creationId xmlns:a16="http://schemas.microsoft.com/office/drawing/2014/main" id="{C1A9C96C-7413-3A95-493F-3A5DACD61A77}"/>
              </a:ext>
            </a:extLst>
          </p:cNvPr>
          <p:cNvGrpSpPr/>
          <p:nvPr/>
        </p:nvGrpSpPr>
        <p:grpSpPr>
          <a:xfrm>
            <a:off x="6660356" y="1511854"/>
            <a:ext cx="1107282" cy="1812131"/>
            <a:chOff x="8880475" y="2036763"/>
            <a:chExt cx="1476376" cy="2416175"/>
          </a:xfrm>
        </p:grpSpPr>
        <p:sp>
          <p:nvSpPr>
            <p:cNvPr id="250" name="Arc 32">
              <a:extLst>
                <a:ext uri="{FF2B5EF4-FFF2-40B4-BE49-F238E27FC236}">
                  <a16:creationId xmlns:a16="http://schemas.microsoft.com/office/drawing/2014/main" id="{68B7DD0A-DD83-5231-CD32-4D0F9DEB774F}"/>
                </a:ext>
              </a:extLst>
            </p:cNvPr>
            <p:cNvSpPr>
              <a:spLocks/>
            </p:cNvSpPr>
            <p:nvPr/>
          </p:nvSpPr>
          <p:spPr bwMode="auto">
            <a:xfrm>
              <a:off x="9021763" y="2154238"/>
              <a:ext cx="1335088" cy="2298700"/>
            </a:xfrm>
            <a:custGeom>
              <a:avLst/>
              <a:gdLst>
                <a:gd name="G0" fmla="+- 1667 0 0"/>
                <a:gd name="G1" fmla="+- 21600 0 0"/>
                <a:gd name="G2" fmla="+- 21600 0 0"/>
                <a:gd name="T0" fmla="*/ 0 w 12554"/>
                <a:gd name="T1" fmla="*/ 64 h 21600"/>
                <a:gd name="T2" fmla="*/ 12554 w 12554"/>
                <a:gd name="T3" fmla="*/ 2945 h 21600"/>
                <a:gd name="T4" fmla="*/ 1667 w 12554"/>
                <a:gd name="T5" fmla="*/ 21600 h 21600"/>
              </a:gdLst>
              <a:ahLst/>
              <a:cxnLst>
                <a:cxn ang="0">
                  <a:pos x="T0" y="T1"/>
                </a:cxn>
                <a:cxn ang="0">
                  <a:pos x="T2" y="T3"/>
                </a:cxn>
                <a:cxn ang="0">
                  <a:pos x="T4" y="T5"/>
                </a:cxn>
              </a:cxnLst>
              <a:rect l="0" t="0" r="r" b="b"/>
              <a:pathLst>
                <a:path w="12554" h="21600" fill="none" extrusionOk="0">
                  <a:moveTo>
                    <a:pt x="0" y="64"/>
                  </a:moveTo>
                  <a:cubicBezTo>
                    <a:pt x="554" y="21"/>
                    <a:pt x="1110" y="0"/>
                    <a:pt x="1667" y="0"/>
                  </a:cubicBezTo>
                  <a:cubicBezTo>
                    <a:pt x="5492" y="0"/>
                    <a:pt x="9249" y="1016"/>
                    <a:pt x="12554" y="2944"/>
                  </a:cubicBezTo>
                </a:path>
                <a:path w="12554" h="21600" stroke="0" extrusionOk="0">
                  <a:moveTo>
                    <a:pt x="0" y="64"/>
                  </a:moveTo>
                  <a:cubicBezTo>
                    <a:pt x="554" y="21"/>
                    <a:pt x="1110" y="0"/>
                    <a:pt x="1667" y="0"/>
                  </a:cubicBezTo>
                  <a:cubicBezTo>
                    <a:pt x="5492" y="0"/>
                    <a:pt x="9249" y="1016"/>
                    <a:pt x="12554" y="2944"/>
                  </a:cubicBezTo>
                  <a:lnTo>
                    <a:pt x="1667" y="21600"/>
                  </a:lnTo>
                  <a:close/>
                </a:path>
              </a:pathLst>
            </a:custGeom>
            <a:noFill/>
            <a:ln w="23813">
              <a:solidFill>
                <a:srgbClr val="C08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51" name="Freeform 33">
              <a:extLst>
                <a:ext uri="{FF2B5EF4-FFF2-40B4-BE49-F238E27FC236}">
                  <a16:creationId xmlns:a16="http://schemas.microsoft.com/office/drawing/2014/main" id="{32151D44-777E-C2B6-9755-25FE3A24C5DE}"/>
                </a:ext>
              </a:extLst>
            </p:cNvPr>
            <p:cNvSpPr>
              <a:spLocks/>
            </p:cNvSpPr>
            <p:nvPr/>
          </p:nvSpPr>
          <p:spPr bwMode="auto">
            <a:xfrm>
              <a:off x="8880475" y="2114550"/>
              <a:ext cx="149225" cy="87313"/>
            </a:xfrm>
            <a:custGeom>
              <a:avLst/>
              <a:gdLst>
                <a:gd name="T0" fmla="*/ 0 w 94"/>
                <a:gd name="T1" fmla="*/ 40 h 55"/>
                <a:gd name="T2" fmla="*/ 94 w 94"/>
                <a:gd name="T3" fmla="*/ 55 h 55"/>
                <a:gd name="T4" fmla="*/ 89 w 94"/>
                <a:gd name="T5" fmla="*/ 0 h 55"/>
                <a:gd name="T6" fmla="*/ 0 w 94"/>
                <a:gd name="T7" fmla="*/ 40 h 55"/>
              </a:gdLst>
              <a:ahLst/>
              <a:cxnLst>
                <a:cxn ang="0">
                  <a:pos x="T0" y="T1"/>
                </a:cxn>
                <a:cxn ang="0">
                  <a:pos x="T2" y="T3"/>
                </a:cxn>
                <a:cxn ang="0">
                  <a:pos x="T4" y="T5"/>
                </a:cxn>
                <a:cxn ang="0">
                  <a:pos x="T6" y="T7"/>
                </a:cxn>
              </a:cxnLst>
              <a:rect l="0" t="0" r="r" b="b"/>
              <a:pathLst>
                <a:path w="94" h="55">
                  <a:moveTo>
                    <a:pt x="0" y="40"/>
                  </a:moveTo>
                  <a:lnTo>
                    <a:pt x="94" y="55"/>
                  </a:lnTo>
                  <a:lnTo>
                    <a:pt x="89" y="0"/>
                  </a:lnTo>
                  <a:lnTo>
                    <a:pt x="0" y="40"/>
                  </a:lnTo>
                  <a:close/>
                </a:path>
              </a:pathLst>
            </a:custGeom>
            <a:solidFill>
              <a:srgbClr val="C080C0"/>
            </a:solidFill>
            <a:ln w="7938">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52" name="Rectangle 34">
              <a:extLst>
                <a:ext uri="{FF2B5EF4-FFF2-40B4-BE49-F238E27FC236}">
                  <a16:creationId xmlns:a16="http://schemas.microsoft.com/office/drawing/2014/main" id="{4B8184FA-0878-2FA5-D132-72E711D6B54B}"/>
                </a:ext>
              </a:extLst>
            </p:cNvPr>
            <p:cNvSpPr>
              <a:spLocks noChangeArrowheads="1"/>
            </p:cNvSpPr>
            <p:nvPr/>
          </p:nvSpPr>
          <p:spPr bwMode="auto">
            <a:xfrm>
              <a:off x="9759950" y="2036763"/>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C080C0"/>
                  </a:solidFill>
                  <a:effectLst/>
                  <a:uLnTx/>
                  <a:uFillTx/>
                  <a:latin typeface="Calibri" panose="020F0502020204030204" pitchFamily="34" charset="0"/>
                </a:rPr>
                <a:t>+</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253" name="Group 252">
            <a:extLst>
              <a:ext uri="{FF2B5EF4-FFF2-40B4-BE49-F238E27FC236}">
                <a16:creationId xmlns:a16="http://schemas.microsoft.com/office/drawing/2014/main" id="{653F3C70-E570-2F65-D0C1-D9BEA8C30E92}"/>
              </a:ext>
            </a:extLst>
          </p:cNvPr>
          <p:cNvGrpSpPr/>
          <p:nvPr/>
        </p:nvGrpSpPr>
        <p:grpSpPr>
          <a:xfrm>
            <a:off x="1754982" y="4051456"/>
            <a:ext cx="727763" cy="255546"/>
            <a:chOff x="2339975" y="5422900"/>
            <a:chExt cx="970351" cy="340728"/>
          </a:xfrm>
        </p:grpSpPr>
        <p:sp>
          <p:nvSpPr>
            <p:cNvPr id="254" name="Rectangle 35">
              <a:extLst>
                <a:ext uri="{FF2B5EF4-FFF2-40B4-BE49-F238E27FC236}">
                  <a16:creationId xmlns:a16="http://schemas.microsoft.com/office/drawing/2014/main" id="{AD4BB3EA-FF35-18B7-DC99-9BE8904B7FB6}"/>
                </a:ext>
              </a:extLst>
            </p:cNvPr>
            <p:cNvSpPr>
              <a:spLocks noChangeArrowheads="1"/>
            </p:cNvSpPr>
            <p:nvPr/>
          </p:nvSpPr>
          <p:spPr bwMode="auto">
            <a:xfrm>
              <a:off x="2624136" y="5422900"/>
              <a:ext cx="40609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E-truck</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55" name="Rectangle 36">
              <a:extLst>
                <a:ext uri="{FF2B5EF4-FFF2-40B4-BE49-F238E27FC236}">
                  <a16:creationId xmlns:a16="http://schemas.microsoft.com/office/drawing/2014/main" id="{F11F7C97-5DB0-40F8-A1E5-893455025EAC}"/>
                </a:ext>
              </a:extLst>
            </p:cNvPr>
            <p:cNvSpPr>
              <a:spLocks noChangeArrowheads="1"/>
            </p:cNvSpPr>
            <p:nvPr/>
          </p:nvSpPr>
          <p:spPr bwMode="auto">
            <a:xfrm>
              <a:off x="2339975" y="5594351"/>
              <a:ext cx="97035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Operational Cost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56" name="Group 255">
            <a:extLst>
              <a:ext uri="{FF2B5EF4-FFF2-40B4-BE49-F238E27FC236}">
                <a16:creationId xmlns:a16="http://schemas.microsoft.com/office/drawing/2014/main" id="{6FDD42BD-7747-F548-858F-7DAFA1B9784C}"/>
              </a:ext>
            </a:extLst>
          </p:cNvPr>
          <p:cNvGrpSpPr/>
          <p:nvPr/>
        </p:nvGrpSpPr>
        <p:grpSpPr>
          <a:xfrm>
            <a:off x="2224435" y="3759388"/>
            <a:ext cx="722955" cy="256737"/>
            <a:chOff x="2882900" y="5045075"/>
            <a:chExt cx="963940" cy="342316"/>
          </a:xfrm>
        </p:grpSpPr>
        <p:sp>
          <p:nvSpPr>
            <p:cNvPr id="257" name="Rectangle 37">
              <a:extLst>
                <a:ext uri="{FF2B5EF4-FFF2-40B4-BE49-F238E27FC236}">
                  <a16:creationId xmlns:a16="http://schemas.microsoft.com/office/drawing/2014/main" id="{712CA08E-1D86-FDAD-80B3-A96203B3F773}"/>
                </a:ext>
              </a:extLst>
            </p:cNvPr>
            <p:cNvSpPr>
              <a:spLocks noChangeArrowheads="1"/>
            </p:cNvSpPr>
            <p:nvPr/>
          </p:nvSpPr>
          <p:spPr bwMode="auto">
            <a:xfrm>
              <a:off x="2882900" y="5045075"/>
              <a:ext cx="96394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E-truck Purchase</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58" name="Rectangle 38">
              <a:extLst>
                <a:ext uri="{FF2B5EF4-FFF2-40B4-BE49-F238E27FC236}">
                  <a16:creationId xmlns:a16="http://schemas.microsoft.com/office/drawing/2014/main" id="{555EC030-7D10-1AFB-6F33-B981C22C8491}"/>
                </a:ext>
              </a:extLst>
            </p:cNvPr>
            <p:cNvSpPr>
              <a:spLocks noChangeArrowheads="1"/>
            </p:cNvSpPr>
            <p:nvPr/>
          </p:nvSpPr>
          <p:spPr bwMode="auto">
            <a:xfrm>
              <a:off x="3227387" y="5218114"/>
              <a:ext cx="25220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Cost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59" name="Group 258">
            <a:extLst>
              <a:ext uri="{FF2B5EF4-FFF2-40B4-BE49-F238E27FC236}">
                <a16:creationId xmlns:a16="http://schemas.microsoft.com/office/drawing/2014/main" id="{1B46B3E8-11D7-DF9D-8499-F0EAEDCEBD52}"/>
              </a:ext>
            </a:extLst>
          </p:cNvPr>
          <p:cNvGrpSpPr/>
          <p:nvPr/>
        </p:nvGrpSpPr>
        <p:grpSpPr>
          <a:xfrm>
            <a:off x="1343025" y="2858450"/>
            <a:ext cx="1081088" cy="1178719"/>
            <a:chOff x="1790700" y="3832225"/>
            <a:chExt cx="1441450" cy="1571625"/>
          </a:xfrm>
        </p:grpSpPr>
        <p:sp>
          <p:nvSpPr>
            <p:cNvPr id="260" name="Arc 39">
              <a:extLst>
                <a:ext uri="{FF2B5EF4-FFF2-40B4-BE49-F238E27FC236}">
                  <a16:creationId xmlns:a16="http://schemas.microsoft.com/office/drawing/2014/main" id="{34D59CFE-0E8E-57E1-8E9A-A790517AD3C7}"/>
                </a:ext>
              </a:extLst>
            </p:cNvPr>
            <p:cNvSpPr>
              <a:spLocks/>
            </p:cNvSpPr>
            <p:nvPr/>
          </p:nvSpPr>
          <p:spPr bwMode="auto">
            <a:xfrm>
              <a:off x="1885950" y="3832225"/>
              <a:ext cx="1346200" cy="1571625"/>
            </a:xfrm>
            <a:custGeom>
              <a:avLst/>
              <a:gdLst>
                <a:gd name="G0" fmla="+- 16145 0 0"/>
                <a:gd name="G1" fmla="+- 0 0 0"/>
                <a:gd name="G2" fmla="+- 21600 0 0"/>
                <a:gd name="T0" fmla="*/ 5566 w 16145"/>
                <a:gd name="T1" fmla="*/ 18832 h 18832"/>
                <a:gd name="T2" fmla="*/ 0 w 16145"/>
                <a:gd name="T3" fmla="*/ 14349 h 18832"/>
                <a:gd name="T4" fmla="*/ 16145 w 16145"/>
                <a:gd name="T5" fmla="*/ 0 h 18832"/>
              </a:gdLst>
              <a:ahLst/>
              <a:cxnLst>
                <a:cxn ang="0">
                  <a:pos x="T0" y="T1"/>
                </a:cxn>
                <a:cxn ang="0">
                  <a:pos x="T2" y="T3"/>
                </a:cxn>
                <a:cxn ang="0">
                  <a:pos x="T4" y="T5"/>
                </a:cxn>
              </a:cxnLst>
              <a:rect l="0" t="0" r="r" b="b"/>
              <a:pathLst>
                <a:path w="16145" h="18832" fill="none" extrusionOk="0">
                  <a:moveTo>
                    <a:pt x="5565" y="18832"/>
                  </a:moveTo>
                  <a:cubicBezTo>
                    <a:pt x="3474" y="17657"/>
                    <a:pt x="1593" y="16142"/>
                    <a:pt x="-1" y="14349"/>
                  </a:cubicBezTo>
                </a:path>
                <a:path w="16145" h="18832" stroke="0" extrusionOk="0">
                  <a:moveTo>
                    <a:pt x="5565" y="18832"/>
                  </a:moveTo>
                  <a:cubicBezTo>
                    <a:pt x="3474" y="17657"/>
                    <a:pt x="1593" y="16142"/>
                    <a:pt x="-1" y="14349"/>
                  </a:cubicBezTo>
                  <a:lnTo>
                    <a:pt x="16145" y="0"/>
                  </a:lnTo>
                  <a:close/>
                </a:path>
              </a:pathLst>
            </a:custGeom>
            <a:noFill/>
            <a:ln w="23813">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61" name="Freeform 40">
              <a:extLst>
                <a:ext uri="{FF2B5EF4-FFF2-40B4-BE49-F238E27FC236}">
                  <a16:creationId xmlns:a16="http://schemas.microsoft.com/office/drawing/2014/main" id="{6E5D8E11-971D-9AF4-2BF1-489341C2E6D7}"/>
                </a:ext>
              </a:extLst>
            </p:cNvPr>
            <p:cNvSpPr>
              <a:spLocks/>
            </p:cNvSpPr>
            <p:nvPr/>
          </p:nvSpPr>
          <p:spPr bwMode="auto">
            <a:xfrm>
              <a:off x="1790700" y="4919663"/>
              <a:ext cx="125413" cy="141288"/>
            </a:xfrm>
            <a:custGeom>
              <a:avLst/>
              <a:gdLst>
                <a:gd name="T0" fmla="*/ 0 w 79"/>
                <a:gd name="T1" fmla="*/ 0 h 89"/>
                <a:gd name="T2" fmla="*/ 35 w 79"/>
                <a:gd name="T3" fmla="*/ 89 h 89"/>
                <a:gd name="T4" fmla="*/ 79 w 79"/>
                <a:gd name="T5" fmla="*/ 54 h 89"/>
                <a:gd name="T6" fmla="*/ 0 w 79"/>
                <a:gd name="T7" fmla="*/ 0 h 89"/>
              </a:gdLst>
              <a:ahLst/>
              <a:cxnLst>
                <a:cxn ang="0">
                  <a:pos x="T0" y="T1"/>
                </a:cxn>
                <a:cxn ang="0">
                  <a:pos x="T2" y="T3"/>
                </a:cxn>
                <a:cxn ang="0">
                  <a:pos x="T4" y="T5"/>
                </a:cxn>
                <a:cxn ang="0">
                  <a:pos x="T6" y="T7"/>
                </a:cxn>
              </a:cxnLst>
              <a:rect l="0" t="0" r="r" b="b"/>
              <a:pathLst>
                <a:path w="79" h="89">
                  <a:moveTo>
                    <a:pt x="0" y="0"/>
                  </a:moveTo>
                  <a:lnTo>
                    <a:pt x="35" y="89"/>
                  </a:lnTo>
                  <a:lnTo>
                    <a:pt x="79" y="54"/>
                  </a:lnTo>
                  <a:lnTo>
                    <a:pt x="0" y="0"/>
                  </a:lnTo>
                  <a:close/>
                </a:path>
              </a:pathLst>
            </a:custGeom>
            <a:solidFill>
              <a:srgbClr val="800000"/>
            </a:solidFill>
            <a:ln w="7938">
              <a:solidFill>
                <a:srgbClr val="80000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62" name="Rectangle 41">
              <a:extLst>
                <a:ext uri="{FF2B5EF4-FFF2-40B4-BE49-F238E27FC236}">
                  <a16:creationId xmlns:a16="http://schemas.microsoft.com/office/drawing/2014/main" id="{92C38BF8-2063-D461-C95F-77B02F630147}"/>
                </a:ext>
              </a:extLst>
            </p:cNvPr>
            <p:cNvSpPr>
              <a:spLocks noChangeArrowheads="1"/>
            </p:cNvSpPr>
            <p:nvPr/>
          </p:nvSpPr>
          <p:spPr bwMode="auto">
            <a:xfrm>
              <a:off x="2003425" y="5226050"/>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800000"/>
                  </a:solidFill>
                  <a:effectLst/>
                  <a:uLnTx/>
                  <a:uFillTx/>
                  <a:latin typeface="Calibri" panose="020F0502020204030204" pitchFamily="34" charset="0"/>
                </a:rPr>
                <a: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63" name="Group 262">
            <a:extLst>
              <a:ext uri="{FF2B5EF4-FFF2-40B4-BE49-F238E27FC236}">
                <a16:creationId xmlns:a16="http://schemas.microsoft.com/office/drawing/2014/main" id="{D7FBFA88-62F2-6166-B187-28303E34E453}"/>
              </a:ext>
            </a:extLst>
          </p:cNvPr>
          <p:cNvGrpSpPr/>
          <p:nvPr/>
        </p:nvGrpSpPr>
        <p:grpSpPr>
          <a:xfrm>
            <a:off x="1538287" y="624837"/>
            <a:ext cx="1233488" cy="3270208"/>
            <a:chOff x="2051050" y="854075"/>
            <a:chExt cx="1644650" cy="4360276"/>
          </a:xfrm>
        </p:grpSpPr>
        <p:sp>
          <p:nvSpPr>
            <p:cNvPr id="264" name="Arc 42">
              <a:extLst>
                <a:ext uri="{FF2B5EF4-FFF2-40B4-BE49-F238E27FC236}">
                  <a16:creationId xmlns:a16="http://schemas.microsoft.com/office/drawing/2014/main" id="{D0346BCD-861F-A5CA-9A12-C7BFB134C6C9}"/>
                </a:ext>
              </a:extLst>
            </p:cNvPr>
            <p:cNvSpPr>
              <a:spLocks/>
            </p:cNvSpPr>
            <p:nvPr/>
          </p:nvSpPr>
          <p:spPr bwMode="auto">
            <a:xfrm>
              <a:off x="2185987" y="854075"/>
              <a:ext cx="1509713" cy="4289425"/>
            </a:xfrm>
            <a:custGeom>
              <a:avLst/>
              <a:gdLst>
                <a:gd name="G0" fmla="+- 7466 0 0"/>
                <a:gd name="G1" fmla="+- 0 0 0"/>
                <a:gd name="G2" fmla="+- 21600 0 0"/>
                <a:gd name="T0" fmla="*/ 3294 w 7466"/>
                <a:gd name="T1" fmla="*/ 21193 h 21193"/>
                <a:gd name="T2" fmla="*/ 0 w 7466"/>
                <a:gd name="T3" fmla="*/ 20269 h 21193"/>
                <a:gd name="T4" fmla="*/ 7466 w 7466"/>
                <a:gd name="T5" fmla="*/ 0 h 21193"/>
              </a:gdLst>
              <a:ahLst/>
              <a:cxnLst>
                <a:cxn ang="0">
                  <a:pos x="T0" y="T1"/>
                </a:cxn>
                <a:cxn ang="0">
                  <a:pos x="T2" y="T3"/>
                </a:cxn>
                <a:cxn ang="0">
                  <a:pos x="T4" y="T5"/>
                </a:cxn>
              </a:cxnLst>
              <a:rect l="0" t="0" r="r" b="b"/>
              <a:pathLst>
                <a:path w="7466" h="21193" fill="none" extrusionOk="0">
                  <a:moveTo>
                    <a:pt x="3293" y="21193"/>
                  </a:moveTo>
                  <a:cubicBezTo>
                    <a:pt x="2173" y="20972"/>
                    <a:pt x="1071" y="20663"/>
                    <a:pt x="0" y="20268"/>
                  </a:cubicBezTo>
                </a:path>
                <a:path w="7466" h="21193" stroke="0" extrusionOk="0">
                  <a:moveTo>
                    <a:pt x="3293" y="21193"/>
                  </a:moveTo>
                  <a:cubicBezTo>
                    <a:pt x="2173" y="20972"/>
                    <a:pt x="1071" y="20663"/>
                    <a:pt x="0" y="20268"/>
                  </a:cubicBezTo>
                  <a:lnTo>
                    <a:pt x="7466" y="0"/>
                  </a:lnTo>
                  <a:close/>
                </a:path>
              </a:pathLst>
            </a:custGeom>
            <a:noFill/>
            <a:ln w="23813">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265" name="Freeform 43">
              <a:extLst>
                <a:ext uri="{FF2B5EF4-FFF2-40B4-BE49-F238E27FC236}">
                  <a16:creationId xmlns:a16="http://schemas.microsoft.com/office/drawing/2014/main" id="{5679931D-1372-9CB4-0B10-9AA713F5F3B4}"/>
                </a:ext>
              </a:extLst>
            </p:cNvPr>
            <p:cNvSpPr>
              <a:spLocks/>
            </p:cNvSpPr>
            <p:nvPr/>
          </p:nvSpPr>
          <p:spPr bwMode="auto">
            <a:xfrm>
              <a:off x="2051050" y="4903788"/>
              <a:ext cx="147638" cy="93663"/>
            </a:xfrm>
            <a:custGeom>
              <a:avLst/>
              <a:gdLst>
                <a:gd name="T0" fmla="*/ 0 w 93"/>
                <a:gd name="T1" fmla="*/ 0 h 59"/>
                <a:gd name="T2" fmla="*/ 74 w 93"/>
                <a:gd name="T3" fmla="*/ 59 h 59"/>
                <a:gd name="T4" fmla="*/ 93 w 93"/>
                <a:gd name="T5" fmla="*/ 10 h 59"/>
                <a:gd name="T6" fmla="*/ 0 w 93"/>
                <a:gd name="T7" fmla="*/ 0 h 59"/>
              </a:gdLst>
              <a:ahLst/>
              <a:cxnLst>
                <a:cxn ang="0">
                  <a:pos x="T0" y="T1"/>
                </a:cxn>
                <a:cxn ang="0">
                  <a:pos x="T2" y="T3"/>
                </a:cxn>
                <a:cxn ang="0">
                  <a:pos x="T4" y="T5"/>
                </a:cxn>
                <a:cxn ang="0">
                  <a:pos x="T6" y="T7"/>
                </a:cxn>
              </a:cxnLst>
              <a:rect l="0" t="0" r="r" b="b"/>
              <a:pathLst>
                <a:path w="93" h="59">
                  <a:moveTo>
                    <a:pt x="0" y="0"/>
                  </a:moveTo>
                  <a:lnTo>
                    <a:pt x="74" y="59"/>
                  </a:lnTo>
                  <a:lnTo>
                    <a:pt x="93" y="10"/>
                  </a:lnTo>
                  <a:lnTo>
                    <a:pt x="0" y="0"/>
                  </a:lnTo>
                  <a:close/>
                </a:path>
              </a:pathLst>
            </a:custGeom>
            <a:solidFill>
              <a:srgbClr val="800000"/>
            </a:solidFill>
            <a:ln w="7938">
              <a:solidFill>
                <a:srgbClr val="80000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66" name="Rectangle 44">
              <a:extLst>
                <a:ext uri="{FF2B5EF4-FFF2-40B4-BE49-F238E27FC236}">
                  <a16:creationId xmlns:a16="http://schemas.microsoft.com/office/drawing/2014/main" id="{C4019EBC-BB42-6818-A6C1-74EE7159C01D}"/>
                </a:ext>
              </a:extLst>
            </p:cNvPr>
            <p:cNvSpPr>
              <a:spLocks noChangeArrowheads="1"/>
            </p:cNvSpPr>
            <p:nvPr/>
          </p:nvSpPr>
          <p:spPr bwMode="auto">
            <a:xfrm>
              <a:off x="2325687" y="5045074"/>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800000"/>
                  </a:solidFill>
                  <a:effectLst/>
                  <a:uLnTx/>
                  <a:uFillTx/>
                  <a:latin typeface="Calibri" panose="020F0502020204030204" pitchFamily="34" charset="0"/>
                </a:rPr>
                <a: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67" name="Group 266">
            <a:extLst>
              <a:ext uri="{FF2B5EF4-FFF2-40B4-BE49-F238E27FC236}">
                <a16:creationId xmlns:a16="http://schemas.microsoft.com/office/drawing/2014/main" id="{E538720E-F5D3-A44D-5F42-69998597F818}"/>
              </a:ext>
            </a:extLst>
          </p:cNvPr>
          <p:cNvGrpSpPr/>
          <p:nvPr/>
        </p:nvGrpSpPr>
        <p:grpSpPr>
          <a:xfrm>
            <a:off x="2084785" y="1882137"/>
            <a:ext cx="495328" cy="256737"/>
            <a:chOff x="2779712" y="2530475"/>
            <a:chExt cx="660437" cy="342316"/>
          </a:xfrm>
        </p:grpSpPr>
        <p:sp>
          <p:nvSpPr>
            <p:cNvPr id="268" name="Rectangle 45">
              <a:extLst>
                <a:ext uri="{FF2B5EF4-FFF2-40B4-BE49-F238E27FC236}">
                  <a16:creationId xmlns:a16="http://schemas.microsoft.com/office/drawing/2014/main" id="{B2763D8E-99F8-0064-4589-12F337EF9A16}"/>
                </a:ext>
              </a:extLst>
            </p:cNvPr>
            <p:cNvSpPr>
              <a:spLocks noChangeArrowheads="1"/>
            </p:cNvSpPr>
            <p:nvPr/>
          </p:nvSpPr>
          <p:spPr bwMode="auto">
            <a:xfrm>
              <a:off x="2779712" y="2530475"/>
              <a:ext cx="66043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Technology</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69" name="Rectangle 46">
              <a:extLst>
                <a:ext uri="{FF2B5EF4-FFF2-40B4-BE49-F238E27FC236}">
                  <a16:creationId xmlns:a16="http://schemas.microsoft.com/office/drawing/2014/main" id="{84D45391-9134-FB28-9C63-BA9706BDA65F}"/>
                </a:ext>
              </a:extLst>
            </p:cNvPr>
            <p:cNvSpPr>
              <a:spLocks noChangeArrowheads="1"/>
            </p:cNvSpPr>
            <p:nvPr/>
          </p:nvSpPr>
          <p:spPr bwMode="auto">
            <a:xfrm>
              <a:off x="2795587" y="2703514"/>
              <a:ext cx="62624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Awareness</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70" name="Group 269">
            <a:extLst>
              <a:ext uri="{FF2B5EF4-FFF2-40B4-BE49-F238E27FC236}">
                <a16:creationId xmlns:a16="http://schemas.microsoft.com/office/drawing/2014/main" id="{DBDE136D-F7A0-F6DA-0E2F-655002A2248C}"/>
              </a:ext>
            </a:extLst>
          </p:cNvPr>
          <p:cNvGrpSpPr/>
          <p:nvPr/>
        </p:nvGrpSpPr>
        <p:grpSpPr>
          <a:xfrm>
            <a:off x="1240631" y="2055969"/>
            <a:ext cx="1082279" cy="846535"/>
            <a:chOff x="1654175" y="2762250"/>
            <a:chExt cx="1443038" cy="1128713"/>
          </a:xfrm>
        </p:grpSpPr>
        <p:sp>
          <p:nvSpPr>
            <p:cNvPr id="271" name="Arc 47">
              <a:extLst>
                <a:ext uri="{FF2B5EF4-FFF2-40B4-BE49-F238E27FC236}">
                  <a16:creationId xmlns:a16="http://schemas.microsoft.com/office/drawing/2014/main" id="{6983B4C0-B80D-4A3D-B76F-A37874A5945B}"/>
                </a:ext>
              </a:extLst>
            </p:cNvPr>
            <p:cNvSpPr>
              <a:spLocks/>
            </p:cNvSpPr>
            <p:nvPr/>
          </p:nvSpPr>
          <p:spPr bwMode="auto">
            <a:xfrm>
              <a:off x="1654175" y="2762250"/>
              <a:ext cx="1443038" cy="1020763"/>
            </a:xfrm>
            <a:custGeom>
              <a:avLst/>
              <a:gdLst>
                <a:gd name="G0" fmla="+- 0 0 0"/>
                <a:gd name="G1" fmla="+- 0 0 0"/>
                <a:gd name="G2" fmla="+- 21600 0 0"/>
                <a:gd name="T0" fmla="*/ 21513 w 21513"/>
                <a:gd name="T1" fmla="*/ 1933 h 15222"/>
                <a:gd name="T2" fmla="*/ 15325 w 21513"/>
                <a:gd name="T3" fmla="*/ 15222 h 15222"/>
                <a:gd name="T4" fmla="*/ 0 w 21513"/>
                <a:gd name="T5" fmla="*/ 0 h 15222"/>
              </a:gdLst>
              <a:ahLst/>
              <a:cxnLst>
                <a:cxn ang="0">
                  <a:pos x="T0" y="T1"/>
                </a:cxn>
                <a:cxn ang="0">
                  <a:pos x="T2" y="T3"/>
                </a:cxn>
                <a:cxn ang="0">
                  <a:pos x="T4" y="T5"/>
                </a:cxn>
              </a:cxnLst>
              <a:rect l="0" t="0" r="r" b="b"/>
              <a:pathLst>
                <a:path w="21513" h="15222" fill="none" extrusionOk="0">
                  <a:moveTo>
                    <a:pt x="21513" y="1933"/>
                  </a:moveTo>
                  <a:cubicBezTo>
                    <a:pt x="21062" y="6948"/>
                    <a:pt x="18873" y="11649"/>
                    <a:pt x="15324" y="15221"/>
                  </a:cubicBezTo>
                </a:path>
                <a:path w="21513" h="15222" stroke="0" extrusionOk="0">
                  <a:moveTo>
                    <a:pt x="21513" y="1933"/>
                  </a:moveTo>
                  <a:cubicBezTo>
                    <a:pt x="21062" y="6948"/>
                    <a:pt x="18873" y="11649"/>
                    <a:pt x="15324" y="15221"/>
                  </a:cubicBezTo>
                  <a:lnTo>
                    <a:pt x="0" y="0"/>
                  </a:lnTo>
                  <a:close/>
                </a:path>
              </a:pathLst>
            </a:custGeom>
            <a:noFill/>
            <a:ln w="23813">
              <a:solidFill>
                <a:srgbClr val="40A0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72" name="Freeform 48">
              <a:extLst>
                <a:ext uri="{FF2B5EF4-FFF2-40B4-BE49-F238E27FC236}">
                  <a16:creationId xmlns:a16="http://schemas.microsoft.com/office/drawing/2014/main" id="{611FF4D0-78DD-B327-77C8-FEF5914AD339}"/>
                </a:ext>
              </a:extLst>
            </p:cNvPr>
            <p:cNvSpPr>
              <a:spLocks/>
            </p:cNvSpPr>
            <p:nvPr/>
          </p:nvSpPr>
          <p:spPr bwMode="auto">
            <a:xfrm>
              <a:off x="2576512" y="3756025"/>
              <a:ext cx="133350" cy="134938"/>
            </a:xfrm>
            <a:custGeom>
              <a:avLst/>
              <a:gdLst>
                <a:gd name="T0" fmla="*/ 0 w 84"/>
                <a:gd name="T1" fmla="*/ 85 h 85"/>
                <a:gd name="T2" fmla="*/ 84 w 84"/>
                <a:gd name="T3" fmla="*/ 40 h 85"/>
                <a:gd name="T4" fmla="*/ 49 w 84"/>
                <a:gd name="T5" fmla="*/ 0 h 85"/>
                <a:gd name="T6" fmla="*/ 0 w 84"/>
                <a:gd name="T7" fmla="*/ 85 h 85"/>
              </a:gdLst>
              <a:ahLst/>
              <a:cxnLst>
                <a:cxn ang="0">
                  <a:pos x="T0" y="T1"/>
                </a:cxn>
                <a:cxn ang="0">
                  <a:pos x="T2" y="T3"/>
                </a:cxn>
                <a:cxn ang="0">
                  <a:pos x="T4" y="T5"/>
                </a:cxn>
                <a:cxn ang="0">
                  <a:pos x="T6" y="T7"/>
                </a:cxn>
              </a:cxnLst>
              <a:rect l="0" t="0" r="r" b="b"/>
              <a:pathLst>
                <a:path w="84" h="85">
                  <a:moveTo>
                    <a:pt x="0" y="85"/>
                  </a:moveTo>
                  <a:lnTo>
                    <a:pt x="84" y="40"/>
                  </a:lnTo>
                  <a:lnTo>
                    <a:pt x="49" y="0"/>
                  </a:lnTo>
                  <a:lnTo>
                    <a:pt x="0" y="85"/>
                  </a:lnTo>
                  <a:close/>
                </a:path>
              </a:pathLst>
            </a:custGeom>
            <a:solidFill>
              <a:srgbClr val="40A062"/>
            </a:solidFill>
            <a:ln w="7938">
              <a:solidFill>
                <a:srgbClr val="40A062"/>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73" name="Rectangle 49">
              <a:extLst>
                <a:ext uri="{FF2B5EF4-FFF2-40B4-BE49-F238E27FC236}">
                  <a16:creationId xmlns:a16="http://schemas.microsoft.com/office/drawing/2014/main" id="{8ED8EEDC-0F30-B9B6-64D0-6B22EEE3A005}"/>
                </a:ext>
              </a:extLst>
            </p:cNvPr>
            <p:cNvSpPr>
              <a:spLocks noChangeArrowheads="1"/>
            </p:cNvSpPr>
            <p:nvPr/>
          </p:nvSpPr>
          <p:spPr bwMode="auto">
            <a:xfrm>
              <a:off x="2906712" y="3576638"/>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8000"/>
                  </a:solidFill>
                  <a:effectLst/>
                  <a:uLnTx/>
                  <a:uFillTx/>
                  <a:latin typeface="Calibri" panose="020F0502020204030204" pitchFamily="34" charset="0"/>
                </a:rPr>
                <a: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74" name="Group 273">
            <a:extLst>
              <a:ext uri="{FF2B5EF4-FFF2-40B4-BE49-F238E27FC236}">
                <a16:creationId xmlns:a16="http://schemas.microsoft.com/office/drawing/2014/main" id="{62CC360D-084C-616D-F43D-5E69106C83B9}"/>
              </a:ext>
            </a:extLst>
          </p:cNvPr>
          <p:cNvGrpSpPr/>
          <p:nvPr/>
        </p:nvGrpSpPr>
        <p:grpSpPr>
          <a:xfrm>
            <a:off x="1470422" y="1302304"/>
            <a:ext cx="862525" cy="736997"/>
            <a:chOff x="1960562" y="1757363"/>
            <a:chExt cx="1150033" cy="982663"/>
          </a:xfrm>
        </p:grpSpPr>
        <p:sp>
          <p:nvSpPr>
            <p:cNvPr id="275" name="Arc 50">
              <a:extLst>
                <a:ext uri="{FF2B5EF4-FFF2-40B4-BE49-F238E27FC236}">
                  <a16:creationId xmlns:a16="http://schemas.microsoft.com/office/drawing/2014/main" id="{165500EC-3749-4653-DFD7-82F4EA87C322}"/>
                </a:ext>
              </a:extLst>
            </p:cNvPr>
            <p:cNvSpPr>
              <a:spLocks/>
            </p:cNvSpPr>
            <p:nvPr/>
          </p:nvSpPr>
          <p:spPr bwMode="auto">
            <a:xfrm>
              <a:off x="1960562" y="1757363"/>
              <a:ext cx="1071563" cy="982663"/>
            </a:xfrm>
            <a:custGeom>
              <a:avLst/>
              <a:gdLst>
                <a:gd name="G0" fmla="+- 0 0 0"/>
                <a:gd name="G1" fmla="+- 18676 0 0"/>
                <a:gd name="G2" fmla="+- 21600 0 0"/>
                <a:gd name="T0" fmla="*/ 10852 w 20418"/>
                <a:gd name="T1" fmla="*/ 0 h 18676"/>
                <a:gd name="T2" fmla="*/ 20418 w 20418"/>
                <a:gd name="T3" fmla="*/ 11630 h 18676"/>
                <a:gd name="T4" fmla="*/ 0 w 20418"/>
                <a:gd name="T5" fmla="*/ 18676 h 18676"/>
              </a:gdLst>
              <a:ahLst/>
              <a:cxnLst>
                <a:cxn ang="0">
                  <a:pos x="T0" y="T1"/>
                </a:cxn>
                <a:cxn ang="0">
                  <a:pos x="T2" y="T3"/>
                </a:cxn>
                <a:cxn ang="0">
                  <a:pos x="T4" y="T5"/>
                </a:cxn>
              </a:cxnLst>
              <a:rect l="0" t="0" r="r" b="b"/>
              <a:pathLst>
                <a:path w="20418" h="18676" fill="none" extrusionOk="0">
                  <a:moveTo>
                    <a:pt x="10852" y="-1"/>
                  </a:moveTo>
                  <a:cubicBezTo>
                    <a:pt x="15332" y="2603"/>
                    <a:pt x="18727" y="6731"/>
                    <a:pt x="20418" y="11629"/>
                  </a:cubicBezTo>
                </a:path>
                <a:path w="20418" h="18676" stroke="0" extrusionOk="0">
                  <a:moveTo>
                    <a:pt x="10852" y="-1"/>
                  </a:moveTo>
                  <a:cubicBezTo>
                    <a:pt x="15332" y="2603"/>
                    <a:pt x="18727" y="6731"/>
                    <a:pt x="20418" y="11629"/>
                  </a:cubicBezTo>
                  <a:lnTo>
                    <a:pt x="0" y="18676"/>
                  </a:lnTo>
                  <a:close/>
                </a:path>
              </a:pathLst>
            </a:custGeom>
            <a:noFill/>
            <a:ln w="23813">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76" name="Freeform 51">
              <a:extLst>
                <a:ext uri="{FF2B5EF4-FFF2-40B4-BE49-F238E27FC236}">
                  <a16:creationId xmlns:a16="http://schemas.microsoft.com/office/drawing/2014/main" id="{B7556F6B-B931-074A-8CE9-F47AE87C9A23}"/>
                </a:ext>
              </a:extLst>
            </p:cNvPr>
            <p:cNvSpPr>
              <a:spLocks/>
            </p:cNvSpPr>
            <p:nvPr/>
          </p:nvSpPr>
          <p:spPr bwMode="auto">
            <a:xfrm>
              <a:off x="2992437" y="2359025"/>
              <a:ext cx="85725" cy="157163"/>
            </a:xfrm>
            <a:custGeom>
              <a:avLst/>
              <a:gdLst>
                <a:gd name="T0" fmla="*/ 54 w 54"/>
                <a:gd name="T1" fmla="*/ 99 h 99"/>
                <a:gd name="T2" fmla="*/ 54 w 54"/>
                <a:gd name="T3" fmla="*/ 0 h 99"/>
                <a:gd name="T4" fmla="*/ 0 w 54"/>
                <a:gd name="T5" fmla="*/ 14 h 99"/>
                <a:gd name="T6" fmla="*/ 54 w 54"/>
                <a:gd name="T7" fmla="*/ 99 h 99"/>
              </a:gdLst>
              <a:ahLst/>
              <a:cxnLst>
                <a:cxn ang="0">
                  <a:pos x="T0" y="T1"/>
                </a:cxn>
                <a:cxn ang="0">
                  <a:pos x="T2" y="T3"/>
                </a:cxn>
                <a:cxn ang="0">
                  <a:pos x="T4" y="T5"/>
                </a:cxn>
                <a:cxn ang="0">
                  <a:pos x="T6" y="T7"/>
                </a:cxn>
              </a:cxnLst>
              <a:rect l="0" t="0" r="r" b="b"/>
              <a:pathLst>
                <a:path w="54" h="99">
                  <a:moveTo>
                    <a:pt x="54" y="99"/>
                  </a:moveTo>
                  <a:lnTo>
                    <a:pt x="54" y="0"/>
                  </a:lnTo>
                  <a:lnTo>
                    <a:pt x="0" y="14"/>
                  </a:lnTo>
                  <a:lnTo>
                    <a:pt x="54" y="99"/>
                  </a:lnTo>
                  <a:close/>
                </a:path>
              </a:pathLst>
            </a:custGeom>
            <a:solidFill>
              <a:srgbClr val="008000"/>
            </a:solidFill>
            <a:ln w="7938">
              <a:solidFill>
                <a:srgbClr val="00800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77" name="Rectangle 52">
              <a:extLst>
                <a:ext uri="{FF2B5EF4-FFF2-40B4-BE49-F238E27FC236}">
                  <a16:creationId xmlns:a16="http://schemas.microsoft.com/office/drawing/2014/main" id="{74A63257-5CE9-00CA-24BE-A63DC7679739}"/>
                </a:ext>
              </a:extLst>
            </p:cNvPr>
            <p:cNvSpPr>
              <a:spLocks noChangeArrowheads="1"/>
            </p:cNvSpPr>
            <p:nvPr/>
          </p:nvSpPr>
          <p:spPr bwMode="auto">
            <a:xfrm>
              <a:off x="3040062" y="2074863"/>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8000"/>
                  </a:solidFill>
                  <a:effectLst/>
                  <a:uLnTx/>
                  <a:uFillTx/>
                  <a:latin typeface="Calibri" panose="020F0502020204030204" pitchFamily="34" charset="0"/>
                </a:rPr>
                <a: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78" name="Group 277">
            <a:extLst>
              <a:ext uri="{FF2B5EF4-FFF2-40B4-BE49-F238E27FC236}">
                <a16:creationId xmlns:a16="http://schemas.microsoft.com/office/drawing/2014/main" id="{E1C211A7-9918-0253-045E-DD76BF4795A7}"/>
              </a:ext>
            </a:extLst>
          </p:cNvPr>
          <p:cNvGrpSpPr/>
          <p:nvPr/>
        </p:nvGrpSpPr>
        <p:grpSpPr>
          <a:xfrm>
            <a:off x="819151" y="2009534"/>
            <a:ext cx="1039415" cy="890588"/>
            <a:chOff x="1092200" y="2700338"/>
            <a:chExt cx="1385887" cy="1187450"/>
          </a:xfrm>
        </p:grpSpPr>
        <p:sp>
          <p:nvSpPr>
            <p:cNvPr id="279" name="Arc 53">
              <a:extLst>
                <a:ext uri="{FF2B5EF4-FFF2-40B4-BE49-F238E27FC236}">
                  <a16:creationId xmlns:a16="http://schemas.microsoft.com/office/drawing/2014/main" id="{6AF11A4D-A600-6AFD-9327-0A5914C3D147}"/>
                </a:ext>
              </a:extLst>
            </p:cNvPr>
            <p:cNvSpPr>
              <a:spLocks/>
            </p:cNvSpPr>
            <p:nvPr/>
          </p:nvSpPr>
          <p:spPr bwMode="auto">
            <a:xfrm>
              <a:off x="1141412" y="2700338"/>
              <a:ext cx="1336675" cy="1187450"/>
            </a:xfrm>
            <a:custGeom>
              <a:avLst/>
              <a:gdLst>
                <a:gd name="G0" fmla="+- 20839 0 0"/>
                <a:gd name="G1" fmla="+- 0 0 0"/>
                <a:gd name="G2" fmla="+- 21600 0 0"/>
                <a:gd name="T0" fmla="*/ 9685 w 20839"/>
                <a:gd name="T1" fmla="*/ 18497 h 18497"/>
                <a:gd name="T2" fmla="*/ 0 w 20839"/>
                <a:gd name="T3" fmla="*/ 5682 h 18497"/>
                <a:gd name="T4" fmla="*/ 20839 w 20839"/>
                <a:gd name="T5" fmla="*/ 0 h 18497"/>
              </a:gdLst>
              <a:ahLst/>
              <a:cxnLst>
                <a:cxn ang="0">
                  <a:pos x="T0" y="T1"/>
                </a:cxn>
                <a:cxn ang="0">
                  <a:pos x="T2" y="T3"/>
                </a:cxn>
                <a:cxn ang="0">
                  <a:pos x="T4" y="T5"/>
                </a:cxn>
              </a:cxnLst>
              <a:rect l="0" t="0" r="r" b="b"/>
              <a:pathLst>
                <a:path w="20839" h="18497" fill="none" extrusionOk="0">
                  <a:moveTo>
                    <a:pt x="9684" y="18497"/>
                  </a:moveTo>
                  <a:cubicBezTo>
                    <a:pt x="4929" y="15629"/>
                    <a:pt x="1460" y="11039"/>
                    <a:pt x="-1" y="5682"/>
                  </a:cubicBezTo>
                </a:path>
                <a:path w="20839" h="18497" stroke="0" extrusionOk="0">
                  <a:moveTo>
                    <a:pt x="9684" y="18497"/>
                  </a:moveTo>
                  <a:cubicBezTo>
                    <a:pt x="4929" y="15629"/>
                    <a:pt x="1460" y="11039"/>
                    <a:pt x="-1" y="5682"/>
                  </a:cubicBezTo>
                  <a:lnTo>
                    <a:pt x="20839" y="0"/>
                  </a:lnTo>
                  <a:close/>
                </a:path>
              </a:pathLst>
            </a:custGeom>
            <a:noFill/>
            <a:ln w="23813">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80" name="Freeform 54">
              <a:extLst>
                <a:ext uri="{FF2B5EF4-FFF2-40B4-BE49-F238E27FC236}">
                  <a16:creationId xmlns:a16="http://schemas.microsoft.com/office/drawing/2014/main" id="{12C17BD6-D218-408B-C0E8-B8ED2462BC43}"/>
                </a:ext>
              </a:extLst>
            </p:cNvPr>
            <p:cNvSpPr>
              <a:spLocks/>
            </p:cNvSpPr>
            <p:nvPr/>
          </p:nvSpPr>
          <p:spPr bwMode="auto">
            <a:xfrm>
              <a:off x="1092200" y="2924175"/>
              <a:ext cx="87313" cy="149225"/>
            </a:xfrm>
            <a:custGeom>
              <a:avLst/>
              <a:gdLst>
                <a:gd name="T0" fmla="*/ 15 w 55"/>
                <a:gd name="T1" fmla="*/ 0 h 94"/>
                <a:gd name="T2" fmla="*/ 0 w 55"/>
                <a:gd name="T3" fmla="*/ 94 h 94"/>
                <a:gd name="T4" fmla="*/ 55 w 55"/>
                <a:gd name="T5" fmla="*/ 84 h 94"/>
                <a:gd name="T6" fmla="*/ 15 w 55"/>
                <a:gd name="T7" fmla="*/ 0 h 94"/>
              </a:gdLst>
              <a:ahLst/>
              <a:cxnLst>
                <a:cxn ang="0">
                  <a:pos x="T0" y="T1"/>
                </a:cxn>
                <a:cxn ang="0">
                  <a:pos x="T2" y="T3"/>
                </a:cxn>
                <a:cxn ang="0">
                  <a:pos x="T4" y="T5"/>
                </a:cxn>
                <a:cxn ang="0">
                  <a:pos x="T6" y="T7"/>
                </a:cxn>
              </a:cxnLst>
              <a:rect l="0" t="0" r="r" b="b"/>
              <a:pathLst>
                <a:path w="55" h="94">
                  <a:moveTo>
                    <a:pt x="15" y="0"/>
                  </a:moveTo>
                  <a:lnTo>
                    <a:pt x="0" y="94"/>
                  </a:lnTo>
                  <a:lnTo>
                    <a:pt x="55" y="84"/>
                  </a:lnTo>
                  <a:lnTo>
                    <a:pt x="15" y="0"/>
                  </a:lnTo>
                  <a:close/>
                </a:path>
              </a:pathLst>
            </a:custGeom>
            <a:solidFill>
              <a:srgbClr val="008000"/>
            </a:solidFill>
            <a:ln w="7938">
              <a:solidFill>
                <a:srgbClr val="00800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81" name="Rectangle 55">
              <a:extLst>
                <a:ext uri="{FF2B5EF4-FFF2-40B4-BE49-F238E27FC236}">
                  <a16:creationId xmlns:a16="http://schemas.microsoft.com/office/drawing/2014/main" id="{65883F62-CC18-8048-D584-6DB103A1B9F5}"/>
                </a:ext>
              </a:extLst>
            </p:cNvPr>
            <p:cNvSpPr>
              <a:spLocks noChangeArrowheads="1"/>
            </p:cNvSpPr>
            <p:nvPr/>
          </p:nvSpPr>
          <p:spPr bwMode="auto">
            <a:xfrm>
              <a:off x="1250949" y="3049588"/>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8000"/>
                  </a:solidFill>
                  <a:effectLst/>
                  <a:uLnTx/>
                  <a:uFillTx/>
                  <a:latin typeface="Calibri" panose="020F0502020204030204" pitchFamily="34" charset="0"/>
                </a:rPr>
                <a:t>+</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282" name="Group 281">
            <a:extLst>
              <a:ext uri="{FF2B5EF4-FFF2-40B4-BE49-F238E27FC236}">
                <a16:creationId xmlns:a16="http://schemas.microsoft.com/office/drawing/2014/main" id="{8C486057-2016-68DC-94CE-8F0C92440D4D}"/>
              </a:ext>
            </a:extLst>
          </p:cNvPr>
          <p:cNvGrpSpPr/>
          <p:nvPr/>
        </p:nvGrpSpPr>
        <p:grpSpPr>
          <a:xfrm>
            <a:off x="6690120" y="4421746"/>
            <a:ext cx="1106072" cy="256737"/>
            <a:chOff x="8920163" y="5916613"/>
            <a:chExt cx="1474763" cy="342316"/>
          </a:xfrm>
        </p:grpSpPr>
        <p:sp>
          <p:nvSpPr>
            <p:cNvPr id="283" name="Rectangle 56">
              <a:extLst>
                <a:ext uri="{FF2B5EF4-FFF2-40B4-BE49-F238E27FC236}">
                  <a16:creationId xmlns:a16="http://schemas.microsoft.com/office/drawing/2014/main" id="{BE2EE981-7FEB-3371-9DC0-628039D3E216}"/>
                </a:ext>
              </a:extLst>
            </p:cNvPr>
            <p:cNvSpPr>
              <a:spLocks noChangeArrowheads="1"/>
            </p:cNvSpPr>
            <p:nvPr/>
          </p:nvSpPr>
          <p:spPr bwMode="auto">
            <a:xfrm>
              <a:off x="8920163" y="5916613"/>
              <a:ext cx="1474763"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Private Funds for Building</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84" name="Rectangle 57">
              <a:extLst>
                <a:ext uri="{FF2B5EF4-FFF2-40B4-BE49-F238E27FC236}">
                  <a16:creationId xmlns:a16="http://schemas.microsoft.com/office/drawing/2014/main" id="{EE0C7E31-8EA7-69CC-F2BB-D1E45DEC128F}"/>
                </a:ext>
              </a:extLst>
            </p:cNvPr>
            <p:cNvSpPr>
              <a:spLocks noChangeArrowheads="1"/>
            </p:cNvSpPr>
            <p:nvPr/>
          </p:nvSpPr>
          <p:spPr bwMode="auto">
            <a:xfrm>
              <a:off x="9147175" y="6089651"/>
              <a:ext cx="1002412"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Charging Stations</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85" name="Group 284">
            <a:extLst>
              <a:ext uri="{FF2B5EF4-FFF2-40B4-BE49-F238E27FC236}">
                <a16:creationId xmlns:a16="http://schemas.microsoft.com/office/drawing/2014/main" id="{F11C469C-134A-664C-CC90-F18932405A11}"/>
              </a:ext>
            </a:extLst>
          </p:cNvPr>
          <p:cNvGrpSpPr/>
          <p:nvPr/>
        </p:nvGrpSpPr>
        <p:grpSpPr>
          <a:xfrm>
            <a:off x="6690121" y="3314464"/>
            <a:ext cx="1123706" cy="256737"/>
            <a:chOff x="8920163" y="4440238"/>
            <a:chExt cx="1498274" cy="342316"/>
          </a:xfrm>
        </p:grpSpPr>
        <p:sp>
          <p:nvSpPr>
            <p:cNvPr id="286" name="Rectangle 58">
              <a:extLst>
                <a:ext uri="{FF2B5EF4-FFF2-40B4-BE49-F238E27FC236}">
                  <a16:creationId xmlns:a16="http://schemas.microsoft.com/office/drawing/2014/main" id="{AD847966-9E53-8F6B-6917-31D6BCFE484C}"/>
                </a:ext>
              </a:extLst>
            </p:cNvPr>
            <p:cNvSpPr>
              <a:spLocks noChangeArrowheads="1"/>
            </p:cNvSpPr>
            <p:nvPr/>
          </p:nvSpPr>
          <p:spPr bwMode="auto">
            <a:xfrm>
              <a:off x="8958263" y="4440238"/>
              <a:ext cx="1404230"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Governmental Funds for</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87" name="Rectangle 59">
              <a:extLst>
                <a:ext uri="{FF2B5EF4-FFF2-40B4-BE49-F238E27FC236}">
                  <a16:creationId xmlns:a16="http://schemas.microsoft.com/office/drawing/2014/main" id="{8A645B85-7C57-A49B-347B-CFCFF081DF44}"/>
                </a:ext>
              </a:extLst>
            </p:cNvPr>
            <p:cNvSpPr>
              <a:spLocks noChangeArrowheads="1"/>
            </p:cNvSpPr>
            <p:nvPr/>
          </p:nvSpPr>
          <p:spPr bwMode="auto">
            <a:xfrm>
              <a:off x="8920163" y="4613276"/>
              <a:ext cx="1498274"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Building Charging Stations</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88" name="Group 287">
            <a:extLst>
              <a:ext uri="{FF2B5EF4-FFF2-40B4-BE49-F238E27FC236}">
                <a16:creationId xmlns:a16="http://schemas.microsoft.com/office/drawing/2014/main" id="{B3FE6C76-E2BD-AA53-6372-FC482609CD75}"/>
              </a:ext>
            </a:extLst>
          </p:cNvPr>
          <p:cNvGrpSpPr/>
          <p:nvPr/>
        </p:nvGrpSpPr>
        <p:grpSpPr>
          <a:xfrm>
            <a:off x="5412582" y="2960844"/>
            <a:ext cx="950581" cy="256737"/>
            <a:chOff x="7216775" y="3968750"/>
            <a:chExt cx="1267441" cy="342316"/>
          </a:xfrm>
        </p:grpSpPr>
        <p:sp>
          <p:nvSpPr>
            <p:cNvPr id="289" name="Rectangle 60">
              <a:extLst>
                <a:ext uri="{FF2B5EF4-FFF2-40B4-BE49-F238E27FC236}">
                  <a16:creationId xmlns:a16="http://schemas.microsoft.com/office/drawing/2014/main" id="{9AC673BE-161F-258A-62CA-BED3676ABAD8}"/>
                </a:ext>
              </a:extLst>
            </p:cNvPr>
            <p:cNvSpPr>
              <a:spLocks noChangeArrowheads="1"/>
            </p:cNvSpPr>
            <p:nvPr/>
          </p:nvSpPr>
          <p:spPr bwMode="auto">
            <a:xfrm>
              <a:off x="7216775" y="3968750"/>
              <a:ext cx="12674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Emission Goal Gap for</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290" name="Rectangle 61">
              <a:extLst>
                <a:ext uri="{FF2B5EF4-FFF2-40B4-BE49-F238E27FC236}">
                  <a16:creationId xmlns:a16="http://schemas.microsoft.com/office/drawing/2014/main" id="{A1700DF5-7C8D-76B0-BBE7-1B3EB502FE1B}"/>
                </a:ext>
              </a:extLst>
            </p:cNvPr>
            <p:cNvSpPr>
              <a:spLocks noChangeArrowheads="1"/>
            </p:cNvSpPr>
            <p:nvPr/>
          </p:nvSpPr>
          <p:spPr bwMode="auto">
            <a:xfrm>
              <a:off x="7358063" y="4141789"/>
              <a:ext cx="100241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Charging Stations</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91" name="Group 290">
            <a:extLst>
              <a:ext uri="{FF2B5EF4-FFF2-40B4-BE49-F238E27FC236}">
                <a16:creationId xmlns:a16="http://schemas.microsoft.com/office/drawing/2014/main" id="{801D3443-D188-B8E9-D21F-89BBA8CC1B7F}"/>
              </a:ext>
            </a:extLst>
          </p:cNvPr>
          <p:cNvGrpSpPr/>
          <p:nvPr/>
        </p:nvGrpSpPr>
        <p:grpSpPr>
          <a:xfrm>
            <a:off x="6042423" y="2286950"/>
            <a:ext cx="773906" cy="1307463"/>
            <a:chOff x="8056563" y="3070225"/>
            <a:chExt cx="1031875" cy="1743284"/>
          </a:xfrm>
        </p:grpSpPr>
        <p:sp>
          <p:nvSpPr>
            <p:cNvPr id="292" name="Arc 62">
              <a:extLst>
                <a:ext uri="{FF2B5EF4-FFF2-40B4-BE49-F238E27FC236}">
                  <a16:creationId xmlns:a16="http://schemas.microsoft.com/office/drawing/2014/main" id="{3D529818-D869-6B45-4E9D-03E7086AB398}"/>
                </a:ext>
              </a:extLst>
            </p:cNvPr>
            <p:cNvSpPr>
              <a:spLocks/>
            </p:cNvSpPr>
            <p:nvPr/>
          </p:nvSpPr>
          <p:spPr bwMode="auto">
            <a:xfrm>
              <a:off x="8056563" y="3070225"/>
              <a:ext cx="1031875" cy="1585913"/>
            </a:xfrm>
            <a:custGeom>
              <a:avLst/>
              <a:gdLst>
                <a:gd name="G0" fmla="+- 13687 0 0"/>
                <a:gd name="G1" fmla="+- 0 0 0"/>
                <a:gd name="G2" fmla="+- 21600 0 0"/>
                <a:gd name="T0" fmla="*/ 8753 w 13687"/>
                <a:gd name="T1" fmla="*/ 21029 h 21029"/>
                <a:gd name="T2" fmla="*/ 0 w 13687"/>
                <a:gd name="T3" fmla="*/ 16710 h 21029"/>
                <a:gd name="T4" fmla="*/ 13687 w 13687"/>
                <a:gd name="T5" fmla="*/ 0 h 21029"/>
              </a:gdLst>
              <a:ahLst/>
              <a:cxnLst>
                <a:cxn ang="0">
                  <a:pos x="T0" y="T1"/>
                </a:cxn>
                <a:cxn ang="0">
                  <a:pos x="T2" y="T3"/>
                </a:cxn>
                <a:cxn ang="0">
                  <a:pos x="T4" y="T5"/>
                </a:cxn>
              </a:cxnLst>
              <a:rect l="0" t="0" r="r" b="b"/>
              <a:pathLst>
                <a:path w="13687" h="21029" fill="none" extrusionOk="0">
                  <a:moveTo>
                    <a:pt x="8753" y="21028"/>
                  </a:moveTo>
                  <a:cubicBezTo>
                    <a:pt x="5544" y="20276"/>
                    <a:pt x="2549" y="18798"/>
                    <a:pt x="-1" y="16710"/>
                  </a:cubicBezTo>
                </a:path>
                <a:path w="13687" h="21029" stroke="0" extrusionOk="0">
                  <a:moveTo>
                    <a:pt x="8753" y="21028"/>
                  </a:moveTo>
                  <a:cubicBezTo>
                    <a:pt x="5544" y="20276"/>
                    <a:pt x="2549" y="18798"/>
                    <a:pt x="-1" y="16710"/>
                  </a:cubicBezTo>
                  <a:lnTo>
                    <a:pt x="13687" y="0"/>
                  </a:lnTo>
                  <a:close/>
                </a:path>
              </a:pathLst>
            </a:custGeom>
            <a:noFill/>
            <a:ln w="23813">
              <a:solidFill>
                <a:srgbClr val="C08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93" name="Freeform 63">
              <a:extLst>
                <a:ext uri="{FF2B5EF4-FFF2-40B4-BE49-F238E27FC236}">
                  <a16:creationId xmlns:a16="http://schemas.microsoft.com/office/drawing/2014/main" id="{FC5601AA-24FC-7789-52E2-42664EC684AE}"/>
                </a:ext>
              </a:extLst>
            </p:cNvPr>
            <p:cNvSpPr>
              <a:spLocks/>
            </p:cNvSpPr>
            <p:nvPr/>
          </p:nvSpPr>
          <p:spPr bwMode="auto">
            <a:xfrm>
              <a:off x="8707438" y="4621213"/>
              <a:ext cx="157163" cy="77788"/>
            </a:xfrm>
            <a:custGeom>
              <a:avLst/>
              <a:gdLst>
                <a:gd name="T0" fmla="*/ 99 w 99"/>
                <a:gd name="T1" fmla="*/ 39 h 49"/>
                <a:gd name="T2" fmla="*/ 5 w 99"/>
                <a:gd name="T3" fmla="*/ 0 h 49"/>
                <a:gd name="T4" fmla="*/ 0 w 99"/>
                <a:gd name="T5" fmla="*/ 49 h 49"/>
                <a:gd name="T6" fmla="*/ 99 w 99"/>
                <a:gd name="T7" fmla="*/ 39 h 49"/>
              </a:gdLst>
              <a:ahLst/>
              <a:cxnLst>
                <a:cxn ang="0">
                  <a:pos x="T0" y="T1"/>
                </a:cxn>
                <a:cxn ang="0">
                  <a:pos x="T2" y="T3"/>
                </a:cxn>
                <a:cxn ang="0">
                  <a:pos x="T4" y="T5"/>
                </a:cxn>
                <a:cxn ang="0">
                  <a:pos x="T6" y="T7"/>
                </a:cxn>
              </a:cxnLst>
              <a:rect l="0" t="0" r="r" b="b"/>
              <a:pathLst>
                <a:path w="99" h="49">
                  <a:moveTo>
                    <a:pt x="99" y="39"/>
                  </a:moveTo>
                  <a:lnTo>
                    <a:pt x="5" y="0"/>
                  </a:lnTo>
                  <a:lnTo>
                    <a:pt x="0" y="49"/>
                  </a:lnTo>
                  <a:lnTo>
                    <a:pt x="99" y="39"/>
                  </a:lnTo>
                  <a:close/>
                </a:path>
              </a:pathLst>
            </a:custGeom>
            <a:solidFill>
              <a:srgbClr val="C080C0"/>
            </a:solidFill>
            <a:ln w="7938">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94" name="Rectangle 64">
              <a:extLst>
                <a:ext uri="{FF2B5EF4-FFF2-40B4-BE49-F238E27FC236}">
                  <a16:creationId xmlns:a16="http://schemas.microsoft.com/office/drawing/2014/main" id="{7016A311-ED81-1892-5ED7-2F43A72B6E50}"/>
                </a:ext>
              </a:extLst>
            </p:cNvPr>
            <p:cNvSpPr>
              <a:spLocks noChangeArrowheads="1"/>
            </p:cNvSpPr>
            <p:nvPr/>
          </p:nvSpPr>
          <p:spPr bwMode="auto">
            <a:xfrm>
              <a:off x="8539162" y="4644232"/>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C080C0"/>
                  </a:solidFill>
                  <a:effectLst/>
                  <a:uLnTx/>
                  <a:uFillTx/>
                  <a:latin typeface="Calibri" panose="020F0502020204030204" pitchFamily="34" charset="0"/>
                </a:rPr>
                <a:t>+</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295" name="Group 294">
            <a:extLst>
              <a:ext uri="{FF2B5EF4-FFF2-40B4-BE49-F238E27FC236}">
                <a16:creationId xmlns:a16="http://schemas.microsoft.com/office/drawing/2014/main" id="{9643AB8B-19D0-D69D-7917-F713B029F544}"/>
              </a:ext>
            </a:extLst>
          </p:cNvPr>
          <p:cNvGrpSpPr/>
          <p:nvPr/>
        </p:nvGrpSpPr>
        <p:grpSpPr>
          <a:xfrm>
            <a:off x="7205663" y="2117881"/>
            <a:ext cx="944679" cy="1179910"/>
            <a:chOff x="9607550" y="2844800"/>
            <a:chExt cx="1259572" cy="1573213"/>
          </a:xfrm>
        </p:grpSpPr>
        <p:sp>
          <p:nvSpPr>
            <p:cNvPr id="296" name="Arc 65">
              <a:extLst>
                <a:ext uri="{FF2B5EF4-FFF2-40B4-BE49-F238E27FC236}">
                  <a16:creationId xmlns:a16="http://schemas.microsoft.com/office/drawing/2014/main" id="{CF738E28-2C4E-78CA-47E8-DFFD7646146D}"/>
                </a:ext>
              </a:extLst>
            </p:cNvPr>
            <p:cNvSpPr>
              <a:spLocks/>
            </p:cNvSpPr>
            <p:nvPr/>
          </p:nvSpPr>
          <p:spPr bwMode="auto">
            <a:xfrm>
              <a:off x="9607550" y="2981325"/>
              <a:ext cx="1244600" cy="1436688"/>
            </a:xfrm>
            <a:custGeom>
              <a:avLst/>
              <a:gdLst>
                <a:gd name="G0" fmla="+- 0 0 0"/>
                <a:gd name="G1" fmla="+- 6584 0 0"/>
                <a:gd name="G2" fmla="+- 21600 0 0"/>
                <a:gd name="T0" fmla="*/ 20572 w 21600"/>
                <a:gd name="T1" fmla="*/ 0 h 24916"/>
                <a:gd name="T2" fmla="*/ 11424 w 21600"/>
                <a:gd name="T3" fmla="*/ 24916 h 24916"/>
                <a:gd name="T4" fmla="*/ 0 w 21600"/>
                <a:gd name="T5" fmla="*/ 6584 h 24916"/>
              </a:gdLst>
              <a:ahLst/>
              <a:cxnLst>
                <a:cxn ang="0">
                  <a:pos x="T0" y="T1"/>
                </a:cxn>
                <a:cxn ang="0">
                  <a:pos x="T2" y="T3"/>
                </a:cxn>
                <a:cxn ang="0">
                  <a:pos x="T4" y="T5"/>
                </a:cxn>
              </a:cxnLst>
              <a:rect l="0" t="0" r="r" b="b"/>
              <a:pathLst>
                <a:path w="21600" h="24916" fill="none" extrusionOk="0">
                  <a:moveTo>
                    <a:pt x="20572" y="-1"/>
                  </a:moveTo>
                  <a:cubicBezTo>
                    <a:pt x="21253" y="2128"/>
                    <a:pt x="21600" y="4349"/>
                    <a:pt x="21600" y="6584"/>
                  </a:cubicBezTo>
                  <a:cubicBezTo>
                    <a:pt x="21600" y="14041"/>
                    <a:pt x="17753" y="20971"/>
                    <a:pt x="11423" y="24915"/>
                  </a:cubicBezTo>
                </a:path>
                <a:path w="21600" h="24916" stroke="0" extrusionOk="0">
                  <a:moveTo>
                    <a:pt x="20572" y="-1"/>
                  </a:moveTo>
                  <a:cubicBezTo>
                    <a:pt x="21253" y="2128"/>
                    <a:pt x="21600" y="4349"/>
                    <a:pt x="21600" y="6584"/>
                  </a:cubicBezTo>
                  <a:cubicBezTo>
                    <a:pt x="21600" y="14041"/>
                    <a:pt x="17753" y="20971"/>
                    <a:pt x="11423" y="24915"/>
                  </a:cubicBezTo>
                  <a:lnTo>
                    <a:pt x="0" y="6584"/>
                  </a:lnTo>
                  <a:close/>
                </a:path>
              </a:pathLst>
            </a:custGeom>
            <a:noFill/>
            <a:ln w="23813">
              <a:solidFill>
                <a:srgbClr val="C08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97" name="Freeform 66">
              <a:extLst>
                <a:ext uri="{FF2B5EF4-FFF2-40B4-BE49-F238E27FC236}">
                  <a16:creationId xmlns:a16="http://schemas.microsoft.com/office/drawing/2014/main" id="{50A07289-DED3-16D7-07C1-DEDF911E78FA}"/>
                </a:ext>
              </a:extLst>
            </p:cNvPr>
            <p:cNvSpPr>
              <a:spLocks/>
            </p:cNvSpPr>
            <p:nvPr/>
          </p:nvSpPr>
          <p:spPr bwMode="auto">
            <a:xfrm>
              <a:off x="10741025" y="2844800"/>
              <a:ext cx="93663" cy="149225"/>
            </a:xfrm>
            <a:custGeom>
              <a:avLst/>
              <a:gdLst>
                <a:gd name="T0" fmla="*/ 0 w 59"/>
                <a:gd name="T1" fmla="*/ 0 h 94"/>
                <a:gd name="T2" fmla="*/ 10 w 59"/>
                <a:gd name="T3" fmla="*/ 94 h 94"/>
                <a:gd name="T4" fmla="*/ 59 w 59"/>
                <a:gd name="T5" fmla="*/ 75 h 94"/>
                <a:gd name="T6" fmla="*/ 0 w 59"/>
                <a:gd name="T7" fmla="*/ 0 h 94"/>
              </a:gdLst>
              <a:ahLst/>
              <a:cxnLst>
                <a:cxn ang="0">
                  <a:pos x="T0" y="T1"/>
                </a:cxn>
                <a:cxn ang="0">
                  <a:pos x="T2" y="T3"/>
                </a:cxn>
                <a:cxn ang="0">
                  <a:pos x="T4" y="T5"/>
                </a:cxn>
                <a:cxn ang="0">
                  <a:pos x="T6" y="T7"/>
                </a:cxn>
              </a:cxnLst>
              <a:rect l="0" t="0" r="r" b="b"/>
              <a:pathLst>
                <a:path w="59" h="94">
                  <a:moveTo>
                    <a:pt x="0" y="0"/>
                  </a:moveTo>
                  <a:lnTo>
                    <a:pt x="10" y="94"/>
                  </a:lnTo>
                  <a:lnTo>
                    <a:pt x="59" y="75"/>
                  </a:lnTo>
                  <a:lnTo>
                    <a:pt x="0" y="0"/>
                  </a:lnTo>
                  <a:close/>
                </a:path>
              </a:pathLst>
            </a:custGeom>
            <a:solidFill>
              <a:srgbClr val="C080C0"/>
            </a:solidFill>
            <a:ln w="7938">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298" name="Rectangle 67">
              <a:extLst>
                <a:ext uri="{FF2B5EF4-FFF2-40B4-BE49-F238E27FC236}">
                  <a16:creationId xmlns:a16="http://schemas.microsoft.com/office/drawing/2014/main" id="{2A452F34-6257-38CE-8B06-7A82D55629F7}"/>
                </a:ext>
              </a:extLst>
            </p:cNvPr>
            <p:cNvSpPr>
              <a:spLocks noChangeArrowheads="1"/>
            </p:cNvSpPr>
            <p:nvPr/>
          </p:nvSpPr>
          <p:spPr bwMode="auto">
            <a:xfrm>
              <a:off x="10796589" y="3875088"/>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C080C0"/>
                  </a:solidFill>
                  <a:effectLst/>
                  <a:uLnTx/>
                  <a:uFillTx/>
                  <a:latin typeface="Calibri" panose="020F0502020204030204" pitchFamily="34" charset="0"/>
                </a:rPr>
                <a: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99" name="Group 298">
            <a:extLst>
              <a:ext uri="{FF2B5EF4-FFF2-40B4-BE49-F238E27FC236}">
                <a16:creationId xmlns:a16="http://schemas.microsoft.com/office/drawing/2014/main" id="{77AB8F54-E989-6F66-D589-FAC8016C6DB3}"/>
              </a:ext>
            </a:extLst>
          </p:cNvPr>
          <p:cNvGrpSpPr/>
          <p:nvPr/>
        </p:nvGrpSpPr>
        <p:grpSpPr>
          <a:xfrm>
            <a:off x="4223147" y="4415787"/>
            <a:ext cx="985847" cy="256737"/>
            <a:chOff x="5630862" y="5908675"/>
            <a:chExt cx="1314463" cy="342316"/>
          </a:xfrm>
        </p:grpSpPr>
        <p:sp>
          <p:nvSpPr>
            <p:cNvPr id="300" name="Rectangle 68">
              <a:extLst>
                <a:ext uri="{FF2B5EF4-FFF2-40B4-BE49-F238E27FC236}">
                  <a16:creationId xmlns:a16="http://schemas.microsoft.com/office/drawing/2014/main" id="{035D199C-4FA2-9008-3D1D-03503F1CD819}"/>
                </a:ext>
              </a:extLst>
            </p:cNvPr>
            <p:cNvSpPr>
              <a:spLocks noChangeArrowheads="1"/>
            </p:cNvSpPr>
            <p:nvPr/>
          </p:nvSpPr>
          <p:spPr bwMode="auto">
            <a:xfrm>
              <a:off x="5630862" y="5908675"/>
              <a:ext cx="13144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Profitability of Building</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01" name="Rectangle 69">
              <a:extLst>
                <a:ext uri="{FF2B5EF4-FFF2-40B4-BE49-F238E27FC236}">
                  <a16:creationId xmlns:a16="http://schemas.microsoft.com/office/drawing/2014/main" id="{CB857555-9D9B-FCE7-78EC-0BE751E25143}"/>
                </a:ext>
              </a:extLst>
            </p:cNvPr>
            <p:cNvSpPr>
              <a:spLocks noChangeArrowheads="1"/>
            </p:cNvSpPr>
            <p:nvPr/>
          </p:nvSpPr>
          <p:spPr bwMode="auto">
            <a:xfrm>
              <a:off x="5661025" y="6081714"/>
              <a:ext cx="125461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Charging Station (IRR)</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302" name="Group 301">
            <a:extLst>
              <a:ext uri="{FF2B5EF4-FFF2-40B4-BE49-F238E27FC236}">
                <a16:creationId xmlns:a16="http://schemas.microsoft.com/office/drawing/2014/main" id="{7A905D02-EFAF-1824-4571-2DBCAE4BD27D}"/>
              </a:ext>
            </a:extLst>
          </p:cNvPr>
          <p:cNvGrpSpPr/>
          <p:nvPr/>
        </p:nvGrpSpPr>
        <p:grpSpPr>
          <a:xfrm>
            <a:off x="5142310" y="1414223"/>
            <a:ext cx="1458515" cy="3476186"/>
            <a:chOff x="6856413" y="1906588"/>
            <a:chExt cx="1944687" cy="4634915"/>
          </a:xfrm>
        </p:grpSpPr>
        <p:sp>
          <p:nvSpPr>
            <p:cNvPr id="303" name="Arc 70">
              <a:extLst>
                <a:ext uri="{FF2B5EF4-FFF2-40B4-BE49-F238E27FC236}">
                  <a16:creationId xmlns:a16="http://schemas.microsoft.com/office/drawing/2014/main" id="{6202356B-EF56-596D-895A-DBD26D76FDFA}"/>
                </a:ext>
              </a:extLst>
            </p:cNvPr>
            <p:cNvSpPr>
              <a:spLocks/>
            </p:cNvSpPr>
            <p:nvPr/>
          </p:nvSpPr>
          <p:spPr bwMode="auto">
            <a:xfrm>
              <a:off x="6856413" y="1906588"/>
              <a:ext cx="1797050" cy="4497388"/>
            </a:xfrm>
            <a:custGeom>
              <a:avLst/>
              <a:gdLst>
                <a:gd name="G0" fmla="+- 5334 0 0"/>
                <a:gd name="G1" fmla="+- 0 0 0"/>
                <a:gd name="G2" fmla="+- 21600 0 0"/>
                <a:gd name="T0" fmla="*/ 8634 w 8634"/>
                <a:gd name="T1" fmla="*/ 21346 h 21600"/>
                <a:gd name="T2" fmla="*/ 0 w 8634"/>
                <a:gd name="T3" fmla="*/ 20931 h 21600"/>
                <a:gd name="T4" fmla="*/ 5334 w 8634"/>
                <a:gd name="T5" fmla="*/ 0 h 21600"/>
              </a:gdLst>
              <a:ahLst/>
              <a:cxnLst>
                <a:cxn ang="0">
                  <a:pos x="T0" y="T1"/>
                </a:cxn>
                <a:cxn ang="0">
                  <a:pos x="T2" y="T3"/>
                </a:cxn>
                <a:cxn ang="0">
                  <a:pos x="T4" y="T5"/>
                </a:cxn>
              </a:cxnLst>
              <a:rect l="0" t="0" r="r" b="b"/>
              <a:pathLst>
                <a:path w="8634" h="21600" fill="none" extrusionOk="0">
                  <a:moveTo>
                    <a:pt x="8634" y="21346"/>
                  </a:moveTo>
                  <a:cubicBezTo>
                    <a:pt x="7542" y="21515"/>
                    <a:pt x="6438" y="21599"/>
                    <a:pt x="5334" y="21599"/>
                  </a:cubicBezTo>
                  <a:cubicBezTo>
                    <a:pt x="3535" y="21599"/>
                    <a:pt x="1743" y="21375"/>
                    <a:pt x="-1" y="20931"/>
                  </a:cubicBezTo>
                </a:path>
                <a:path w="8634" h="21600" stroke="0" extrusionOk="0">
                  <a:moveTo>
                    <a:pt x="8634" y="21346"/>
                  </a:moveTo>
                  <a:cubicBezTo>
                    <a:pt x="7542" y="21515"/>
                    <a:pt x="6438" y="21599"/>
                    <a:pt x="5334" y="21599"/>
                  </a:cubicBezTo>
                  <a:cubicBezTo>
                    <a:pt x="3535" y="21599"/>
                    <a:pt x="1743" y="21375"/>
                    <a:pt x="-1" y="20931"/>
                  </a:cubicBezTo>
                  <a:lnTo>
                    <a:pt x="5334" y="0"/>
                  </a:lnTo>
                  <a:close/>
                </a:path>
              </a:pathLst>
            </a:custGeom>
            <a:noFill/>
            <a:ln w="23813">
              <a:solidFill>
                <a:srgbClr val="C08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04" name="Freeform 71">
              <a:extLst>
                <a:ext uri="{FF2B5EF4-FFF2-40B4-BE49-F238E27FC236}">
                  <a16:creationId xmlns:a16="http://schemas.microsoft.com/office/drawing/2014/main" id="{6E94E4FA-D545-0E72-22D3-BD7BE0A4813C}"/>
                </a:ext>
              </a:extLst>
            </p:cNvPr>
            <p:cNvSpPr>
              <a:spLocks/>
            </p:cNvSpPr>
            <p:nvPr/>
          </p:nvSpPr>
          <p:spPr bwMode="auto">
            <a:xfrm>
              <a:off x="8645525" y="6310313"/>
              <a:ext cx="155575" cy="85725"/>
            </a:xfrm>
            <a:custGeom>
              <a:avLst/>
              <a:gdLst>
                <a:gd name="T0" fmla="*/ 98 w 98"/>
                <a:gd name="T1" fmla="*/ 15 h 54"/>
                <a:gd name="T2" fmla="*/ 0 w 98"/>
                <a:gd name="T3" fmla="*/ 0 h 54"/>
                <a:gd name="T4" fmla="*/ 9 w 98"/>
                <a:gd name="T5" fmla="*/ 54 h 54"/>
                <a:gd name="T6" fmla="*/ 98 w 98"/>
                <a:gd name="T7" fmla="*/ 15 h 54"/>
              </a:gdLst>
              <a:ahLst/>
              <a:cxnLst>
                <a:cxn ang="0">
                  <a:pos x="T0" y="T1"/>
                </a:cxn>
                <a:cxn ang="0">
                  <a:pos x="T2" y="T3"/>
                </a:cxn>
                <a:cxn ang="0">
                  <a:pos x="T4" y="T5"/>
                </a:cxn>
                <a:cxn ang="0">
                  <a:pos x="T6" y="T7"/>
                </a:cxn>
              </a:cxnLst>
              <a:rect l="0" t="0" r="r" b="b"/>
              <a:pathLst>
                <a:path w="98" h="54">
                  <a:moveTo>
                    <a:pt x="98" y="15"/>
                  </a:moveTo>
                  <a:lnTo>
                    <a:pt x="0" y="0"/>
                  </a:lnTo>
                  <a:lnTo>
                    <a:pt x="9" y="54"/>
                  </a:lnTo>
                  <a:lnTo>
                    <a:pt x="98" y="15"/>
                  </a:lnTo>
                  <a:close/>
                </a:path>
              </a:pathLst>
            </a:custGeom>
            <a:solidFill>
              <a:srgbClr val="C080C0"/>
            </a:solidFill>
            <a:ln w="7938">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05" name="Rectangle 72">
              <a:extLst>
                <a:ext uri="{FF2B5EF4-FFF2-40B4-BE49-F238E27FC236}">
                  <a16:creationId xmlns:a16="http://schemas.microsoft.com/office/drawing/2014/main" id="{F7EDDD07-F71C-156C-6830-28C4999F007B}"/>
                </a:ext>
              </a:extLst>
            </p:cNvPr>
            <p:cNvSpPr>
              <a:spLocks noChangeArrowheads="1"/>
            </p:cNvSpPr>
            <p:nvPr/>
          </p:nvSpPr>
          <p:spPr bwMode="auto">
            <a:xfrm>
              <a:off x="7223125" y="6372226"/>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C080C0"/>
                  </a:solidFill>
                  <a:effectLst/>
                  <a:uLnTx/>
                  <a:uFillTx/>
                  <a:latin typeface="Calibri" panose="020F0502020204030204" pitchFamily="34" charset="0"/>
                </a:rPr>
                <a: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306" name="Group 305">
            <a:extLst>
              <a:ext uri="{FF2B5EF4-FFF2-40B4-BE49-F238E27FC236}">
                <a16:creationId xmlns:a16="http://schemas.microsoft.com/office/drawing/2014/main" id="{85FFFE23-9646-D90C-E13F-2714A64AB01E}"/>
              </a:ext>
            </a:extLst>
          </p:cNvPr>
          <p:cNvGrpSpPr/>
          <p:nvPr/>
        </p:nvGrpSpPr>
        <p:grpSpPr>
          <a:xfrm>
            <a:off x="1313847" y="1841656"/>
            <a:ext cx="436017" cy="379736"/>
            <a:chOff x="1751794" y="2476500"/>
            <a:chExt cx="581356" cy="506314"/>
          </a:xfrm>
        </p:grpSpPr>
        <p:sp>
          <p:nvSpPr>
            <p:cNvPr id="307" name="Oval 73">
              <a:extLst>
                <a:ext uri="{FF2B5EF4-FFF2-40B4-BE49-F238E27FC236}">
                  <a16:creationId xmlns:a16="http://schemas.microsoft.com/office/drawing/2014/main" id="{CE4946BF-CFEE-0D98-590B-58D042BF5B75}"/>
                </a:ext>
              </a:extLst>
            </p:cNvPr>
            <p:cNvSpPr>
              <a:spLocks noChangeArrowheads="1"/>
            </p:cNvSpPr>
            <p:nvPr/>
          </p:nvSpPr>
          <p:spPr bwMode="auto">
            <a:xfrm>
              <a:off x="1885950" y="2476500"/>
              <a:ext cx="306388" cy="3063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08" name="Arc 74">
              <a:extLst>
                <a:ext uri="{FF2B5EF4-FFF2-40B4-BE49-F238E27FC236}">
                  <a16:creationId xmlns:a16="http://schemas.microsoft.com/office/drawing/2014/main" id="{CF7DC6F7-4026-5FF6-18C0-75FC2B37E415}"/>
                </a:ext>
              </a:extLst>
            </p:cNvPr>
            <p:cNvSpPr>
              <a:spLocks/>
            </p:cNvSpPr>
            <p:nvPr/>
          </p:nvSpPr>
          <p:spPr bwMode="auto">
            <a:xfrm>
              <a:off x="1887537" y="2478088"/>
              <a:ext cx="306388" cy="306388"/>
            </a:xfrm>
            <a:custGeom>
              <a:avLst/>
              <a:gdLst>
                <a:gd name="G0" fmla="+- 21595 0 0"/>
                <a:gd name="G1" fmla="+- 21595 0 0"/>
                <a:gd name="G2" fmla="+- 21600 0 0"/>
                <a:gd name="T0" fmla="*/ 22040 w 43195"/>
                <a:gd name="T1" fmla="*/ 0 h 43195"/>
                <a:gd name="T2" fmla="*/ 0 w 43195"/>
                <a:gd name="T3" fmla="*/ 22040 h 43195"/>
                <a:gd name="T4" fmla="*/ 21595 w 43195"/>
                <a:gd name="T5" fmla="*/ 21595 h 43195"/>
              </a:gdLst>
              <a:ahLst/>
              <a:cxnLst>
                <a:cxn ang="0">
                  <a:pos x="T0" y="T1"/>
                </a:cxn>
                <a:cxn ang="0">
                  <a:pos x="T2" y="T3"/>
                </a:cxn>
                <a:cxn ang="0">
                  <a:pos x="T4" y="T5"/>
                </a:cxn>
              </a:cxnLst>
              <a:rect l="0" t="0" r="r" b="b"/>
              <a:pathLst>
                <a:path w="43195" h="43195" fill="none" extrusionOk="0">
                  <a:moveTo>
                    <a:pt x="22040" y="-1"/>
                  </a:moveTo>
                  <a:cubicBezTo>
                    <a:pt x="33793" y="241"/>
                    <a:pt x="43195" y="9839"/>
                    <a:pt x="43195" y="21595"/>
                  </a:cubicBezTo>
                  <a:cubicBezTo>
                    <a:pt x="43195" y="33524"/>
                    <a:pt x="33524" y="43195"/>
                    <a:pt x="21595" y="43195"/>
                  </a:cubicBezTo>
                  <a:cubicBezTo>
                    <a:pt x="9839" y="43194"/>
                    <a:pt x="241" y="33793"/>
                    <a:pt x="-1" y="22040"/>
                  </a:cubicBezTo>
                </a:path>
                <a:path w="43195" h="43195" stroke="0" extrusionOk="0">
                  <a:moveTo>
                    <a:pt x="22040" y="-1"/>
                  </a:moveTo>
                  <a:cubicBezTo>
                    <a:pt x="33793" y="241"/>
                    <a:pt x="43195" y="9839"/>
                    <a:pt x="43195" y="21595"/>
                  </a:cubicBezTo>
                  <a:cubicBezTo>
                    <a:pt x="43195" y="33524"/>
                    <a:pt x="33524" y="43195"/>
                    <a:pt x="21595" y="43195"/>
                  </a:cubicBezTo>
                  <a:cubicBezTo>
                    <a:pt x="9839" y="43194"/>
                    <a:pt x="241" y="33793"/>
                    <a:pt x="-1" y="22040"/>
                  </a:cubicBezTo>
                  <a:lnTo>
                    <a:pt x="21595" y="21595"/>
                  </a:lnTo>
                  <a:close/>
                </a:path>
              </a:pathLst>
            </a:custGeom>
            <a:noFill/>
            <a:ln w="0">
              <a:solidFill>
                <a:srgbClr val="40A0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09" name="Freeform 75">
              <a:extLst>
                <a:ext uri="{FF2B5EF4-FFF2-40B4-BE49-F238E27FC236}">
                  <a16:creationId xmlns:a16="http://schemas.microsoft.com/office/drawing/2014/main" id="{EE0C2F33-2CDE-F6FA-AB60-064CD474AD41}"/>
                </a:ext>
              </a:extLst>
            </p:cNvPr>
            <p:cNvSpPr>
              <a:spLocks/>
            </p:cNvSpPr>
            <p:nvPr/>
          </p:nvSpPr>
          <p:spPr bwMode="auto">
            <a:xfrm>
              <a:off x="1854200" y="2522538"/>
              <a:ext cx="61913" cy="111125"/>
            </a:xfrm>
            <a:custGeom>
              <a:avLst/>
              <a:gdLst>
                <a:gd name="T0" fmla="*/ 20 w 39"/>
                <a:gd name="T1" fmla="*/ 0 h 70"/>
                <a:gd name="T2" fmla="*/ 0 w 39"/>
                <a:gd name="T3" fmla="*/ 70 h 70"/>
                <a:gd name="T4" fmla="*/ 39 w 39"/>
                <a:gd name="T5" fmla="*/ 70 h 70"/>
                <a:gd name="T6" fmla="*/ 20 w 39"/>
                <a:gd name="T7" fmla="*/ 0 h 70"/>
              </a:gdLst>
              <a:ahLst/>
              <a:cxnLst>
                <a:cxn ang="0">
                  <a:pos x="T0" y="T1"/>
                </a:cxn>
                <a:cxn ang="0">
                  <a:pos x="T2" y="T3"/>
                </a:cxn>
                <a:cxn ang="0">
                  <a:pos x="T4" y="T5"/>
                </a:cxn>
                <a:cxn ang="0">
                  <a:pos x="T6" y="T7"/>
                </a:cxn>
              </a:cxnLst>
              <a:rect l="0" t="0" r="r" b="b"/>
              <a:pathLst>
                <a:path w="39" h="70">
                  <a:moveTo>
                    <a:pt x="20" y="0"/>
                  </a:moveTo>
                  <a:lnTo>
                    <a:pt x="0" y="70"/>
                  </a:lnTo>
                  <a:lnTo>
                    <a:pt x="39" y="70"/>
                  </a:lnTo>
                  <a:lnTo>
                    <a:pt x="20" y="0"/>
                  </a:lnTo>
                  <a:close/>
                </a:path>
              </a:pathLst>
            </a:custGeom>
            <a:solidFill>
              <a:srgbClr val="40A062"/>
            </a:solidFill>
            <a:ln w="0">
              <a:solidFill>
                <a:srgbClr val="40A062"/>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10" name="Rectangle 76">
              <a:extLst>
                <a:ext uri="{FF2B5EF4-FFF2-40B4-BE49-F238E27FC236}">
                  <a16:creationId xmlns:a16="http://schemas.microsoft.com/office/drawing/2014/main" id="{FE817B2B-E9BA-FAFC-C8E6-193221BA419F}"/>
                </a:ext>
              </a:extLst>
            </p:cNvPr>
            <p:cNvSpPr>
              <a:spLocks noChangeArrowheads="1"/>
            </p:cNvSpPr>
            <p:nvPr/>
          </p:nvSpPr>
          <p:spPr bwMode="auto">
            <a:xfrm>
              <a:off x="1971675" y="2554288"/>
              <a:ext cx="1346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0" i="0" u="none" strike="noStrike" kern="0" cap="none" spc="0" normalizeH="0" baseline="0" noProof="0" dirty="0">
                  <a:ln>
                    <a:noFill/>
                  </a:ln>
                  <a:solidFill>
                    <a:srgbClr val="40A062"/>
                  </a:solidFill>
                  <a:effectLst/>
                  <a:uLnTx/>
                  <a:uFillTx/>
                  <a:latin typeface="Calibri" panose="020F0502020204030204" pitchFamily="34" charset="0"/>
                </a:rPr>
                <a:t>R1</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11" name="Rectangle 77">
              <a:extLst>
                <a:ext uri="{FF2B5EF4-FFF2-40B4-BE49-F238E27FC236}">
                  <a16:creationId xmlns:a16="http://schemas.microsoft.com/office/drawing/2014/main" id="{1952D13B-D085-454D-D452-7ED3FED4852F}"/>
                </a:ext>
              </a:extLst>
            </p:cNvPr>
            <p:cNvSpPr>
              <a:spLocks noChangeArrowheads="1"/>
            </p:cNvSpPr>
            <p:nvPr/>
          </p:nvSpPr>
          <p:spPr bwMode="auto">
            <a:xfrm>
              <a:off x="1751794" y="2828926"/>
              <a:ext cx="58135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1" i="0" u="none" strike="noStrike" kern="0" cap="none" spc="0" normalizeH="0" baseline="0" noProof="0" dirty="0">
                  <a:ln>
                    <a:noFill/>
                  </a:ln>
                  <a:solidFill>
                    <a:srgbClr val="40A062"/>
                  </a:solidFill>
                  <a:effectLst/>
                  <a:uLnTx/>
                  <a:uFillTx/>
                  <a:latin typeface="Calibri" panose="020F0502020204030204" pitchFamily="34" charset="0"/>
                </a:rPr>
                <a:t>Awareness</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312" name="Group 311">
            <a:extLst>
              <a:ext uri="{FF2B5EF4-FFF2-40B4-BE49-F238E27FC236}">
                <a16:creationId xmlns:a16="http://schemas.microsoft.com/office/drawing/2014/main" id="{0A07BF61-2C1D-BE64-8CBF-E5E78A603253}"/>
              </a:ext>
            </a:extLst>
          </p:cNvPr>
          <p:cNvGrpSpPr/>
          <p:nvPr/>
        </p:nvGrpSpPr>
        <p:grpSpPr>
          <a:xfrm>
            <a:off x="3893342" y="2896548"/>
            <a:ext cx="1014701" cy="385324"/>
            <a:chOff x="5191125" y="3883025"/>
            <a:chExt cx="1352935" cy="513765"/>
          </a:xfrm>
        </p:grpSpPr>
        <p:sp>
          <p:nvSpPr>
            <p:cNvPr id="313" name="Rectangle 78">
              <a:extLst>
                <a:ext uri="{FF2B5EF4-FFF2-40B4-BE49-F238E27FC236}">
                  <a16:creationId xmlns:a16="http://schemas.microsoft.com/office/drawing/2014/main" id="{FCF285D2-89B7-E8FF-A607-0639ACB80A03}"/>
                </a:ext>
              </a:extLst>
            </p:cNvPr>
            <p:cNvSpPr>
              <a:spLocks noChangeArrowheads="1"/>
            </p:cNvSpPr>
            <p:nvPr/>
          </p:nvSpPr>
          <p:spPr bwMode="auto">
            <a:xfrm>
              <a:off x="5426076" y="3883025"/>
              <a:ext cx="83356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Market Gap of</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14" name="Rectangle 79">
              <a:extLst>
                <a:ext uri="{FF2B5EF4-FFF2-40B4-BE49-F238E27FC236}">
                  <a16:creationId xmlns:a16="http://schemas.microsoft.com/office/drawing/2014/main" id="{C50947DB-6F03-EF94-C42D-735C5BDA6CBD}"/>
                </a:ext>
              </a:extLst>
            </p:cNvPr>
            <p:cNvSpPr>
              <a:spLocks noChangeArrowheads="1"/>
            </p:cNvSpPr>
            <p:nvPr/>
          </p:nvSpPr>
          <p:spPr bwMode="auto">
            <a:xfrm>
              <a:off x="5348288" y="4054475"/>
              <a:ext cx="100241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Charging Stations</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15" name="Rectangle 80">
              <a:extLst>
                <a:ext uri="{FF2B5EF4-FFF2-40B4-BE49-F238E27FC236}">
                  <a16:creationId xmlns:a16="http://schemas.microsoft.com/office/drawing/2014/main" id="{FEF48392-81D6-6649-0608-9E82D43830CB}"/>
                </a:ext>
              </a:extLst>
            </p:cNvPr>
            <p:cNvSpPr>
              <a:spLocks noChangeArrowheads="1"/>
            </p:cNvSpPr>
            <p:nvPr/>
          </p:nvSpPr>
          <p:spPr bwMode="auto">
            <a:xfrm>
              <a:off x="5191125" y="4227513"/>
              <a:ext cx="13529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(demand minus supply)</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316" name="Group 315">
            <a:extLst>
              <a:ext uri="{FF2B5EF4-FFF2-40B4-BE49-F238E27FC236}">
                <a16:creationId xmlns:a16="http://schemas.microsoft.com/office/drawing/2014/main" id="{14330E54-F414-B5BD-F681-BE299C4605C8}"/>
              </a:ext>
            </a:extLst>
          </p:cNvPr>
          <p:cNvGrpSpPr/>
          <p:nvPr/>
        </p:nvGrpSpPr>
        <p:grpSpPr>
          <a:xfrm>
            <a:off x="2594372" y="1895864"/>
            <a:ext cx="2099584" cy="899415"/>
            <a:chOff x="3459163" y="2549525"/>
            <a:chExt cx="2799445" cy="1198472"/>
          </a:xfrm>
        </p:grpSpPr>
        <p:sp>
          <p:nvSpPr>
            <p:cNvPr id="317" name="Arc 81">
              <a:extLst>
                <a:ext uri="{FF2B5EF4-FFF2-40B4-BE49-F238E27FC236}">
                  <a16:creationId xmlns:a16="http://schemas.microsoft.com/office/drawing/2014/main" id="{2A8501BF-078B-B627-588D-F6981BE48DBC}"/>
                </a:ext>
              </a:extLst>
            </p:cNvPr>
            <p:cNvSpPr>
              <a:spLocks/>
            </p:cNvSpPr>
            <p:nvPr/>
          </p:nvSpPr>
          <p:spPr bwMode="auto">
            <a:xfrm>
              <a:off x="3459163" y="2549525"/>
              <a:ext cx="2649538" cy="1073150"/>
            </a:xfrm>
            <a:custGeom>
              <a:avLst/>
              <a:gdLst>
                <a:gd name="G0" fmla="+- 0 0 0"/>
                <a:gd name="G1" fmla="+- 4863 0 0"/>
                <a:gd name="G2" fmla="+- 21600 0 0"/>
                <a:gd name="T0" fmla="*/ 21046 w 21600"/>
                <a:gd name="T1" fmla="*/ 0 h 10317"/>
                <a:gd name="T2" fmla="*/ 20900 w 21600"/>
                <a:gd name="T3" fmla="*/ 10317 h 10317"/>
                <a:gd name="T4" fmla="*/ 0 w 21600"/>
                <a:gd name="T5" fmla="*/ 4863 h 10317"/>
              </a:gdLst>
              <a:ahLst/>
              <a:cxnLst>
                <a:cxn ang="0">
                  <a:pos x="T0" y="T1"/>
                </a:cxn>
                <a:cxn ang="0">
                  <a:pos x="T2" y="T3"/>
                </a:cxn>
                <a:cxn ang="0">
                  <a:pos x="T4" y="T5"/>
                </a:cxn>
              </a:cxnLst>
              <a:rect l="0" t="0" r="r" b="b"/>
              <a:pathLst>
                <a:path w="21600" h="10317" fill="none" extrusionOk="0">
                  <a:moveTo>
                    <a:pt x="21045" y="0"/>
                  </a:moveTo>
                  <a:cubicBezTo>
                    <a:pt x="21413" y="1594"/>
                    <a:pt x="21600" y="3226"/>
                    <a:pt x="21600" y="4863"/>
                  </a:cubicBezTo>
                  <a:cubicBezTo>
                    <a:pt x="21600" y="6703"/>
                    <a:pt x="21364" y="8536"/>
                    <a:pt x="20900" y="10317"/>
                  </a:cubicBezTo>
                </a:path>
                <a:path w="21600" h="10317" stroke="0" extrusionOk="0">
                  <a:moveTo>
                    <a:pt x="21045" y="0"/>
                  </a:moveTo>
                  <a:cubicBezTo>
                    <a:pt x="21413" y="1594"/>
                    <a:pt x="21600" y="3226"/>
                    <a:pt x="21600" y="4863"/>
                  </a:cubicBezTo>
                  <a:cubicBezTo>
                    <a:pt x="21600" y="6703"/>
                    <a:pt x="21364" y="8536"/>
                    <a:pt x="20900" y="10317"/>
                  </a:cubicBezTo>
                  <a:lnTo>
                    <a:pt x="0" y="4863"/>
                  </a:lnTo>
                  <a:close/>
                </a:path>
              </a:pathLst>
            </a:custGeom>
            <a:noFill/>
            <a:ln w="23813">
              <a:solidFill>
                <a:srgbClr val="008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18" name="Freeform 82">
              <a:extLst>
                <a:ext uri="{FF2B5EF4-FFF2-40B4-BE49-F238E27FC236}">
                  <a16:creationId xmlns:a16="http://schemas.microsoft.com/office/drawing/2014/main" id="{A1D7C65E-0078-1E2F-C9F6-7EC82BA821D7}"/>
                </a:ext>
              </a:extLst>
            </p:cNvPr>
            <p:cNvSpPr>
              <a:spLocks/>
            </p:cNvSpPr>
            <p:nvPr/>
          </p:nvSpPr>
          <p:spPr bwMode="auto">
            <a:xfrm>
              <a:off x="5973297" y="3590834"/>
              <a:ext cx="85725" cy="157163"/>
            </a:xfrm>
            <a:custGeom>
              <a:avLst/>
              <a:gdLst>
                <a:gd name="T0" fmla="*/ 0 w 54"/>
                <a:gd name="T1" fmla="*/ 99 h 99"/>
                <a:gd name="T2" fmla="*/ 54 w 54"/>
                <a:gd name="T3" fmla="*/ 15 h 99"/>
                <a:gd name="T4" fmla="*/ 0 w 54"/>
                <a:gd name="T5" fmla="*/ 0 h 99"/>
                <a:gd name="T6" fmla="*/ 0 w 54"/>
                <a:gd name="T7" fmla="*/ 99 h 99"/>
              </a:gdLst>
              <a:ahLst/>
              <a:cxnLst>
                <a:cxn ang="0">
                  <a:pos x="T0" y="T1"/>
                </a:cxn>
                <a:cxn ang="0">
                  <a:pos x="T2" y="T3"/>
                </a:cxn>
                <a:cxn ang="0">
                  <a:pos x="T4" y="T5"/>
                </a:cxn>
                <a:cxn ang="0">
                  <a:pos x="T6" y="T7"/>
                </a:cxn>
              </a:cxnLst>
              <a:rect l="0" t="0" r="r" b="b"/>
              <a:pathLst>
                <a:path w="54" h="99">
                  <a:moveTo>
                    <a:pt x="0" y="99"/>
                  </a:moveTo>
                  <a:lnTo>
                    <a:pt x="54" y="15"/>
                  </a:lnTo>
                  <a:lnTo>
                    <a:pt x="0" y="0"/>
                  </a:lnTo>
                  <a:lnTo>
                    <a:pt x="0" y="99"/>
                  </a:lnTo>
                  <a:close/>
                </a:path>
              </a:pathLst>
            </a:custGeom>
            <a:solidFill>
              <a:srgbClr val="0080FF"/>
            </a:solidFill>
            <a:ln w="7938">
              <a:solidFill>
                <a:srgbClr val="0080FF"/>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19" name="Rectangle 83">
              <a:extLst>
                <a:ext uri="{FF2B5EF4-FFF2-40B4-BE49-F238E27FC236}">
                  <a16:creationId xmlns:a16="http://schemas.microsoft.com/office/drawing/2014/main" id="{FD4C54E9-25E2-3639-7C57-6042120E92B3}"/>
                </a:ext>
              </a:extLst>
            </p:cNvPr>
            <p:cNvSpPr>
              <a:spLocks noChangeArrowheads="1"/>
            </p:cNvSpPr>
            <p:nvPr/>
          </p:nvSpPr>
          <p:spPr bwMode="auto">
            <a:xfrm>
              <a:off x="6188075" y="3009900"/>
              <a:ext cx="70533" cy="16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80FF"/>
                  </a:solidFill>
                  <a:effectLst/>
                  <a:uLnTx/>
                  <a:uFillTx/>
                  <a:latin typeface="Calibri" panose="020F0502020204030204" pitchFamily="34" charset="0"/>
                </a:rPr>
                <a:t>+</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320" name="Group 319">
            <a:extLst>
              <a:ext uri="{FF2B5EF4-FFF2-40B4-BE49-F238E27FC236}">
                <a16:creationId xmlns:a16="http://schemas.microsoft.com/office/drawing/2014/main" id="{F78D3FCF-356A-0B5A-B14E-7BFB48CA0A96}"/>
              </a:ext>
            </a:extLst>
          </p:cNvPr>
          <p:cNvGrpSpPr/>
          <p:nvPr/>
        </p:nvGrpSpPr>
        <p:grpSpPr>
          <a:xfrm>
            <a:off x="2131495" y="-1064420"/>
            <a:ext cx="1738038" cy="4461783"/>
            <a:chOff x="2952750" y="-1682750"/>
            <a:chExt cx="2206625" cy="6228192"/>
          </a:xfrm>
        </p:grpSpPr>
        <p:sp>
          <p:nvSpPr>
            <p:cNvPr id="321" name="Arc 84">
              <a:extLst>
                <a:ext uri="{FF2B5EF4-FFF2-40B4-BE49-F238E27FC236}">
                  <a16:creationId xmlns:a16="http://schemas.microsoft.com/office/drawing/2014/main" id="{01257D13-088D-359F-B803-0A97FB3C1A39}"/>
                </a:ext>
              </a:extLst>
            </p:cNvPr>
            <p:cNvSpPr>
              <a:spLocks/>
            </p:cNvSpPr>
            <p:nvPr/>
          </p:nvSpPr>
          <p:spPr bwMode="auto">
            <a:xfrm>
              <a:off x="3094037" y="-1682750"/>
              <a:ext cx="2065338" cy="6053138"/>
            </a:xfrm>
            <a:custGeom>
              <a:avLst/>
              <a:gdLst>
                <a:gd name="G0" fmla="+- 3831 0 0"/>
                <a:gd name="G1" fmla="+- 0 0 0"/>
                <a:gd name="G2" fmla="+- 21600 0 0"/>
                <a:gd name="T0" fmla="*/ 7372 w 7372"/>
                <a:gd name="T1" fmla="*/ 21308 h 21600"/>
                <a:gd name="T2" fmla="*/ 0 w 7372"/>
                <a:gd name="T3" fmla="*/ 21258 h 21600"/>
                <a:gd name="T4" fmla="*/ 3831 w 7372"/>
                <a:gd name="T5" fmla="*/ 0 h 21600"/>
              </a:gdLst>
              <a:ahLst/>
              <a:cxnLst>
                <a:cxn ang="0">
                  <a:pos x="T0" y="T1"/>
                </a:cxn>
                <a:cxn ang="0">
                  <a:pos x="T2" y="T3"/>
                </a:cxn>
                <a:cxn ang="0">
                  <a:pos x="T4" y="T5"/>
                </a:cxn>
              </a:cxnLst>
              <a:rect l="0" t="0" r="r" b="b"/>
              <a:pathLst>
                <a:path w="7372" h="21600" fill="none" extrusionOk="0">
                  <a:moveTo>
                    <a:pt x="7371" y="21307"/>
                  </a:moveTo>
                  <a:cubicBezTo>
                    <a:pt x="6201" y="21502"/>
                    <a:pt x="5017" y="21599"/>
                    <a:pt x="3831" y="21599"/>
                  </a:cubicBezTo>
                  <a:cubicBezTo>
                    <a:pt x="2546" y="21599"/>
                    <a:pt x="1264" y="21485"/>
                    <a:pt x="0" y="21257"/>
                  </a:cubicBezTo>
                </a:path>
                <a:path w="7372" h="21600" stroke="0" extrusionOk="0">
                  <a:moveTo>
                    <a:pt x="7371" y="21307"/>
                  </a:moveTo>
                  <a:cubicBezTo>
                    <a:pt x="6201" y="21502"/>
                    <a:pt x="5017" y="21599"/>
                    <a:pt x="3831" y="21599"/>
                  </a:cubicBezTo>
                  <a:cubicBezTo>
                    <a:pt x="2546" y="21599"/>
                    <a:pt x="1264" y="21485"/>
                    <a:pt x="0" y="21257"/>
                  </a:cubicBezTo>
                  <a:lnTo>
                    <a:pt x="3831" y="0"/>
                  </a:lnTo>
                  <a:close/>
                </a:path>
              </a:pathLst>
            </a:custGeom>
            <a:noFill/>
            <a:ln w="23813">
              <a:solidFill>
                <a:srgbClr val="008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22" name="Freeform 85">
              <a:extLst>
                <a:ext uri="{FF2B5EF4-FFF2-40B4-BE49-F238E27FC236}">
                  <a16:creationId xmlns:a16="http://schemas.microsoft.com/office/drawing/2014/main" id="{EEA004B9-DF66-748A-6462-DCD05BA5D38D}"/>
                </a:ext>
              </a:extLst>
            </p:cNvPr>
            <p:cNvSpPr>
              <a:spLocks/>
            </p:cNvSpPr>
            <p:nvPr/>
          </p:nvSpPr>
          <p:spPr bwMode="auto">
            <a:xfrm>
              <a:off x="2952750" y="4235450"/>
              <a:ext cx="149225" cy="87313"/>
            </a:xfrm>
            <a:custGeom>
              <a:avLst/>
              <a:gdLst>
                <a:gd name="T0" fmla="*/ 0 w 94"/>
                <a:gd name="T1" fmla="*/ 10 h 55"/>
                <a:gd name="T2" fmla="*/ 84 w 94"/>
                <a:gd name="T3" fmla="*/ 55 h 55"/>
                <a:gd name="T4" fmla="*/ 94 w 94"/>
                <a:gd name="T5" fmla="*/ 0 h 55"/>
                <a:gd name="T6" fmla="*/ 0 w 94"/>
                <a:gd name="T7" fmla="*/ 10 h 55"/>
              </a:gdLst>
              <a:ahLst/>
              <a:cxnLst>
                <a:cxn ang="0">
                  <a:pos x="T0" y="T1"/>
                </a:cxn>
                <a:cxn ang="0">
                  <a:pos x="T2" y="T3"/>
                </a:cxn>
                <a:cxn ang="0">
                  <a:pos x="T4" y="T5"/>
                </a:cxn>
                <a:cxn ang="0">
                  <a:pos x="T6" y="T7"/>
                </a:cxn>
              </a:cxnLst>
              <a:rect l="0" t="0" r="r" b="b"/>
              <a:pathLst>
                <a:path w="94" h="55">
                  <a:moveTo>
                    <a:pt x="0" y="10"/>
                  </a:moveTo>
                  <a:lnTo>
                    <a:pt x="84" y="55"/>
                  </a:lnTo>
                  <a:lnTo>
                    <a:pt x="94" y="0"/>
                  </a:lnTo>
                  <a:lnTo>
                    <a:pt x="0" y="10"/>
                  </a:lnTo>
                  <a:close/>
                </a:path>
              </a:pathLst>
            </a:custGeom>
            <a:solidFill>
              <a:srgbClr val="0080FF"/>
            </a:solidFill>
            <a:ln w="7938">
              <a:solidFill>
                <a:srgbClr val="0080FF"/>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23" name="Rectangle 86">
              <a:extLst>
                <a:ext uri="{FF2B5EF4-FFF2-40B4-BE49-F238E27FC236}">
                  <a16:creationId xmlns:a16="http://schemas.microsoft.com/office/drawing/2014/main" id="{811D7CDC-ADE2-756D-8D9F-4D3BEB12F45F}"/>
                </a:ext>
              </a:extLst>
            </p:cNvPr>
            <p:cNvSpPr>
              <a:spLocks noChangeArrowheads="1"/>
            </p:cNvSpPr>
            <p:nvPr/>
          </p:nvSpPr>
          <p:spPr bwMode="auto">
            <a:xfrm>
              <a:off x="3359898" y="4329998"/>
              <a:ext cx="555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1050" b="0" i="0" u="none" strike="noStrike" kern="0" cap="none" spc="0" normalizeH="0" baseline="0" noProof="0" dirty="0">
                  <a:ln>
                    <a:noFill/>
                  </a:ln>
                  <a:solidFill>
                    <a:srgbClr val="0080FF"/>
                  </a:solidFill>
                  <a:effectLst/>
                  <a:uLnTx/>
                  <a:uFillTx/>
                  <a:latin typeface="Calibri" panose="020F0502020204030204" pitchFamily="34" charset="0"/>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324" name="Group 323">
            <a:extLst>
              <a:ext uri="{FF2B5EF4-FFF2-40B4-BE49-F238E27FC236}">
                <a16:creationId xmlns:a16="http://schemas.microsoft.com/office/drawing/2014/main" id="{131915BA-D6C3-C444-5E06-2728FA51C4E3}"/>
              </a:ext>
            </a:extLst>
          </p:cNvPr>
          <p:cNvGrpSpPr/>
          <p:nvPr/>
        </p:nvGrpSpPr>
        <p:grpSpPr>
          <a:xfrm>
            <a:off x="4520804" y="2057160"/>
            <a:ext cx="2183606" cy="2571750"/>
            <a:chOff x="6027738" y="2763838"/>
            <a:chExt cx="2911475" cy="3429000"/>
          </a:xfrm>
        </p:grpSpPr>
        <p:sp>
          <p:nvSpPr>
            <p:cNvPr id="325" name="Arc 87">
              <a:extLst>
                <a:ext uri="{FF2B5EF4-FFF2-40B4-BE49-F238E27FC236}">
                  <a16:creationId xmlns:a16="http://schemas.microsoft.com/office/drawing/2014/main" id="{77919E15-6B8D-9D14-FB71-18BB4FC8E6DD}"/>
                </a:ext>
              </a:extLst>
            </p:cNvPr>
            <p:cNvSpPr>
              <a:spLocks/>
            </p:cNvSpPr>
            <p:nvPr/>
          </p:nvSpPr>
          <p:spPr bwMode="auto">
            <a:xfrm>
              <a:off x="6027738" y="2763838"/>
              <a:ext cx="2911475" cy="3386138"/>
            </a:xfrm>
            <a:custGeom>
              <a:avLst/>
              <a:gdLst>
                <a:gd name="G0" fmla="+- 18517 0 0"/>
                <a:gd name="G1" fmla="+- 0 0 0"/>
                <a:gd name="G2" fmla="+- 21600 0 0"/>
                <a:gd name="T0" fmla="*/ 16701 w 18517"/>
                <a:gd name="T1" fmla="*/ 21524 h 21524"/>
                <a:gd name="T2" fmla="*/ 0 w 18517"/>
                <a:gd name="T3" fmla="*/ 11121 h 21524"/>
                <a:gd name="T4" fmla="*/ 18517 w 18517"/>
                <a:gd name="T5" fmla="*/ 0 h 21524"/>
              </a:gdLst>
              <a:ahLst/>
              <a:cxnLst>
                <a:cxn ang="0">
                  <a:pos x="T0" y="T1"/>
                </a:cxn>
                <a:cxn ang="0">
                  <a:pos x="T2" y="T3"/>
                </a:cxn>
                <a:cxn ang="0">
                  <a:pos x="T4" y="T5"/>
                </a:cxn>
              </a:cxnLst>
              <a:rect l="0" t="0" r="r" b="b"/>
              <a:pathLst>
                <a:path w="18517" h="21524" fill="none" extrusionOk="0">
                  <a:moveTo>
                    <a:pt x="16701" y="21523"/>
                  </a:moveTo>
                  <a:cubicBezTo>
                    <a:pt x="9786" y="20940"/>
                    <a:pt x="3572" y="17069"/>
                    <a:pt x="-1" y="11121"/>
                  </a:cubicBezTo>
                </a:path>
                <a:path w="18517" h="21524" stroke="0" extrusionOk="0">
                  <a:moveTo>
                    <a:pt x="16701" y="21523"/>
                  </a:moveTo>
                  <a:cubicBezTo>
                    <a:pt x="9786" y="20940"/>
                    <a:pt x="3572" y="17069"/>
                    <a:pt x="-1" y="11121"/>
                  </a:cubicBezTo>
                  <a:lnTo>
                    <a:pt x="18517" y="0"/>
                  </a:lnTo>
                  <a:close/>
                </a:path>
              </a:pathLst>
            </a:custGeom>
            <a:noFill/>
            <a:ln w="23813">
              <a:solidFill>
                <a:srgbClr val="C08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26" name="Freeform 88">
              <a:extLst>
                <a:ext uri="{FF2B5EF4-FFF2-40B4-BE49-F238E27FC236}">
                  <a16:creationId xmlns:a16="http://schemas.microsoft.com/office/drawing/2014/main" id="{2D8E9A47-5F5D-1DC9-CACC-C2D450737C3E}"/>
                </a:ext>
              </a:extLst>
            </p:cNvPr>
            <p:cNvSpPr>
              <a:spLocks/>
            </p:cNvSpPr>
            <p:nvPr/>
          </p:nvSpPr>
          <p:spPr bwMode="auto">
            <a:xfrm>
              <a:off x="8645525" y="6105525"/>
              <a:ext cx="155575" cy="87313"/>
            </a:xfrm>
            <a:custGeom>
              <a:avLst/>
              <a:gdLst>
                <a:gd name="T0" fmla="*/ 98 w 98"/>
                <a:gd name="T1" fmla="*/ 35 h 55"/>
                <a:gd name="T2" fmla="*/ 5 w 98"/>
                <a:gd name="T3" fmla="*/ 0 h 55"/>
                <a:gd name="T4" fmla="*/ 0 w 98"/>
                <a:gd name="T5" fmla="*/ 55 h 55"/>
                <a:gd name="T6" fmla="*/ 98 w 98"/>
                <a:gd name="T7" fmla="*/ 35 h 55"/>
              </a:gdLst>
              <a:ahLst/>
              <a:cxnLst>
                <a:cxn ang="0">
                  <a:pos x="T0" y="T1"/>
                </a:cxn>
                <a:cxn ang="0">
                  <a:pos x="T2" y="T3"/>
                </a:cxn>
                <a:cxn ang="0">
                  <a:pos x="T4" y="T5"/>
                </a:cxn>
                <a:cxn ang="0">
                  <a:pos x="T6" y="T7"/>
                </a:cxn>
              </a:cxnLst>
              <a:rect l="0" t="0" r="r" b="b"/>
              <a:pathLst>
                <a:path w="98" h="55">
                  <a:moveTo>
                    <a:pt x="98" y="35"/>
                  </a:moveTo>
                  <a:lnTo>
                    <a:pt x="5" y="0"/>
                  </a:lnTo>
                  <a:lnTo>
                    <a:pt x="0" y="55"/>
                  </a:lnTo>
                  <a:lnTo>
                    <a:pt x="98" y="35"/>
                  </a:lnTo>
                  <a:close/>
                </a:path>
              </a:pathLst>
            </a:custGeom>
            <a:solidFill>
              <a:srgbClr val="C080C0"/>
            </a:solidFill>
            <a:ln w="7938">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27" name="Rectangle 89">
              <a:extLst>
                <a:ext uri="{FF2B5EF4-FFF2-40B4-BE49-F238E27FC236}">
                  <a16:creationId xmlns:a16="http://schemas.microsoft.com/office/drawing/2014/main" id="{B8427D13-F0EC-8D0D-E714-3BBD58409211}"/>
                </a:ext>
              </a:extLst>
            </p:cNvPr>
            <p:cNvSpPr>
              <a:spLocks noChangeArrowheads="1"/>
            </p:cNvSpPr>
            <p:nvPr/>
          </p:nvSpPr>
          <p:spPr bwMode="auto">
            <a:xfrm>
              <a:off x="7105650" y="5673725"/>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C080C0"/>
                  </a:solidFill>
                  <a:effectLst/>
                  <a:uLnTx/>
                  <a:uFillTx/>
                  <a:latin typeface="Calibri" panose="020F0502020204030204" pitchFamily="34" charset="0"/>
                </a:rPr>
                <a: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328" name="Group 327">
            <a:extLst>
              <a:ext uri="{FF2B5EF4-FFF2-40B4-BE49-F238E27FC236}">
                <a16:creationId xmlns:a16="http://schemas.microsoft.com/office/drawing/2014/main" id="{DBFA3CAB-6CF2-7D22-4CCE-2D1ABC2021AA}"/>
              </a:ext>
            </a:extLst>
          </p:cNvPr>
          <p:cNvGrpSpPr/>
          <p:nvPr/>
        </p:nvGrpSpPr>
        <p:grpSpPr>
          <a:xfrm>
            <a:off x="4581525" y="1849991"/>
            <a:ext cx="2376488" cy="2811066"/>
            <a:chOff x="6108700" y="2487613"/>
            <a:chExt cx="3168650" cy="3748088"/>
          </a:xfrm>
        </p:grpSpPr>
        <p:sp>
          <p:nvSpPr>
            <p:cNvPr id="329" name="Arc 90">
              <a:extLst>
                <a:ext uri="{FF2B5EF4-FFF2-40B4-BE49-F238E27FC236}">
                  <a16:creationId xmlns:a16="http://schemas.microsoft.com/office/drawing/2014/main" id="{DC423BF3-D8E2-DAFF-7442-7B1AAE08A912}"/>
                </a:ext>
              </a:extLst>
            </p:cNvPr>
            <p:cNvSpPr>
              <a:spLocks/>
            </p:cNvSpPr>
            <p:nvPr/>
          </p:nvSpPr>
          <p:spPr bwMode="auto">
            <a:xfrm>
              <a:off x="6197600" y="2487613"/>
              <a:ext cx="3079750" cy="3748088"/>
            </a:xfrm>
            <a:custGeom>
              <a:avLst/>
              <a:gdLst>
                <a:gd name="G0" fmla="+- 16563 0 0"/>
                <a:gd name="G1" fmla="+- 20141 0 0"/>
                <a:gd name="G2" fmla="+- 21600 0 0"/>
                <a:gd name="T0" fmla="*/ 0 w 16563"/>
                <a:gd name="T1" fmla="*/ 6277 h 20141"/>
                <a:gd name="T2" fmla="*/ 8758 w 16563"/>
                <a:gd name="T3" fmla="*/ 0 h 20141"/>
                <a:gd name="T4" fmla="*/ 16563 w 16563"/>
                <a:gd name="T5" fmla="*/ 20141 h 20141"/>
              </a:gdLst>
              <a:ahLst/>
              <a:cxnLst>
                <a:cxn ang="0">
                  <a:pos x="T0" y="T1"/>
                </a:cxn>
                <a:cxn ang="0">
                  <a:pos x="T2" y="T3"/>
                </a:cxn>
                <a:cxn ang="0">
                  <a:pos x="T4" y="T5"/>
                </a:cxn>
              </a:cxnLst>
              <a:rect l="0" t="0" r="r" b="b"/>
              <a:pathLst>
                <a:path w="16563" h="20141" fill="none" extrusionOk="0">
                  <a:moveTo>
                    <a:pt x="-1" y="6276"/>
                  </a:moveTo>
                  <a:cubicBezTo>
                    <a:pt x="2342" y="3478"/>
                    <a:pt x="5355" y="1319"/>
                    <a:pt x="8758" y="0"/>
                  </a:cubicBezTo>
                </a:path>
                <a:path w="16563" h="20141" stroke="0" extrusionOk="0">
                  <a:moveTo>
                    <a:pt x="-1" y="6276"/>
                  </a:moveTo>
                  <a:cubicBezTo>
                    <a:pt x="2342" y="3478"/>
                    <a:pt x="5355" y="1319"/>
                    <a:pt x="8758" y="0"/>
                  </a:cubicBezTo>
                  <a:lnTo>
                    <a:pt x="16563" y="20141"/>
                  </a:lnTo>
                  <a:close/>
                </a:path>
              </a:pathLst>
            </a:custGeom>
            <a:noFill/>
            <a:ln w="23813">
              <a:solidFill>
                <a:srgbClr val="C08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30" name="Freeform 91">
              <a:extLst>
                <a:ext uri="{FF2B5EF4-FFF2-40B4-BE49-F238E27FC236}">
                  <a16:creationId xmlns:a16="http://schemas.microsoft.com/office/drawing/2014/main" id="{54DBC9A4-BF0B-61EB-29FB-F3C6D5FDF7CB}"/>
                </a:ext>
              </a:extLst>
            </p:cNvPr>
            <p:cNvSpPr>
              <a:spLocks/>
            </p:cNvSpPr>
            <p:nvPr/>
          </p:nvSpPr>
          <p:spPr bwMode="auto">
            <a:xfrm>
              <a:off x="6108700" y="3622675"/>
              <a:ext cx="117475" cy="149225"/>
            </a:xfrm>
            <a:custGeom>
              <a:avLst/>
              <a:gdLst>
                <a:gd name="T0" fmla="*/ 0 w 74"/>
                <a:gd name="T1" fmla="*/ 94 h 94"/>
                <a:gd name="T2" fmla="*/ 74 w 74"/>
                <a:gd name="T3" fmla="*/ 35 h 94"/>
                <a:gd name="T4" fmla="*/ 35 w 74"/>
                <a:gd name="T5" fmla="*/ 0 h 94"/>
                <a:gd name="T6" fmla="*/ 0 w 74"/>
                <a:gd name="T7" fmla="*/ 94 h 94"/>
              </a:gdLst>
              <a:ahLst/>
              <a:cxnLst>
                <a:cxn ang="0">
                  <a:pos x="T0" y="T1"/>
                </a:cxn>
                <a:cxn ang="0">
                  <a:pos x="T2" y="T3"/>
                </a:cxn>
                <a:cxn ang="0">
                  <a:pos x="T4" y="T5"/>
                </a:cxn>
                <a:cxn ang="0">
                  <a:pos x="T6" y="T7"/>
                </a:cxn>
              </a:cxnLst>
              <a:rect l="0" t="0" r="r" b="b"/>
              <a:pathLst>
                <a:path w="74" h="94">
                  <a:moveTo>
                    <a:pt x="0" y="94"/>
                  </a:moveTo>
                  <a:lnTo>
                    <a:pt x="74" y="35"/>
                  </a:lnTo>
                  <a:lnTo>
                    <a:pt x="35" y="0"/>
                  </a:lnTo>
                  <a:lnTo>
                    <a:pt x="0" y="94"/>
                  </a:lnTo>
                  <a:close/>
                </a:path>
              </a:pathLst>
            </a:custGeom>
            <a:solidFill>
              <a:srgbClr val="C080C0"/>
            </a:solidFill>
            <a:ln w="7938">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31" name="Rectangle 92">
              <a:extLst>
                <a:ext uri="{FF2B5EF4-FFF2-40B4-BE49-F238E27FC236}">
                  <a16:creationId xmlns:a16="http://schemas.microsoft.com/office/drawing/2014/main" id="{F121734B-9723-3C39-6FB4-F029D68DA8B9}"/>
                </a:ext>
              </a:extLst>
            </p:cNvPr>
            <p:cNvSpPr>
              <a:spLocks noChangeArrowheads="1"/>
            </p:cNvSpPr>
            <p:nvPr/>
          </p:nvSpPr>
          <p:spPr bwMode="auto">
            <a:xfrm>
              <a:off x="6457809" y="3067141"/>
              <a:ext cx="555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1050" b="0" i="0" u="none" strike="noStrike" kern="0" cap="none" spc="0" normalizeH="0" baseline="0" noProof="0" dirty="0">
                  <a:ln>
                    <a:noFill/>
                  </a:ln>
                  <a:solidFill>
                    <a:srgbClr val="C080C0"/>
                  </a:solidFill>
                  <a:effectLst/>
                  <a:uLnTx/>
                  <a:uFillTx/>
                  <a:latin typeface="Calibri" panose="020F0502020204030204" pitchFamily="34" charset="0"/>
                </a:rPr>
                <a:t>-</a:t>
              </a:r>
              <a:endParaRPr kumimoji="0" lang="en-US" altLang="en-US" sz="10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332" name="Group 331">
            <a:extLst>
              <a:ext uri="{FF2B5EF4-FFF2-40B4-BE49-F238E27FC236}">
                <a16:creationId xmlns:a16="http://schemas.microsoft.com/office/drawing/2014/main" id="{EB240B4C-4798-6689-CA1C-1705E18A697D}"/>
              </a:ext>
            </a:extLst>
          </p:cNvPr>
          <p:cNvGrpSpPr/>
          <p:nvPr/>
        </p:nvGrpSpPr>
        <p:grpSpPr>
          <a:xfrm>
            <a:off x="3527823" y="1935716"/>
            <a:ext cx="697307" cy="498797"/>
            <a:chOff x="4703762" y="2601913"/>
            <a:chExt cx="929743" cy="665063"/>
          </a:xfrm>
        </p:grpSpPr>
        <p:sp>
          <p:nvSpPr>
            <p:cNvPr id="333" name="Oval 93">
              <a:extLst>
                <a:ext uri="{FF2B5EF4-FFF2-40B4-BE49-F238E27FC236}">
                  <a16:creationId xmlns:a16="http://schemas.microsoft.com/office/drawing/2014/main" id="{F5B955C2-2454-D1F2-5C40-13FB53F99E2F}"/>
                </a:ext>
              </a:extLst>
            </p:cNvPr>
            <p:cNvSpPr>
              <a:spLocks noChangeArrowheads="1"/>
            </p:cNvSpPr>
            <p:nvPr/>
          </p:nvSpPr>
          <p:spPr bwMode="auto">
            <a:xfrm>
              <a:off x="5057775" y="2601913"/>
              <a:ext cx="304800" cy="3063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34" name="Arc 94">
              <a:extLst>
                <a:ext uri="{FF2B5EF4-FFF2-40B4-BE49-F238E27FC236}">
                  <a16:creationId xmlns:a16="http://schemas.microsoft.com/office/drawing/2014/main" id="{FBC9F56D-CB69-0E77-547D-EEA8E89381FA}"/>
                </a:ext>
              </a:extLst>
            </p:cNvPr>
            <p:cNvSpPr>
              <a:spLocks/>
            </p:cNvSpPr>
            <p:nvPr/>
          </p:nvSpPr>
          <p:spPr bwMode="auto">
            <a:xfrm>
              <a:off x="5057775" y="2603500"/>
              <a:ext cx="304800" cy="306388"/>
            </a:xfrm>
            <a:custGeom>
              <a:avLst/>
              <a:gdLst>
                <a:gd name="G0" fmla="+- 21595 0 0"/>
                <a:gd name="G1" fmla="+- 21595 0 0"/>
                <a:gd name="G2" fmla="+- 21600 0 0"/>
                <a:gd name="T0" fmla="*/ 22043 w 43195"/>
                <a:gd name="T1" fmla="*/ 0 h 43195"/>
                <a:gd name="T2" fmla="*/ 0 w 43195"/>
                <a:gd name="T3" fmla="*/ 22043 h 43195"/>
                <a:gd name="T4" fmla="*/ 21595 w 43195"/>
                <a:gd name="T5" fmla="*/ 21595 h 43195"/>
              </a:gdLst>
              <a:ahLst/>
              <a:cxnLst>
                <a:cxn ang="0">
                  <a:pos x="T0" y="T1"/>
                </a:cxn>
                <a:cxn ang="0">
                  <a:pos x="T2" y="T3"/>
                </a:cxn>
                <a:cxn ang="0">
                  <a:pos x="T4" y="T5"/>
                </a:cxn>
              </a:cxnLst>
              <a:rect l="0" t="0" r="r" b="b"/>
              <a:pathLst>
                <a:path w="43195" h="43195" fill="none" extrusionOk="0">
                  <a:moveTo>
                    <a:pt x="22043" y="-1"/>
                  </a:moveTo>
                  <a:cubicBezTo>
                    <a:pt x="33795" y="243"/>
                    <a:pt x="43195" y="9840"/>
                    <a:pt x="43195" y="21595"/>
                  </a:cubicBezTo>
                  <a:cubicBezTo>
                    <a:pt x="43195" y="33524"/>
                    <a:pt x="33524" y="43195"/>
                    <a:pt x="21595" y="43195"/>
                  </a:cubicBezTo>
                  <a:cubicBezTo>
                    <a:pt x="9840" y="43194"/>
                    <a:pt x="243" y="33795"/>
                    <a:pt x="-1" y="22043"/>
                  </a:cubicBezTo>
                </a:path>
                <a:path w="43195" h="43195" stroke="0" extrusionOk="0">
                  <a:moveTo>
                    <a:pt x="22043" y="-1"/>
                  </a:moveTo>
                  <a:cubicBezTo>
                    <a:pt x="33795" y="243"/>
                    <a:pt x="43195" y="9840"/>
                    <a:pt x="43195" y="21595"/>
                  </a:cubicBezTo>
                  <a:cubicBezTo>
                    <a:pt x="43195" y="33524"/>
                    <a:pt x="33524" y="43195"/>
                    <a:pt x="21595" y="43195"/>
                  </a:cubicBezTo>
                  <a:cubicBezTo>
                    <a:pt x="9840" y="43194"/>
                    <a:pt x="243" y="33795"/>
                    <a:pt x="-1" y="22043"/>
                  </a:cubicBezTo>
                  <a:lnTo>
                    <a:pt x="21595" y="21595"/>
                  </a:lnTo>
                  <a:close/>
                </a:path>
              </a:pathLst>
            </a:custGeom>
            <a:noFill/>
            <a:ln w="0">
              <a:solidFill>
                <a:srgbClr val="008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35" name="Freeform 95">
              <a:extLst>
                <a:ext uri="{FF2B5EF4-FFF2-40B4-BE49-F238E27FC236}">
                  <a16:creationId xmlns:a16="http://schemas.microsoft.com/office/drawing/2014/main" id="{784087A7-F7F8-AEF4-EAA5-92F314189080}"/>
                </a:ext>
              </a:extLst>
            </p:cNvPr>
            <p:cNvSpPr>
              <a:spLocks/>
            </p:cNvSpPr>
            <p:nvPr/>
          </p:nvSpPr>
          <p:spPr bwMode="auto">
            <a:xfrm>
              <a:off x="5026025" y="2649538"/>
              <a:ext cx="61913" cy="109538"/>
            </a:xfrm>
            <a:custGeom>
              <a:avLst/>
              <a:gdLst>
                <a:gd name="T0" fmla="*/ 20 w 39"/>
                <a:gd name="T1" fmla="*/ 0 h 69"/>
                <a:gd name="T2" fmla="*/ 0 w 39"/>
                <a:gd name="T3" fmla="*/ 69 h 69"/>
                <a:gd name="T4" fmla="*/ 39 w 39"/>
                <a:gd name="T5" fmla="*/ 69 h 69"/>
                <a:gd name="T6" fmla="*/ 20 w 39"/>
                <a:gd name="T7" fmla="*/ 0 h 69"/>
              </a:gdLst>
              <a:ahLst/>
              <a:cxnLst>
                <a:cxn ang="0">
                  <a:pos x="T0" y="T1"/>
                </a:cxn>
                <a:cxn ang="0">
                  <a:pos x="T2" y="T3"/>
                </a:cxn>
                <a:cxn ang="0">
                  <a:pos x="T4" y="T5"/>
                </a:cxn>
                <a:cxn ang="0">
                  <a:pos x="T6" y="T7"/>
                </a:cxn>
              </a:cxnLst>
              <a:rect l="0" t="0" r="r" b="b"/>
              <a:pathLst>
                <a:path w="39" h="69">
                  <a:moveTo>
                    <a:pt x="20" y="0"/>
                  </a:moveTo>
                  <a:lnTo>
                    <a:pt x="0" y="69"/>
                  </a:lnTo>
                  <a:lnTo>
                    <a:pt x="39" y="69"/>
                  </a:lnTo>
                  <a:lnTo>
                    <a:pt x="20" y="0"/>
                  </a:lnTo>
                  <a:close/>
                </a:path>
              </a:pathLst>
            </a:custGeom>
            <a:solidFill>
              <a:srgbClr val="0080FF"/>
            </a:solidFill>
            <a:ln w="0">
              <a:solidFill>
                <a:srgbClr val="0080FF"/>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36" name="Rectangle 96">
              <a:extLst>
                <a:ext uri="{FF2B5EF4-FFF2-40B4-BE49-F238E27FC236}">
                  <a16:creationId xmlns:a16="http://schemas.microsoft.com/office/drawing/2014/main" id="{71A629D7-D46B-6164-66F8-721D58D9BAAF}"/>
                </a:ext>
              </a:extLst>
            </p:cNvPr>
            <p:cNvSpPr>
              <a:spLocks noChangeArrowheads="1"/>
            </p:cNvSpPr>
            <p:nvPr/>
          </p:nvSpPr>
          <p:spPr bwMode="auto">
            <a:xfrm>
              <a:off x="5143500" y="2679700"/>
              <a:ext cx="1346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0" i="0" u="none" strike="noStrike" kern="0" cap="none" spc="0" normalizeH="0" baseline="0" noProof="0">
                  <a:ln>
                    <a:noFill/>
                  </a:ln>
                  <a:solidFill>
                    <a:srgbClr val="0080FF"/>
                  </a:solidFill>
                  <a:effectLst/>
                  <a:uLnTx/>
                  <a:uFillTx/>
                  <a:latin typeface="Calibri" panose="020F0502020204030204" pitchFamily="34" charset="0"/>
                </a:rPr>
                <a:t>B1</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37" name="Rectangle 97">
              <a:extLst>
                <a:ext uri="{FF2B5EF4-FFF2-40B4-BE49-F238E27FC236}">
                  <a16:creationId xmlns:a16="http://schemas.microsoft.com/office/drawing/2014/main" id="{80E5971C-FA89-C662-E860-F0A740CE0B21}"/>
                </a:ext>
              </a:extLst>
            </p:cNvPr>
            <p:cNvSpPr>
              <a:spLocks noChangeArrowheads="1"/>
            </p:cNvSpPr>
            <p:nvPr/>
          </p:nvSpPr>
          <p:spPr bwMode="auto">
            <a:xfrm>
              <a:off x="4797425" y="2963863"/>
              <a:ext cx="7373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1" i="0" u="none" strike="noStrike" kern="0" cap="none" spc="0" normalizeH="0" baseline="0" noProof="0">
                  <a:ln>
                    <a:noFill/>
                  </a:ln>
                  <a:solidFill>
                    <a:srgbClr val="0080FF"/>
                  </a:solidFill>
                  <a:effectLst/>
                  <a:uLnTx/>
                  <a:uFillTx/>
                  <a:latin typeface="Calibri" panose="020F0502020204030204" pitchFamily="34" charset="0"/>
                </a:rPr>
                <a:t>Availability of</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38" name="Rectangle 98">
              <a:extLst>
                <a:ext uri="{FF2B5EF4-FFF2-40B4-BE49-F238E27FC236}">
                  <a16:creationId xmlns:a16="http://schemas.microsoft.com/office/drawing/2014/main" id="{340FB679-5E15-66BC-8F7C-0CB8BA05185B}"/>
                </a:ext>
              </a:extLst>
            </p:cNvPr>
            <p:cNvSpPr>
              <a:spLocks noChangeArrowheads="1"/>
            </p:cNvSpPr>
            <p:nvPr/>
          </p:nvSpPr>
          <p:spPr bwMode="auto">
            <a:xfrm>
              <a:off x="4703762" y="3113088"/>
              <a:ext cx="9297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1" i="0" u="none" strike="noStrike" kern="0" cap="none" spc="0" normalizeH="0" baseline="0" noProof="0">
                  <a:ln>
                    <a:noFill/>
                  </a:ln>
                  <a:solidFill>
                    <a:srgbClr val="0080FF"/>
                  </a:solidFill>
                  <a:effectLst/>
                  <a:uLnTx/>
                  <a:uFillTx/>
                  <a:latin typeface="Calibri" panose="020F0502020204030204" pitchFamily="34" charset="0"/>
                </a:rPr>
                <a:t>Charging Stations</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339" name="Group 338">
            <a:extLst>
              <a:ext uri="{FF2B5EF4-FFF2-40B4-BE49-F238E27FC236}">
                <a16:creationId xmlns:a16="http://schemas.microsoft.com/office/drawing/2014/main" id="{2432DCB6-600A-ABB2-ED4A-521F9AE69296}"/>
              </a:ext>
            </a:extLst>
          </p:cNvPr>
          <p:cNvGrpSpPr/>
          <p:nvPr/>
        </p:nvGrpSpPr>
        <p:grpSpPr>
          <a:xfrm>
            <a:off x="6512718" y="2235753"/>
            <a:ext cx="815929" cy="504750"/>
            <a:chOff x="8683625" y="3001963"/>
            <a:chExt cx="1087905" cy="673000"/>
          </a:xfrm>
        </p:grpSpPr>
        <p:sp>
          <p:nvSpPr>
            <p:cNvPr id="340" name="Oval 99">
              <a:extLst>
                <a:ext uri="{FF2B5EF4-FFF2-40B4-BE49-F238E27FC236}">
                  <a16:creationId xmlns:a16="http://schemas.microsoft.com/office/drawing/2014/main" id="{B2BD06DD-8AAD-A1D8-3643-D6DB17D8B06C}"/>
                </a:ext>
              </a:extLst>
            </p:cNvPr>
            <p:cNvSpPr>
              <a:spLocks noChangeArrowheads="1"/>
            </p:cNvSpPr>
            <p:nvPr/>
          </p:nvSpPr>
          <p:spPr bwMode="auto">
            <a:xfrm>
              <a:off x="9069388" y="3001963"/>
              <a:ext cx="304800" cy="3063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41" name="Arc 100">
              <a:extLst>
                <a:ext uri="{FF2B5EF4-FFF2-40B4-BE49-F238E27FC236}">
                  <a16:creationId xmlns:a16="http://schemas.microsoft.com/office/drawing/2014/main" id="{28CE4483-0228-B67C-0CB4-6453EA834268}"/>
                </a:ext>
              </a:extLst>
            </p:cNvPr>
            <p:cNvSpPr>
              <a:spLocks/>
            </p:cNvSpPr>
            <p:nvPr/>
          </p:nvSpPr>
          <p:spPr bwMode="auto">
            <a:xfrm>
              <a:off x="9069388" y="3003550"/>
              <a:ext cx="304800" cy="306388"/>
            </a:xfrm>
            <a:custGeom>
              <a:avLst/>
              <a:gdLst>
                <a:gd name="G0" fmla="+- 21595 0 0"/>
                <a:gd name="G1" fmla="+- 21590 0 0"/>
                <a:gd name="G2" fmla="+- 21600 0 0"/>
                <a:gd name="T0" fmla="*/ 22266 w 43195"/>
                <a:gd name="T1" fmla="*/ 0 h 43190"/>
                <a:gd name="T2" fmla="*/ 0 w 43195"/>
                <a:gd name="T3" fmla="*/ 22038 h 43190"/>
                <a:gd name="T4" fmla="*/ 21595 w 43195"/>
                <a:gd name="T5" fmla="*/ 21590 h 43190"/>
              </a:gdLst>
              <a:ahLst/>
              <a:cxnLst>
                <a:cxn ang="0">
                  <a:pos x="T0" y="T1"/>
                </a:cxn>
                <a:cxn ang="0">
                  <a:pos x="T2" y="T3"/>
                </a:cxn>
                <a:cxn ang="0">
                  <a:pos x="T4" y="T5"/>
                </a:cxn>
              </a:cxnLst>
              <a:rect l="0" t="0" r="r" b="b"/>
              <a:pathLst>
                <a:path w="43195" h="43190" fill="none" extrusionOk="0">
                  <a:moveTo>
                    <a:pt x="22265" y="0"/>
                  </a:moveTo>
                  <a:cubicBezTo>
                    <a:pt x="33928" y="362"/>
                    <a:pt x="43195" y="9921"/>
                    <a:pt x="43195" y="21590"/>
                  </a:cubicBezTo>
                  <a:cubicBezTo>
                    <a:pt x="43195" y="33519"/>
                    <a:pt x="33524" y="43190"/>
                    <a:pt x="21595" y="43190"/>
                  </a:cubicBezTo>
                  <a:cubicBezTo>
                    <a:pt x="9840" y="43189"/>
                    <a:pt x="243" y="33790"/>
                    <a:pt x="-1" y="22038"/>
                  </a:cubicBezTo>
                </a:path>
                <a:path w="43195" h="43190" stroke="0" extrusionOk="0">
                  <a:moveTo>
                    <a:pt x="22265" y="0"/>
                  </a:moveTo>
                  <a:cubicBezTo>
                    <a:pt x="33928" y="362"/>
                    <a:pt x="43195" y="9921"/>
                    <a:pt x="43195" y="21590"/>
                  </a:cubicBezTo>
                  <a:cubicBezTo>
                    <a:pt x="43195" y="33519"/>
                    <a:pt x="33524" y="43190"/>
                    <a:pt x="21595" y="43190"/>
                  </a:cubicBezTo>
                  <a:cubicBezTo>
                    <a:pt x="9840" y="43189"/>
                    <a:pt x="243" y="33790"/>
                    <a:pt x="-1" y="22038"/>
                  </a:cubicBezTo>
                  <a:lnTo>
                    <a:pt x="21595" y="21590"/>
                  </a:lnTo>
                  <a:close/>
                </a:path>
              </a:pathLst>
            </a:custGeom>
            <a:noFill/>
            <a:ln w="0">
              <a:solidFill>
                <a:srgbClr val="C08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42" name="Freeform 101">
              <a:extLst>
                <a:ext uri="{FF2B5EF4-FFF2-40B4-BE49-F238E27FC236}">
                  <a16:creationId xmlns:a16="http://schemas.microsoft.com/office/drawing/2014/main" id="{9935BDE3-02FF-2848-059D-4919C51B2047}"/>
                </a:ext>
              </a:extLst>
            </p:cNvPr>
            <p:cNvSpPr>
              <a:spLocks/>
            </p:cNvSpPr>
            <p:nvPr/>
          </p:nvSpPr>
          <p:spPr bwMode="auto">
            <a:xfrm>
              <a:off x="9037638" y="3049588"/>
              <a:ext cx="61913" cy="109538"/>
            </a:xfrm>
            <a:custGeom>
              <a:avLst/>
              <a:gdLst>
                <a:gd name="T0" fmla="*/ 20 w 39"/>
                <a:gd name="T1" fmla="*/ 0 h 69"/>
                <a:gd name="T2" fmla="*/ 0 w 39"/>
                <a:gd name="T3" fmla="*/ 69 h 69"/>
                <a:gd name="T4" fmla="*/ 39 w 39"/>
                <a:gd name="T5" fmla="*/ 69 h 69"/>
                <a:gd name="T6" fmla="*/ 20 w 39"/>
                <a:gd name="T7" fmla="*/ 0 h 69"/>
              </a:gdLst>
              <a:ahLst/>
              <a:cxnLst>
                <a:cxn ang="0">
                  <a:pos x="T0" y="T1"/>
                </a:cxn>
                <a:cxn ang="0">
                  <a:pos x="T2" y="T3"/>
                </a:cxn>
                <a:cxn ang="0">
                  <a:pos x="T4" y="T5"/>
                </a:cxn>
                <a:cxn ang="0">
                  <a:pos x="T6" y="T7"/>
                </a:cxn>
              </a:cxnLst>
              <a:rect l="0" t="0" r="r" b="b"/>
              <a:pathLst>
                <a:path w="39" h="69">
                  <a:moveTo>
                    <a:pt x="20" y="0"/>
                  </a:moveTo>
                  <a:lnTo>
                    <a:pt x="0" y="69"/>
                  </a:lnTo>
                  <a:lnTo>
                    <a:pt x="39" y="69"/>
                  </a:lnTo>
                  <a:lnTo>
                    <a:pt x="20" y="0"/>
                  </a:lnTo>
                  <a:close/>
                </a:path>
              </a:pathLst>
            </a:custGeom>
            <a:solidFill>
              <a:srgbClr val="C080C0"/>
            </a:solidFill>
            <a:ln w="0">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43" name="Rectangle 102">
              <a:extLst>
                <a:ext uri="{FF2B5EF4-FFF2-40B4-BE49-F238E27FC236}">
                  <a16:creationId xmlns:a16="http://schemas.microsoft.com/office/drawing/2014/main" id="{7A09E0C5-F2E3-BCFE-E150-812D8F3C1581}"/>
                </a:ext>
              </a:extLst>
            </p:cNvPr>
            <p:cNvSpPr>
              <a:spLocks noChangeArrowheads="1"/>
            </p:cNvSpPr>
            <p:nvPr/>
          </p:nvSpPr>
          <p:spPr bwMode="auto">
            <a:xfrm>
              <a:off x="9155113" y="3081338"/>
              <a:ext cx="1346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0" i="0" u="none" strike="noStrike" kern="0" cap="none" spc="0" normalizeH="0" baseline="0" noProof="0">
                  <a:ln>
                    <a:noFill/>
                  </a:ln>
                  <a:solidFill>
                    <a:srgbClr val="C080C0"/>
                  </a:solidFill>
                  <a:effectLst/>
                  <a:uLnTx/>
                  <a:uFillTx/>
                  <a:latin typeface="Calibri" panose="020F0502020204030204" pitchFamily="34" charset="0"/>
                </a:rPr>
                <a:t>B2</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44" name="Rectangle 103">
              <a:extLst>
                <a:ext uri="{FF2B5EF4-FFF2-40B4-BE49-F238E27FC236}">
                  <a16:creationId xmlns:a16="http://schemas.microsoft.com/office/drawing/2014/main" id="{139B1D59-C441-2762-12ED-C1E38D02128C}"/>
                </a:ext>
              </a:extLst>
            </p:cNvPr>
            <p:cNvSpPr>
              <a:spLocks noChangeArrowheads="1"/>
            </p:cNvSpPr>
            <p:nvPr/>
          </p:nvSpPr>
          <p:spPr bwMode="auto">
            <a:xfrm>
              <a:off x="8683625" y="3371850"/>
              <a:ext cx="10879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1" i="0" u="none" strike="noStrike" kern="0" cap="none" spc="0" normalizeH="0" baseline="0" noProof="0">
                  <a:ln>
                    <a:noFill/>
                  </a:ln>
                  <a:solidFill>
                    <a:srgbClr val="C080C0"/>
                  </a:solidFill>
                  <a:effectLst/>
                  <a:uLnTx/>
                  <a:uFillTx/>
                  <a:latin typeface="Calibri" panose="020F0502020204030204" pitchFamily="34" charset="0"/>
                </a:rPr>
                <a:t>Public Investment in</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45" name="Rectangle 104">
              <a:extLst>
                <a:ext uri="{FF2B5EF4-FFF2-40B4-BE49-F238E27FC236}">
                  <a16:creationId xmlns:a16="http://schemas.microsoft.com/office/drawing/2014/main" id="{DB74C15D-48FD-3641-F27E-52077F598D03}"/>
                </a:ext>
              </a:extLst>
            </p:cNvPr>
            <p:cNvSpPr>
              <a:spLocks noChangeArrowheads="1"/>
            </p:cNvSpPr>
            <p:nvPr/>
          </p:nvSpPr>
          <p:spPr bwMode="auto">
            <a:xfrm>
              <a:off x="8763000" y="3521075"/>
              <a:ext cx="9297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1" i="0" u="none" strike="noStrike" kern="0" cap="none" spc="0" normalizeH="0" baseline="0" noProof="0">
                  <a:ln>
                    <a:noFill/>
                  </a:ln>
                  <a:solidFill>
                    <a:srgbClr val="C080C0"/>
                  </a:solidFill>
                  <a:effectLst/>
                  <a:uLnTx/>
                  <a:uFillTx/>
                  <a:latin typeface="Calibri" panose="020F0502020204030204" pitchFamily="34" charset="0"/>
                </a:rPr>
                <a:t>Charging Stations</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346" name="Group 345">
            <a:extLst>
              <a:ext uri="{FF2B5EF4-FFF2-40B4-BE49-F238E27FC236}">
                <a16:creationId xmlns:a16="http://schemas.microsoft.com/office/drawing/2014/main" id="{F5DD8B5C-3269-1768-F74E-B693997B26E0}"/>
              </a:ext>
            </a:extLst>
          </p:cNvPr>
          <p:cNvGrpSpPr/>
          <p:nvPr/>
        </p:nvGrpSpPr>
        <p:grpSpPr>
          <a:xfrm>
            <a:off x="6724654" y="3797853"/>
            <a:ext cx="857607" cy="486891"/>
            <a:chOff x="8966200" y="5084763"/>
            <a:chExt cx="1143476" cy="649188"/>
          </a:xfrm>
        </p:grpSpPr>
        <p:sp>
          <p:nvSpPr>
            <p:cNvPr id="347" name="Oval 105">
              <a:extLst>
                <a:ext uri="{FF2B5EF4-FFF2-40B4-BE49-F238E27FC236}">
                  <a16:creationId xmlns:a16="http://schemas.microsoft.com/office/drawing/2014/main" id="{BD7189FC-5B31-EE01-E9AC-DF3B03396499}"/>
                </a:ext>
              </a:extLst>
            </p:cNvPr>
            <p:cNvSpPr>
              <a:spLocks noChangeArrowheads="1"/>
            </p:cNvSpPr>
            <p:nvPr/>
          </p:nvSpPr>
          <p:spPr bwMode="auto">
            <a:xfrm>
              <a:off x="9413875" y="5084763"/>
              <a:ext cx="306388" cy="3063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48" name="Arc 106">
              <a:extLst>
                <a:ext uri="{FF2B5EF4-FFF2-40B4-BE49-F238E27FC236}">
                  <a16:creationId xmlns:a16="http://schemas.microsoft.com/office/drawing/2014/main" id="{BADC7C2D-07ED-1E5F-856D-75627A242539}"/>
                </a:ext>
              </a:extLst>
            </p:cNvPr>
            <p:cNvSpPr>
              <a:spLocks/>
            </p:cNvSpPr>
            <p:nvPr/>
          </p:nvSpPr>
          <p:spPr bwMode="auto">
            <a:xfrm>
              <a:off x="9415463" y="5086350"/>
              <a:ext cx="306388" cy="306388"/>
            </a:xfrm>
            <a:custGeom>
              <a:avLst/>
              <a:gdLst>
                <a:gd name="G0" fmla="+- 21595 0 0"/>
                <a:gd name="G1" fmla="+- 21595 0 0"/>
                <a:gd name="G2" fmla="+- 21600 0 0"/>
                <a:gd name="T0" fmla="*/ 22040 w 43195"/>
                <a:gd name="T1" fmla="*/ 0 h 43195"/>
                <a:gd name="T2" fmla="*/ 0 w 43195"/>
                <a:gd name="T3" fmla="*/ 22040 h 43195"/>
                <a:gd name="T4" fmla="*/ 21595 w 43195"/>
                <a:gd name="T5" fmla="*/ 21595 h 43195"/>
              </a:gdLst>
              <a:ahLst/>
              <a:cxnLst>
                <a:cxn ang="0">
                  <a:pos x="T0" y="T1"/>
                </a:cxn>
                <a:cxn ang="0">
                  <a:pos x="T2" y="T3"/>
                </a:cxn>
                <a:cxn ang="0">
                  <a:pos x="T4" y="T5"/>
                </a:cxn>
              </a:cxnLst>
              <a:rect l="0" t="0" r="r" b="b"/>
              <a:pathLst>
                <a:path w="43195" h="43195" fill="none" extrusionOk="0">
                  <a:moveTo>
                    <a:pt x="22040" y="-1"/>
                  </a:moveTo>
                  <a:cubicBezTo>
                    <a:pt x="33793" y="241"/>
                    <a:pt x="43195" y="9839"/>
                    <a:pt x="43195" y="21595"/>
                  </a:cubicBezTo>
                  <a:cubicBezTo>
                    <a:pt x="43195" y="33524"/>
                    <a:pt x="33524" y="43195"/>
                    <a:pt x="21595" y="43195"/>
                  </a:cubicBezTo>
                  <a:cubicBezTo>
                    <a:pt x="9839" y="43194"/>
                    <a:pt x="241" y="33793"/>
                    <a:pt x="-1" y="22040"/>
                  </a:cubicBezTo>
                </a:path>
                <a:path w="43195" h="43195" stroke="0" extrusionOk="0">
                  <a:moveTo>
                    <a:pt x="22040" y="-1"/>
                  </a:moveTo>
                  <a:cubicBezTo>
                    <a:pt x="33793" y="241"/>
                    <a:pt x="43195" y="9839"/>
                    <a:pt x="43195" y="21595"/>
                  </a:cubicBezTo>
                  <a:cubicBezTo>
                    <a:pt x="43195" y="33524"/>
                    <a:pt x="33524" y="43195"/>
                    <a:pt x="21595" y="43195"/>
                  </a:cubicBezTo>
                  <a:cubicBezTo>
                    <a:pt x="9839" y="43194"/>
                    <a:pt x="241" y="33793"/>
                    <a:pt x="-1" y="22040"/>
                  </a:cubicBezTo>
                  <a:lnTo>
                    <a:pt x="21595" y="21595"/>
                  </a:lnTo>
                  <a:close/>
                </a:path>
              </a:pathLst>
            </a:custGeom>
            <a:noFill/>
            <a:ln w="0">
              <a:solidFill>
                <a:srgbClr val="C08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49" name="Freeform 107">
              <a:extLst>
                <a:ext uri="{FF2B5EF4-FFF2-40B4-BE49-F238E27FC236}">
                  <a16:creationId xmlns:a16="http://schemas.microsoft.com/office/drawing/2014/main" id="{B64A39F1-75C9-8760-91F1-5E3CAAC726A8}"/>
                </a:ext>
              </a:extLst>
            </p:cNvPr>
            <p:cNvSpPr>
              <a:spLocks/>
            </p:cNvSpPr>
            <p:nvPr/>
          </p:nvSpPr>
          <p:spPr bwMode="auto">
            <a:xfrm>
              <a:off x="9382125" y="5130800"/>
              <a:ext cx="63500" cy="111125"/>
            </a:xfrm>
            <a:custGeom>
              <a:avLst/>
              <a:gdLst>
                <a:gd name="T0" fmla="*/ 20 w 40"/>
                <a:gd name="T1" fmla="*/ 0 h 70"/>
                <a:gd name="T2" fmla="*/ 0 w 40"/>
                <a:gd name="T3" fmla="*/ 70 h 70"/>
                <a:gd name="T4" fmla="*/ 40 w 40"/>
                <a:gd name="T5" fmla="*/ 70 h 70"/>
                <a:gd name="T6" fmla="*/ 20 w 40"/>
                <a:gd name="T7" fmla="*/ 0 h 70"/>
              </a:gdLst>
              <a:ahLst/>
              <a:cxnLst>
                <a:cxn ang="0">
                  <a:pos x="T0" y="T1"/>
                </a:cxn>
                <a:cxn ang="0">
                  <a:pos x="T2" y="T3"/>
                </a:cxn>
                <a:cxn ang="0">
                  <a:pos x="T4" y="T5"/>
                </a:cxn>
                <a:cxn ang="0">
                  <a:pos x="T6" y="T7"/>
                </a:cxn>
              </a:cxnLst>
              <a:rect l="0" t="0" r="r" b="b"/>
              <a:pathLst>
                <a:path w="40" h="70">
                  <a:moveTo>
                    <a:pt x="20" y="0"/>
                  </a:moveTo>
                  <a:lnTo>
                    <a:pt x="0" y="70"/>
                  </a:lnTo>
                  <a:lnTo>
                    <a:pt x="40" y="70"/>
                  </a:lnTo>
                  <a:lnTo>
                    <a:pt x="20" y="0"/>
                  </a:lnTo>
                  <a:close/>
                </a:path>
              </a:pathLst>
            </a:custGeom>
            <a:solidFill>
              <a:srgbClr val="C080C0"/>
            </a:solidFill>
            <a:ln w="0">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50" name="Rectangle 108">
              <a:extLst>
                <a:ext uri="{FF2B5EF4-FFF2-40B4-BE49-F238E27FC236}">
                  <a16:creationId xmlns:a16="http://schemas.microsoft.com/office/drawing/2014/main" id="{1DAAB76F-54EB-737B-A278-A0BDE2173A79}"/>
                </a:ext>
              </a:extLst>
            </p:cNvPr>
            <p:cNvSpPr>
              <a:spLocks noChangeArrowheads="1"/>
            </p:cNvSpPr>
            <p:nvPr/>
          </p:nvSpPr>
          <p:spPr bwMode="auto">
            <a:xfrm>
              <a:off x="9501188" y="5162550"/>
              <a:ext cx="1346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0" i="0" u="none" strike="noStrike" kern="0" cap="none" spc="0" normalizeH="0" baseline="0" noProof="0">
                  <a:ln>
                    <a:noFill/>
                  </a:ln>
                  <a:solidFill>
                    <a:srgbClr val="C080C0"/>
                  </a:solidFill>
                  <a:effectLst/>
                  <a:uLnTx/>
                  <a:uFillTx/>
                  <a:latin typeface="Calibri" panose="020F0502020204030204" pitchFamily="34" charset="0"/>
                </a:rPr>
                <a:t>B3</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51" name="Rectangle 109">
              <a:extLst>
                <a:ext uri="{FF2B5EF4-FFF2-40B4-BE49-F238E27FC236}">
                  <a16:creationId xmlns:a16="http://schemas.microsoft.com/office/drawing/2014/main" id="{6650D64A-B66A-5EEF-5A18-658DC59686B5}"/>
                </a:ext>
              </a:extLst>
            </p:cNvPr>
            <p:cNvSpPr>
              <a:spLocks noChangeArrowheads="1"/>
            </p:cNvSpPr>
            <p:nvPr/>
          </p:nvSpPr>
          <p:spPr bwMode="auto">
            <a:xfrm>
              <a:off x="8966200" y="5429250"/>
              <a:ext cx="11434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1" i="0" u="none" strike="noStrike" kern="0" cap="none" spc="0" normalizeH="0" baseline="0" noProof="0">
                  <a:ln>
                    <a:noFill/>
                  </a:ln>
                  <a:solidFill>
                    <a:srgbClr val="C080C0"/>
                  </a:solidFill>
                  <a:effectLst/>
                  <a:uLnTx/>
                  <a:uFillTx/>
                  <a:latin typeface="Calibri" panose="020F0502020204030204" pitchFamily="34" charset="0"/>
                </a:rPr>
                <a:t>Private Investmant in</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52" name="Rectangle 110">
              <a:extLst>
                <a:ext uri="{FF2B5EF4-FFF2-40B4-BE49-F238E27FC236}">
                  <a16:creationId xmlns:a16="http://schemas.microsoft.com/office/drawing/2014/main" id="{9AD57F37-D621-5D43-3E0E-FAF96A4EE494}"/>
                </a:ext>
              </a:extLst>
            </p:cNvPr>
            <p:cNvSpPr>
              <a:spLocks noChangeArrowheads="1"/>
            </p:cNvSpPr>
            <p:nvPr/>
          </p:nvSpPr>
          <p:spPr bwMode="auto">
            <a:xfrm>
              <a:off x="9077325" y="5580063"/>
              <a:ext cx="9297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1" i="0" u="none" strike="noStrike" kern="0" cap="none" spc="0" normalizeH="0" baseline="0" noProof="0">
                  <a:ln>
                    <a:noFill/>
                  </a:ln>
                  <a:solidFill>
                    <a:srgbClr val="C080C0"/>
                  </a:solidFill>
                  <a:effectLst/>
                  <a:uLnTx/>
                  <a:uFillTx/>
                  <a:latin typeface="Calibri" panose="020F0502020204030204" pitchFamily="34" charset="0"/>
                </a:rPr>
                <a:t>Charging Stations</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353" name="Group 352">
            <a:extLst>
              <a:ext uri="{FF2B5EF4-FFF2-40B4-BE49-F238E27FC236}">
                <a16:creationId xmlns:a16="http://schemas.microsoft.com/office/drawing/2014/main" id="{DFE55817-EAF5-9C17-7942-18396D65962E}"/>
              </a:ext>
            </a:extLst>
          </p:cNvPr>
          <p:cNvGrpSpPr/>
          <p:nvPr/>
        </p:nvGrpSpPr>
        <p:grpSpPr>
          <a:xfrm>
            <a:off x="2962276" y="1923812"/>
            <a:ext cx="495328" cy="256737"/>
            <a:chOff x="3949700" y="2586038"/>
            <a:chExt cx="660437" cy="342316"/>
          </a:xfrm>
        </p:grpSpPr>
        <p:sp>
          <p:nvSpPr>
            <p:cNvPr id="354" name="Rectangle 111">
              <a:extLst>
                <a:ext uri="{FF2B5EF4-FFF2-40B4-BE49-F238E27FC236}">
                  <a16:creationId xmlns:a16="http://schemas.microsoft.com/office/drawing/2014/main" id="{DCDD1601-1AFC-420A-4DAF-B296BD236A86}"/>
                </a:ext>
              </a:extLst>
            </p:cNvPr>
            <p:cNvSpPr>
              <a:spLocks noChangeArrowheads="1"/>
            </p:cNvSpPr>
            <p:nvPr/>
          </p:nvSpPr>
          <p:spPr bwMode="auto">
            <a:xfrm>
              <a:off x="3949700" y="2586038"/>
              <a:ext cx="660437"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Technology</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55" name="Rectangle 112">
              <a:extLst>
                <a:ext uri="{FF2B5EF4-FFF2-40B4-BE49-F238E27FC236}">
                  <a16:creationId xmlns:a16="http://schemas.microsoft.com/office/drawing/2014/main" id="{CD4DA2C3-9715-6CF4-2EDB-E48BF107E990}"/>
                </a:ext>
              </a:extLst>
            </p:cNvPr>
            <p:cNvSpPr>
              <a:spLocks noChangeArrowheads="1"/>
            </p:cNvSpPr>
            <p:nvPr/>
          </p:nvSpPr>
          <p:spPr bwMode="auto">
            <a:xfrm>
              <a:off x="4029075" y="2759076"/>
              <a:ext cx="502274"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0000"/>
                  </a:solidFill>
                  <a:effectLst/>
                  <a:uLnTx/>
                  <a:uFillTx/>
                  <a:latin typeface="Calibri" panose="020F0502020204030204" pitchFamily="34" charset="0"/>
                </a:rPr>
                <a:t>Maturity</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356" name="Group 355">
            <a:extLst>
              <a:ext uri="{FF2B5EF4-FFF2-40B4-BE49-F238E27FC236}">
                <a16:creationId xmlns:a16="http://schemas.microsoft.com/office/drawing/2014/main" id="{B27245B1-EB72-2C95-D57D-84FFEFB947ED}"/>
              </a:ext>
            </a:extLst>
          </p:cNvPr>
          <p:cNvGrpSpPr/>
          <p:nvPr/>
        </p:nvGrpSpPr>
        <p:grpSpPr>
          <a:xfrm>
            <a:off x="1895476" y="1098706"/>
            <a:ext cx="1278731" cy="1152525"/>
            <a:chOff x="2527300" y="1485900"/>
            <a:chExt cx="1704975" cy="1536700"/>
          </a:xfrm>
        </p:grpSpPr>
        <p:sp>
          <p:nvSpPr>
            <p:cNvPr id="357" name="Arc 113">
              <a:extLst>
                <a:ext uri="{FF2B5EF4-FFF2-40B4-BE49-F238E27FC236}">
                  <a16:creationId xmlns:a16="http://schemas.microsoft.com/office/drawing/2014/main" id="{77F34072-0BDF-6B9E-7B21-2880FCC7DFF9}"/>
                </a:ext>
              </a:extLst>
            </p:cNvPr>
            <p:cNvSpPr>
              <a:spLocks/>
            </p:cNvSpPr>
            <p:nvPr/>
          </p:nvSpPr>
          <p:spPr bwMode="auto">
            <a:xfrm>
              <a:off x="2527300" y="1485900"/>
              <a:ext cx="1649413" cy="1536700"/>
            </a:xfrm>
            <a:custGeom>
              <a:avLst/>
              <a:gdLst>
                <a:gd name="G0" fmla="+- 3273 0 0"/>
                <a:gd name="G1" fmla="+- 21600 0 0"/>
                <a:gd name="G2" fmla="+- 21600 0 0"/>
                <a:gd name="T0" fmla="*/ 0 w 23198"/>
                <a:gd name="T1" fmla="*/ 249 h 21600"/>
                <a:gd name="T2" fmla="*/ 23198 w 23198"/>
                <a:gd name="T3" fmla="*/ 13260 h 21600"/>
                <a:gd name="T4" fmla="*/ 3273 w 23198"/>
                <a:gd name="T5" fmla="*/ 21600 h 21600"/>
              </a:gdLst>
              <a:ahLst/>
              <a:cxnLst>
                <a:cxn ang="0">
                  <a:pos x="T0" y="T1"/>
                </a:cxn>
                <a:cxn ang="0">
                  <a:pos x="T2" y="T3"/>
                </a:cxn>
                <a:cxn ang="0">
                  <a:pos x="T4" y="T5"/>
                </a:cxn>
              </a:cxnLst>
              <a:rect l="0" t="0" r="r" b="b"/>
              <a:pathLst>
                <a:path w="23198" h="21600" fill="none" extrusionOk="0">
                  <a:moveTo>
                    <a:pt x="0" y="249"/>
                  </a:moveTo>
                  <a:cubicBezTo>
                    <a:pt x="1083" y="83"/>
                    <a:pt x="2177" y="0"/>
                    <a:pt x="3273" y="0"/>
                  </a:cubicBezTo>
                  <a:cubicBezTo>
                    <a:pt x="11980" y="0"/>
                    <a:pt x="19836" y="5228"/>
                    <a:pt x="23197" y="13260"/>
                  </a:cubicBezTo>
                </a:path>
                <a:path w="23198" h="21600" stroke="0" extrusionOk="0">
                  <a:moveTo>
                    <a:pt x="0" y="249"/>
                  </a:moveTo>
                  <a:cubicBezTo>
                    <a:pt x="1083" y="83"/>
                    <a:pt x="2177" y="0"/>
                    <a:pt x="3273" y="0"/>
                  </a:cubicBezTo>
                  <a:cubicBezTo>
                    <a:pt x="11980" y="0"/>
                    <a:pt x="19836" y="5228"/>
                    <a:pt x="23197" y="13260"/>
                  </a:cubicBezTo>
                  <a:lnTo>
                    <a:pt x="3273" y="21600"/>
                  </a:lnTo>
                  <a:close/>
                </a:path>
              </a:pathLst>
            </a:custGeom>
            <a:noFill/>
            <a:ln w="2381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58" name="Freeform 114">
              <a:extLst>
                <a:ext uri="{FF2B5EF4-FFF2-40B4-BE49-F238E27FC236}">
                  <a16:creationId xmlns:a16="http://schemas.microsoft.com/office/drawing/2014/main" id="{3D609AF1-8530-8323-1D7B-56E725317AC5}"/>
                </a:ext>
              </a:extLst>
            </p:cNvPr>
            <p:cNvSpPr>
              <a:spLocks/>
            </p:cNvSpPr>
            <p:nvPr/>
          </p:nvSpPr>
          <p:spPr bwMode="auto">
            <a:xfrm>
              <a:off x="4138612" y="2413000"/>
              <a:ext cx="93663" cy="157163"/>
            </a:xfrm>
            <a:custGeom>
              <a:avLst/>
              <a:gdLst>
                <a:gd name="T0" fmla="*/ 59 w 59"/>
                <a:gd name="T1" fmla="*/ 99 h 99"/>
                <a:gd name="T2" fmla="*/ 49 w 59"/>
                <a:gd name="T3" fmla="*/ 0 h 99"/>
                <a:gd name="T4" fmla="*/ 0 w 59"/>
                <a:gd name="T5" fmla="*/ 15 h 99"/>
                <a:gd name="T6" fmla="*/ 59 w 59"/>
                <a:gd name="T7" fmla="*/ 99 h 99"/>
              </a:gdLst>
              <a:ahLst/>
              <a:cxnLst>
                <a:cxn ang="0">
                  <a:pos x="T0" y="T1"/>
                </a:cxn>
                <a:cxn ang="0">
                  <a:pos x="T2" y="T3"/>
                </a:cxn>
                <a:cxn ang="0">
                  <a:pos x="T4" y="T5"/>
                </a:cxn>
                <a:cxn ang="0">
                  <a:pos x="T6" y="T7"/>
                </a:cxn>
              </a:cxnLst>
              <a:rect l="0" t="0" r="r" b="b"/>
              <a:pathLst>
                <a:path w="59" h="99">
                  <a:moveTo>
                    <a:pt x="59" y="99"/>
                  </a:moveTo>
                  <a:lnTo>
                    <a:pt x="49" y="0"/>
                  </a:lnTo>
                  <a:lnTo>
                    <a:pt x="0" y="15"/>
                  </a:lnTo>
                  <a:lnTo>
                    <a:pt x="59" y="99"/>
                  </a:lnTo>
                  <a:close/>
                </a:path>
              </a:pathLst>
            </a:custGeom>
            <a:solidFill>
              <a:srgbClr val="00FF00"/>
            </a:solidFill>
            <a:ln w="7938">
              <a:solidFill>
                <a:srgbClr val="00FF0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59" name="Rectangle 115">
              <a:extLst>
                <a:ext uri="{FF2B5EF4-FFF2-40B4-BE49-F238E27FC236}">
                  <a16:creationId xmlns:a16="http://schemas.microsoft.com/office/drawing/2014/main" id="{92598EF0-E287-1A00-46A0-F10FA3BE8358}"/>
                </a:ext>
              </a:extLst>
            </p:cNvPr>
            <p:cNvSpPr>
              <a:spLocks noChangeArrowheads="1"/>
            </p:cNvSpPr>
            <p:nvPr/>
          </p:nvSpPr>
          <p:spPr bwMode="auto">
            <a:xfrm>
              <a:off x="3925887" y="2138363"/>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FF00"/>
                  </a:solidFill>
                  <a:effectLst/>
                  <a:uLnTx/>
                  <a:uFillTx/>
                  <a:latin typeface="Calibri" panose="020F0502020204030204" pitchFamily="34" charset="0"/>
                </a:rPr>
                <a:t>+</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360" name="Group 359">
            <a:extLst>
              <a:ext uri="{FF2B5EF4-FFF2-40B4-BE49-F238E27FC236}">
                <a16:creationId xmlns:a16="http://schemas.microsoft.com/office/drawing/2014/main" id="{BEC166CD-1324-53D0-F022-83EF73C0A516}"/>
              </a:ext>
            </a:extLst>
          </p:cNvPr>
          <p:cNvGrpSpPr/>
          <p:nvPr/>
        </p:nvGrpSpPr>
        <p:grpSpPr>
          <a:xfrm>
            <a:off x="2082403" y="1973816"/>
            <a:ext cx="1106091" cy="1134665"/>
            <a:chOff x="2776537" y="2652713"/>
            <a:chExt cx="1474788" cy="1512887"/>
          </a:xfrm>
        </p:grpSpPr>
        <p:sp>
          <p:nvSpPr>
            <p:cNvPr id="361" name="Arc 116">
              <a:extLst>
                <a:ext uri="{FF2B5EF4-FFF2-40B4-BE49-F238E27FC236}">
                  <a16:creationId xmlns:a16="http://schemas.microsoft.com/office/drawing/2014/main" id="{E69B876A-6C25-A4C3-802B-0A9A952A08F8}"/>
                </a:ext>
              </a:extLst>
            </p:cNvPr>
            <p:cNvSpPr>
              <a:spLocks/>
            </p:cNvSpPr>
            <p:nvPr/>
          </p:nvSpPr>
          <p:spPr bwMode="auto">
            <a:xfrm>
              <a:off x="2776537" y="2652713"/>
              <a:ext cx="1474788" cy="1471613"/>
            </a:xfrm>
            <a:custGeom>
              <a:avLst/>
              <a:gdLst>
                <a:gd name="G0" fmla="+- 0 0 0"/>
                <a:gd name="G1" fmla="+- 0 0 0"/>
                <a:gd name="G2" fmla="+- 21600 0 0"/>
                <a:gd name="T0" fmla="*/ 21183 w 21183"/>
                <a:gd name="T1" fmla="*/ 4223 h 21114"/>
                <a:gd name="T2" fmla="*/ 4555 w 21183"/>
                <a:gd name="T3" fmla="*/ 21114 h 21114"/>
                <a:gd name="T4" fmla="*/ 0 w 21183"/>
                <a:gd name="T5" fmla="*/ 0 h 21114"/>
              </a:gdLst>
              <a:ahLst/>
              <a:cxnLst>
                <a:cxn ang="0">
                  <a:pos x="T0" y="T1"/>
                </a:cxn>
                <a:cxn ang="0">
                  <a:pos x="T2" y="T3"/>
                </a:cxn>
                <a:cxn ang="0">
                  <a:pos x="T4" y="T5"/>
                </a:cxn>
              </a:cxnLst>
              <a:rect l="0" t="0" r="r" b="b"/>
              <a:pathLst>
                <a:path w="21183" h="21114" fill="none" extrusionOk="0">
                  <a:moveTo>
                    <a:pt x="21183" y="4223"/>
                  </a:moveTo>
                  <a:cubicBezTo>
                    <a:pt x="19500" y="12663"/>
                    <a:pt x="12967" y="19299"/>
                    <a:pt x="4555" y="21114"/>
                  </a:cubicBezTo>
                </a:path>
                <a:path w="21183" h="21114" stroke="0" extrusionOk="0">
                  <a:moveTo>
                    <a:pt x="21183" y="4223"/>
                  </a:moveTo>
                  <a:cubicBezTo>
                    <a:pt x="19500" y="12663"/>
                    <a:pt x="12967" y="19299"/>
                    <a:pt x="4555" y="21114"/>
                  </a:cubicBezTo>
                  <a:lnTo>
                    <a:pt x="0" y="0"/>
                  </a:lnTo>
                  <a:close/>
                </a:path>
              </a:pathLst>
            </a:custGeom>
            <a:noFill/>
            <a:ln w="2381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62" name="Freeform 117">
              <a:extLst>
                <a:ext uri="{FF2B5EF4-FFF2-40B4-BE49-F238E27FC236}">
                  <a16:creationId xmlns:a16="http://schemas.microsoft.com/office/drawing/2014/main" id="{5D947F28-3CDF-D224-F7AE-1A71F066F845}"/>
                </a:ext>
              </a:extLst>
            </p:cNvPr>
            <p:cNvSpPr>
              <a:spLocks/>
            </p:cNvSpPr>
            <p:nvPr/>
          </p:nvSpPr>
          <p:spPr bwMode="auto">
            <a:xfrm>
              <a:off x="2952750" y="4086225"/>
              <a:ext cx="149225" cy="79375"/>
            </a:xfrm>
            <a:custGeom>
              <a:avLst/>
              <a:gdLst>
                <a:gd name="T0" fmla="*/ 0 w 94"/>
                <a:gd name="T1" fmla="*/ 40 h 50"/>
                <a:gd name="T2" fmla="*/ 94 w 94"/>
                <a:gd name="T3" fmla="*/ 50 h 50"/>
                <a:gd name="T4" fmla="*/ 89 w 94"/>
                <a:gd name="T5" fmla="*/ 0 h 50"/>
                <a:gd name="T6" fmla="*/ 0 w 94"/>
                <a:gd name="T7" fmla="*/ 40 h 50"/>
              </a:gdLst>
              <a:ahLst/>
              <a:cxnLst>
                <a:cxn ang="0">
                  <a:pos x="T0" y="T1"/>
                </a:cxn>
                <a:cxn ang="0">
                  <a:pos x="T2" y="T3"/>
                </a:cxn>
                <a:cxn ang="0">
                  <a:pos x="T4" y="T5"/>
                </a:cxn>
                <a:cxn ang="0">
                  <a:pos x="T6" y="T7"/>
                </a:cxn>
              </a:cxnLst>
              <a:rect l="0" t="0" r="r" b="b"/>
              <a:pathLst>
                <a:path w="94" h="50">
                  <a:moveTo>
                    <a:pt x="0" y="40"/>
                  </a:moveTo>
                  <a:lnTo>
                    <a:pt x="94" y="50"/>
                  </a:lnTo>
                  <a:lnTo>
                    <a:pt x="89" y="0"/>
                  </a:lnTo>
                  <a:lnTo>
                    <a:pt x="0" y="40"/>
                  </a:lnTo>
                  <a:close/>
                </a:path>
              </a:pathLst>
            </a:custGeom>
            <a:solidFill>
              <a:srgbClr val="00FF00"/>
            </a:solidFill>
            <a:ln w="7938">
              <a:solidFill>
                <a:srgbClr val="00FF0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63" name="Rectangle 118">
              <a:extLst>
                <a:ext uri="{FF2B5EF4-FFF2-40B4-BE49-F238E27FC236}">
                  <a16:creationId xmlns:a16="http://schemas.microsoft.com/office/drawing/2014/main" id="{AA15C393-4233-5CA2-69A1-4B3766D9219A}"/>
                </a:ext>
              </a:extLst>
            </p:cNvPr>
            <p:cNvSpPr>
              <a:spLocks noChangeArrowheads="1"/>
            </p:cNvSpPr>
            <p:nvPr/>
          </p:nvSpPr>
          <p:spPr bwMode="auto">
            <a:xfrm>
              <a:off x="3494088" y="3756025"/>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00FF00"/>
                  </a:solidFill>
                  <a:effectLst/>
                  <a:uLnTx/>
                  <a:uFillTx/>
                  <a:latin typeface="Calibri" panose="020F0502020204030204" pitchFamily="34" charset="0"/>
                </a:rPr>
                <a: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364" name="Group 363">
            <a:extLst>
              <a:ext uri="{FF2B5EF4-FFF2-40B4-BE49-F238E27FC236}">
                <a16:creationId xmlns:a16="http://schemas.microsoft.com/office/drawing/2014/main" id="{2FDB171F-5F80-272B-9CAD-FD0BDD9B8465}"/>
              </a:ext>
            </a:extLst>
          </p:cNvPr>
          <p:cNvGrpSpPr/>
          <p:nvPr/>
        </p:nvGrpSpPr>
        <p:grpSpPr>
          <a:xfrm>
            <a:off x="2526508" y="2171460"/>
            <a:ext cx="352661" cy="333300"/>
            <a:chOff x="3368675" y="2916238"/>
            <a:chExt cx="470214" cy="444400"/>
          </a:xfrm>
        </p:grpSpPr>
        <p:sp>
          <p:nvSpPr>
            <p:cNvPr id="365" name="Oval 119">
              <a:extLst>
                <a:ext uri="{FF2B5EF4-FFF2-40B4-BE49-F238E27FC236}">
                  <a16:creationId xmlns:a16="http://schemas.microsoft.com/office/drawing/2014/main" id="{46B5CA1A-6DDE-F07F-55C2-689CA8727AC1}"/>
                </a:ext>
              </a:extLst>
            </p:cNvPr>
            <p:cNvSpPr>
              <a:spLocks noChangeArrowheads="1"/>
            </p:cNvSpPr>
            <p:nvPr/>
          </p:nvSpPr>
          <p:spPr bwMode="auto">
            <a:xfrm>
              <a:off x="3463925" y="2916238"/>
              <a:ext cx="306388" cy="3063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66" name="Arc 120">
              <a:extLst>
                <a:ext uri="{FF2B5EF4-FFF2-40B4-BE49-F238E27FC236}">
                  <a16:creationId xmlns:a16="http://schemas.microsoft.com/office/drawing/2014/main" id="{E5CD6D23-F8AB-3C9B-10B2-B9985F0547E3}"/>
                </a:ext>
              </a:extLst>
            </p:cNvPr>
            <p:cNvSpPr>
              <a:spLocks/>
            </p:cNvSpPr>
            <p:nvPr/>
          </p:nvSpPr>
          <p:spPr bwMode="auto">
            <a:xfrm>
              <a:off x="3465512" y="2917825"/>
              <a:ext cx="306388" cy="306388"/>
            </a:xfrm>
            <a:custGeom>
              <a:avLst/>
              <a:gdLst>
                <a:gd name="G0" fmla="+- 21595 0 0"/>
                <a:gd name="G1" fmla="+- 21595 0 0"/>
                <a:gd name="G2" fmla="+- 21600 0 0"/>
                <a:gd name="T0" fmla="*/ 22040 w 43195"/>
                <a:gd name="T1" fmla="*/ 0 h 43195"/>
                <a:gd name="T2" fmla="*/ 0 w 43195"/>
                <a:gd name="T3" fmla="*/ 22040 h 43195"/>
                <a:gd name="T4" fmla="*/ 21595 w 43195"/>
                <a:gd name="T5" fmla="*/ 21595 h 43195"/>
              </a:gdLst>
              <a:ahLst/>
              <a:cxnLst>
                <a:cxn ang="0">
                  <a:pos x="T0" y="T1"/>
                </a:cxn>
                <a:cxn ang="0">
                  <a:pos x="T2" y="T3"/>
                </a:cxn>
                <a:cxn ang="0">
                  <a:pos x="T4" y="T5"/>
                </a:cxn>
              </a:cxnLst>
              <a:rect l="0" t="0" r="r" b="b"/>
              <a:pathLst>
                <a:path w="43195" h="43195" fill="none" extrusionOk="0">
                  <a:moveTo>
                    <a:pt x="22040" y="-1"/>
                  </a:moveTo>
                  <a:cubicBezTo>
                    <a:pt x="33793" y="241"/>
                    <a:pt x="43195" y="9839"/>
                    <a:pt x="43195" y="21595"/>
                  </a:cubicBezTo>
                  <a:cubicBezTo>
                    <a:pt x="43195" y="33524"/>
                    <a:pt x="33524" y="43195"/>
                    <a:pt x="21595" y="43195"/>
                  </a:cubicBezTo>
                  <a:cubicBezTo>
                    <a:pt x="9839" y="43194"/>
                    <a:pt x="241" y="33793"/>
                    <a:pt x="-1" y="22040"/>
                  </a:cubicBezTo>
                </a:path>
                <a:path w="43195" h="43195" stroke="0" extrusionOk="0">
                  <a:moveTo>
                    <a:pt x="22040" y="-1"/>
                  </a:moveTo>
                  <a:cubicBezTo>
                    <a:pt x="33793" y="241"/>
                    <a:pt x="43195" y="9839"/>
                    <a:pt x="43195" y="21595"/>
                  </a:cubicBezTo>
                  <a:cubicBezTo>
                    <a:pt x="43195" y="33524"/>
                    <a:pt x="33524" y="43195"/>
                    <a:pt x="21595" y="43195"/>
                  </a:cubicBezTo>
                  <a:cubicBezTo>
                    <a:pt x="9839" y="43194"/>
                    <a:pt x="241" y="33793"/>
                    <a:pt x="-1" y="22040"/>
                  </a:cubicBezTo>
                  <a:lnTo>
                    <a:pt x="21595" y="21595"/>
                  </a:lnTo>
                  <a:close/>
                </a:path>
              </a:pathLst>
            </a:custGeom>
            <a:noFill/>
            <a:ln w="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67" name="Freeform 121">
              <a:extLst>
                <a:ext uri="{FF2B5EF4-FFF2-40B4-BE49-F238E27FC236}">
                  <a16:creationId xmlns:a16="http://schemas.microsoft.com/office/drawing/2014/main" id="{2578D25A-5082-A9A6-E97A-D610BFB6F211}"/>
                </a:ext>
              </a:extLst>
            </p:cNvPr>
            <p:cNvSpPr>
              <a:spLocks/>
            </p:cNvSpPr>
            <p:nvPr/>
          </p:nvSpPr>
          <p:spPr bwMode="auto">
            <a:xfrm>
              <a:off x="3432175" y="2963863"/>
              <a:ext cx="61913" cy="109538"/>
            </a:xfrm>
            <a:custGeom>
              <a:avLst/>
              <a:gdLst>
                <a:gd name="T0" fmla="*/ 20 w 39"/>
                <a:gd name="T1" fmla="*/ 0 h 69"/>
                <a:gd name="T2" fmla="*/ 0 w 39"/>
                <a:gd name="T3" fmla="*/ 69 h 69"/>
                <a:gd name="T4" fmla="*/ 39 w 39"/>
                <a:gd name="T5" fmla="*/ 69 h 69"/>
                <a:gd name="T6" fmla="*/ 20 w 39"/>
                <a:gd name="T7" fmla="*/ 0 h 69"/>
              </a:gdLst>
              <a:ahLst/>
              <a:cxnLst>
                <a:cxn ang="0">
                  <a:pos x="T0" y="T1"/>
                </a:cxn>
                <a:cxn ang="0">
                  <a:pos x="T2" y="T3"/>
                </a:cxn>
                <a:cxn ang="0">
                  <a:pos x="T4" y="T5"/>
                </a:cxn>
                <a:cxn ang="0">
                  <a:pos x="T6" y="T7"/>
                </a:cxn>
              </a:cxnLst>
              <a:rect l="0" t="0" r="r" b="b"/>
              <a:pathLst>
                <a:path w="39" h="69">
                  <a:moveTo>
                    <a:pt x="20" y="0"/>
                  </a:moveTo>
                  <a:lnTo>
                    <a:pt x="0" y="69"/>
                  </a:lnTo>
                  <a:lnTo>
                    <a:pt x="39" y="69"/>
                  </a:lnTo>
                  <a:lnTo>
                    <a:pt x="20" y="0"/>
                  </a:lnTo>
                  <a:close/>
                </a:path>
              </a:pathLst>
            </a:custGeom>
            <a:solidFill>
              <a:srgbClr val="00FF00"/>
            </a:solidFill>
            <a:ln w="0">
              <a:solidFill>
                <a:srgbClr val="00FF0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68" name="Rectangle 122">
              <a:extLst>
                <a:ext uri="{FF2B5EF4-FFF2-40B4-BE49-F238E27FC236}">
                  <a16:creationId xmlns:a16="http://schemas.microsoft.com/office/drawing/2014/main" id="{B30A5FAA-40A7-D048-7220-ADC4B16E5FEE}"/>
                </a:ext>
              </a:extLst>
            </p:cNvPr>
            <p:cNvSpPr>
              <a:spLocks noChangeArrowheads="1"/>
            </p:cNvSpPr>
            <p:nvPr/>
          </p:nvSpPr>
          <p:spPr bwMode="auto">
            <a:xfrm>
              <a:off x="3549650" y="2994025"/>
              <a:ext cx="1346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0" i="0" u="none" strike="noStrike" kern="0" cap="none" spc="0" normalizeH="0" baseline="0" noProof="0">
                  <a:ln>
                    <a:noFill/>
                  </a:ln>
                  <a:solidFill>
                    <a:srgbClr val="00FF00"/>
                  </a:solidFill>
                  <a:effectLst/>
                  <a:uLnTx/>
                  <a:uFillTx/>
                  <a:latin typeface="Calibri" panose="020F0502020204030204" pitchFamily="34" charset="0"/>
                </a:rPr>
                <a:t>R2</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69" name="Rectangle 123">
              <a:extLst>
                <a:ext uri="{FF2B5EF4-FFF2-40B4-BE49-F238E27FC236}">
                  <a16:creationId xmlns:a16="http://schemas.microsoft.com/office/drawing/2014/main" id="{ABA95A0F-2654-1314-3ABD-CE032DD3EE23}"/>
                </a:ext>
              </a:extLst>
            </p:cNvPr>
            <p:cNvSpPr>
              <a:spLocks noChangeArrowheads="1"/>
            </p:cNvSpPr>
            <p:nvPr/>
          </p:nvSpPr>
          <p:spPr bwMode="auto">
            <a:xfrm>
              <a:off x="3368675" y="3206750"/>
              <a:ext cx="4702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1" i="0" u="none" strike="noStrike" kern="0" cap="none" spc="0" normalizeH="0" baseline="0" noProof="0" dirty="0">
                  <a:ln>
                    <a:noFill/>
                  </a:ln>
                  <a:solidFill>
                    <a:srgbClr val="00FF00"/>
                  </a:solidFill>
                  <a:effectLst/>
                  <a:uLnTx/>
                  <a:uFillTx/>
                  <a:latin typeface="Calibri" panose="020F0502020204030204" pitchFamily="34" charset="0"/>
                </a:rPr>
                <a:t>Maturity</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370" name="Group 369">
            <a:extLst>
              <a:ext uri="{FF2B5EF4-FFF2-40B4-BE49-F238E27FC236}">
                <a16:creationId xmlns:a16="http://schemas.microsoft.com/office/drawing/2014/main" id="{13BA1ED7-566D-23D0-3682-C8BCBF00D4F2}"/>
              </a:ext>
            </a:extLst>
          </p:cNvPr>
          <p:cNvGrpSpPr/>
          <p:nvPr/>
        </p:nvGrpSpPr>
        <p:grpSpPr>
          <a:xfrm>
            <a:off x="5276851" y="3432335"/>
            <a:ext cx="1033937" cy="386514"/>
            <a:chOff x="7035800" y="4597400"/>
            <a:chExt cx="1378582" cy="515351"/>
          </a:xfrm>
        </p:grpSpPr>
        <p:sp>
          <p:nvSpPr>
            <p:cNvPr id="371" name="Rectangle 124">
              <a:extLst>
                <a:ext uri="{FF2B5EF4-FFF2-40B4-BE49-F238E27FC236}">
                  <a16:creationId xmlns:a16="http://schemas.microsoft.com/office/drawing/2014/main" id="{AAFEB834-8B98-5B20-3472-10F6959EFABE}"/>
                </a:ext>
              </a:extLst>
            </p:cNvPr>
            <p:cNvSpPr>
              <a:spLocks noChangeArrowheads="1"/>
            </p:cNvSpPr>
            <p:nvPr/>
          </p:nvSpPr>
          <p:spPr bwMode="auto">
            <a:xfrm>
              <a:off x="7200900" y="4597400"/>
              <a:ext cx="10387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Gap of Number of</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72" name="Rectangle 125">
              <a:extLst>
                <a:ext uri="{FF2B5EF4-FFF2-40B4-BE49-F238E27FC236}">
                  <a16:creationId xmlns:a16="http://schemas.microsoft.com/office/drawing/2014/main" id="{F8E6DD8D-A97C-3312-1DF6-659094321493}"/>
                </a:ext>
              </a:extLst>
            </p:cNvPr>
            <p:cNvSpPr>
              <a:spLocks noChangeArrowheads="1"/>
            </p:cNvSpPr>
            <p:nvPr/>
          </p:nvSpPr>
          <p:spPr bwMode="auto">
            <a:xfrm>
              <a:off x="7035800" y="4770439"/>
              <a:ext cx="13785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Charging Stations based</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373" name="Rectangle 126">
              <a:extLst>
                <a:ext uri="{FF2B5EF4-FFF2-40B4-BE49-F238E27FC236}">
                  <a16:creationId xmlns:a16="http://schemas.microsoft.com/office/drawing/2014/main" id="{75CD2A2A-1E85-8C09-A939-7FDCBF5BF568}"/>
                </a:ext>
              </a:extLst>
            </p:cNvPr>
            <p:cNvSpPr>
              <a:spLocks noChangeArrowheads="1"/>
            </p:cNvSpPr>
            <p:nvPr/>
          </p:nvSpPr>
          <p:spPr bwMode="auto">
            <a:xfrm>
              <a:off x="7457518" y="4943474"/>
              <a:ext cx="79936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000000"/>
                  </a:solidFill>
                  <a:effectLst/>
                  <a:uLnTx/>
                  <a:uFillTx/>
                  <a:latin typeface="Calibri" panose="020F0502020204030204" pitchFamily="34" charset="0"/>
                </a:rPr>
                <a:t>on Regulation</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sp>
        <p:nvSpPr>
          <p:cNvPr id="374" name="Rectangle 127">
            <a:extLst>
              <a:ext uri="{FF2B5EF4-FFF2-40B4-BE49-F238E27FC236}">
                <a16:creationId xmlns:a16="http://schemas.microsoft.com/office/drawing/2014/main" id="{60F0172A-EAA7-91A0-2AD7-A745B93DAD28}"/>
              </a:ext>
            </a:extLst>
          </p:cNvPr>
          <p:cNvSpPr>
            <a:spLocks noChangeArrowheads="1"/>
          </p:cNvSpPr>
          <p:nvPr/>
        </p:nvSpPr>
        <p:spPr bwMode="auto">
          <a:xfrm>
            <a:off x="5002776" y="2546193"/>
            <a:ext cx="4199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dirty="0">
                <a:solidFill>
                  <a:srgbClr val="808080"/>
                </a:solidFill>
                <a:latin typeface="Calibri" panose="020F0502020204030204" pitchFamily="34" charset="0"/>
              </a:rPr>
              <a:t>&lt;E-truck </a:t>
            </a:r>
          </a:p>
          <a:p>
            <a:pPr defTabSz="685800"/>
            <a:r>
              <a:rPr lang="en-US" altLang="en-US" sz="750" dirty="0">
                <a:solidFill>
                  <a:srgbClr val="808080"/>
                </a:solidFill>
                <a:latin typeface="Calibri" panose="020F0502020204030204" pitchFamily="34" charset="0"/>
              </a:rPr>
              <a:t>Fleet Size&gt;</a:t>
            </a:r>
          </a:p>
        </p:txBody>
      </p:sp>
      <p:grpSp>
        <p:nvGrpSpPr>
          <p:cNvPr id="375" name="Group 374">
            <a:extLst>
              <a:ext uri="{FF2B5EF4-FFF2-40B4-BE49-F238E27FC236}">
                <a16:creationId xmlns:a16="http://schemas.microsoft.com/office/drawing/2014/main" id="{5BFFA558-BA13-ADF9-6888-BA53C08C109B}"/>
              </a:ext>
            </a:extLst>
          </p:cNvPr>
          <p:cNvGrpSpPr/>
          <p:nvPr/>
        </p:nvGrpSpPr>
        <p:grpSpPr>
          <a:xfrm>
            <a:off x="5194349" y="2634610"/>
            <a:ext cx="486123" cy="459232"/>
            <a:chOff x="6925799" y="3533775"/>
            <a:chExt cx="648164" cy="612309"/>
          </a:xfrm>
        </p:grpSpPr>
        <p:sp>
          <p:nvSpPr>
            <p:cNvPr id="376" name="Arc 129">
              <a:extLst>
                <a:ext uri="{FF2B5EF4-FFF2-40B4-BE49-F238E27FC236}">
                  <a16:creationId xmlns:a16="http://schemas.microsoft.com/office/drawing/2014/main" id="{5C87F8B1-C04F-35A1-3941-F3FE62E6781D}"/>
                </a:ext>
              </a:extLst>
            </p:cNvPr>
            <p:cNvSpPr>
              <a:spLocks/>
            </p:cNvSpPr>
            <p:nvPr/>
          </p:nvSpPr>
          <p:spPr bwMode="auto">
            <a:xfrm>
              <a:off x="6942138" y="3533775"/>
              <a:ext cx="631825" cy="447675"/>
            </a:xfrm>
            <a:custGeom>
              <a:avLst/>
              <a:gdLst>
                <a:gd name="G0" fmla="+- 20602 0 0"/>
                <a:gd name="G1" fmla="+- 0 0 0"/>
                <a:gd name="G2" fmla="+- 21600 0 0"/>
                <a:gd name="T0" fmla="*/ 4658 w 20602"/>
                <a:gd name="T1" fmla="*/ 14572 h 14572"/>
                <a:gd name="T2" fmla="*/ 0 w 20602"/>
                <a:gd name="T3" fmla="*/ 6490 h 14572"/>
                <a:gd name="T4" fmla="*/ 20602 w 20602"/>
                <a:gd name="T5" fmla="*/ 0 h 14572"/>
              </a:gdLst>
              <a:ahLst/>
              <a:cxnLst>
                <a:cxn ang="0">
                  <a:pos x="T0" y="T1"/>
                </a:cxn>
                <a:cxn ang="0">
                  <a:pos x="T2" y="T3"/>
                </a:cxn>
                <a:cxn ang="0">
                  <a:pos x="T4" y="T5"/>
                </a:cxn>
              </a:cxnLst>
              <a:rect l="0" t="0" r="r" b="b"/>
              <a:pathLst>
                <a:path w="20602" h="14572" fill="none" extrusionOk="0">
                  <a:moveTo>
                    <a:pt x="4657" y="14572"/>
                  </a:moveTo>
                  <a:cubicBezTo>
                    <a:pt x="2535" y="12249"/>
                    <a:pt x="945" y="9491"/>
                    <a:pt x="0" y="6489"/>
                  </a:cubicBezTo>
                </a:path>
                <a:path w="20602" h="14572" stroke="0" extrusionOk="0">
                  <a:moveTo>
                    <a:pt x="4657" y="14572"/>
                  </a:moveTo>
                  <a:cubicBezTo>
                    <a:pt x="2535" y="12249"/>
                    <a:pt x="945" y="9491"/>
                    <a:pt x="0" y="6489"/>
                  </a:cubicBezTo>
                  <a:lnTo>
                    <a:pt x="20602" y="0"/>
                  </a:lnTo>
                  <a:close/>
                </a:path>
              </a:pathLst>
            </a:custGeom>
            <a:noFill/>
            <a:ln w="15875">
              <a:solidFill>
                <a:srgbClr val="C08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77" name="Freeform 130">
              <a:extLst>
                <a:ext uri="{FF2B5EF4-FFF2-40B4-BE49-F238E27FC236}">
                  <a16:creationId xmlns:a16="http://schemas.microsoft.com/office/drawing/2014/main" id="{354793F5-4037-FF64-E7C6-CD0BA828CF25}"/>
                </a:ext>
              </a:extLst>
            </p:cNvPr>
            <p:cNvSpPr>
              <a:spLocks/>
            </p:cNvSpPr>
            <p:nvPr/>
          </p:nvSpPr>
          <p:spPr bwMode="auto">
            <a:xfrm>
              <a:off x="7051675" y="3952875"/>
              <a:ext cx="133350" cy="117475"/>
            </a:xfrm>
            <a:custGeom>
              <a:avLst/>
              <a:gdLst>
                <a:gd name="T0" fmla="*/ 84 w 84"/>
                <a:gd name="T1" fmla="*/ 74 h 74"/>
                <a:gd name="T2" fmla="*/ 34 w 84"/>
                <a:gd name="T3" fmla="*/ 0 h 74"/>
                <a:gd name="T4" fmla="*/ 0 w 84"/>
                <a:gd name="T5" fmla="*/ 35 h 74"/>
                <a:gd name="T6" fmla="*/ 84 w 84"/>
                <a:gd name="T7" fmla="*/ 74 h 74"/>
              </a:gdLst>
              <a:ahLst/>
              <a:cxnLst>
                <a:cxn ang="0">
                  <a:pos x="T0" y="T1"/>
                </a:cxn>
                <a:cxn ang="0">
                  <a:pos x="T2" y="T3"/>
                </a:cxn>
                <a:cxn ang="0">
                  <a:pos x="T4" y="T5"/>
                </a:cxn>
                <a:cxn ang="0">
                  <a:pos x="T6" y="T7"/>
                </a:cxn>
              </a:cxnLst>
              <a:rect l="0" t="0" r="r" b="b"/>
              <a:pathLst>
                <a:path w="84" h="74">
                  <a:moveTo>
                    <a:pt x="84" y="74"/>
                  </a:moveTo>
                  <a:lnTo>
                    <a:pt x="34" y="0"/>
                  </a:lnTo>
                  <a:lnTo>
                    <a:pt x="0" y="35"/>
                  </a:lnTo>
                  <a:lnTo>
                    <a:pt x="84" y="74"/>
                  </a:lnTo>
                  <a:close/>
                </a:path>
              </a:pathLst>
            </a:custGeom>
            <a:solidFill>
              <a:srgbClr val="C080C0"/>
            </a:solidFill>
            <a:ln w="7938">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78" name="Rectangle 131">
              <a:extLst>
                <a:ext uri="{FF2B5EF4-FFF2-40B4-BE49-F238E27FC236}">
                  <a16:creationId xmlns:a16="http://schemas.microsoft.com/office/drawing/2014/main" id="{8F3038AE-5E62-3DA3-5F90-35FB6393E260}"/>
                </a:ext>
              </a:extLst>
            </p:cNvPr>
            <p:cNvSpPr>
              <a:spLocks noChangeArrowheads="1"/>
            </p:cNvSpPr>
            <p:nvPr/>
          </p:nvSpPr>
          <p:spPr bwMode="auto">
            <a:xfrm>
              <a:off x="6925799" y="3899863"/>
              <a:ext cx="619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C080C0"/>
                  </a:solidFill>
                  <a:effectLst/>
                  <a:uLnTx/>
                  <a:uFillTx/>
                  <a:latin typeface="Calibri" panose="020F0502020204030204" pitchFamily="34" charset="0"/>
                </a:rPr>
                <a:t>-</a:t>
              </a:r>
              <a:endParaRPr kumimoji="0" lang="en-US" altLang="en-US" sz="270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379" name="Group 378">
            <a:extLst>
              <a:ext uri="{FF2B5EF4-FFF2-40B4-BE49-F238E27FC236}">
                <a16:creationId xmlns:a16="http://schemas.microsoft.com/office/drawing/2014/main" id="{36EFB140-9E19-6B67-CA82-A920DDF68FFC}"/>
              </a:ext>
            </a:extLst>
          </p:cNvPr>
          <p:cNvGrpSpPr/>
          <p:nvPr/>
        </p:nvGrpSpPr>
        <p:grpSpPr>
          <a:xfrm>
            <a:off x="6274594" y="1655919"/>
            <a:ext cx="627460" cy="2139114"/>
            <a:chOff x="8366125" y="2228850"/>
            <a:chExt cx="836613" cy="2852151"/>
          </a:xfrm>
        </p:grpSpPr>
        <p:sp>
          <p:nvSpPr>
            <p:cNvPr id="380" name="Arc 132">
              <a:extLst>
                <a:ext uri="{FF2B5EF4-FFF2-40B4-BE49-F238E27FC236}">
                  <a16:creationId xmlns:a16="http://schemas.microsoft.com/office/drawing/2014/main" id="{2FE0426C-F85E-AB05-99E4-D9CDD78723ED}"/>
                </a:ext>
              </a:extLst>
            </p:cNvPr>
            <p:cNvSpPr>
              <a:spLocks/>
            </p:cNvSpPr>
            <p:nvPr/>
          </p:nvSpPr>
          <p:spPr bwMode="auto">
            <a:xfrm>
              <a:off x="8366125" y="2228850"/>
              <a:ext cx="687388" cy="2697163"/>
            </a:xfrm>
            <a:custGeom>
              <a:avLst/>
              <a:gdLst>
                <a:gd name="G0" fmla="+- 0 0 0"/>
                <a:gd name="G1" fmla="+- 0 0 0"/>
                <a:gd name="G2" fmla="+- 21600 0 0"/>
                <a:gd name="T0" fmla="*/ 5501 w 5501"/>
                <a:gd name="T1" fmla="*/ 20888 h 21593"/>
                <a:gd name="T2" fmla="*/ 534 w 5501"/>
                <a:gd name="T3" fmla="*/ 21593 h 21593"/>
                <a:gd name="T4" fmla="*/ 0 w 5501"/>
                <a:gd name="T5" fmla="*/ 0 h 21593"/>
              </a:gdLst>
              <a:ahLst/>
              <a:cxnLst>
                <a:cxn ang="0">
                  <a:pos x="T0" y="T1"/>
                </a:cxn>
                <a:cxn ang="0">
                  <a:pos x="T2" y="T3"/>
                </a:cxn>
                <a:cxn ang="0">
                  <a:pos x="T4" y="T5"/>
                </a:cxn>
              </a:cxnLst>
              <a:rect l="0" t="0" r="r" b="b"/>
              <a:pathLst>
                <a:path w="5501" h="21593" fill="none" extrusionOk="0">
                  <a:moveTo>
                    <a:pt x="5500" y="20887"/>
                  </a:moveTo>
                  <a:cubicBezTo>
                    <a:pt x="3878" y="21315"/>
                    <a:pt x="2211" y="21551"/>
                    <a:pt x="534" y="21593"/>
                  </a:cubicBezTo>
                </a:path>
                <a:path w="5501" h="21593" stroke="0" extrusionOk="0">
                  <a:moveTo>
                    <a:pt x="5500" y="20887"/>
                  </a:moveTo>
                  <a:cubicBezTo>
                    <a:pt x="3878" y="21315"/>
                    <a:pt x="2211" y="21551"/>
                    <a:pt x="534" y="21593"/>
                  </a:cubicBezTo>
                  <a:lnTo>
                    <a:pt x="0" y="0"/>
                  </a:lnTo>
                  <a:close/>
                </a:path>
              </a:pathLst>
            </a:custGeom>
            <a:noFill/>
            <a:ln w="23813">
              <a:solidFill>
                <a:srgbClr val="C08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81" name="Freeform 133">
              <a:extLst>
                <a:ext uri="{FF2B5EF4-FFF2-40B4-BE49-F238E27FC236}">
                  <a16:creationId xmlns:a16="http://schemas.microsoft.com/office/drawing/2014/main" id="{808A1218-380A-2C43-234B-71B61433A8AA}"/>
                </a:ext>
              </a:extLst>
            </p:cNvPr>
            <p:cNvSpPr>
              <a:spLocks/>
            </p:cNvSpPr>
            <p:nvPr/>
          </p:nvSpPr>
          <p:spPr bwMode="auto">
            <a:xfrm>
              <a:off x="9045575" y="4802188"/>
              <a:ext cx="157163" cy="77788"/>
            </a:xfrm>
            <a:custGeom>
              <a:avLst/>
              <a:gdLst>
                <a:gd name="T0" fmla="*/ 99 w 99"/>
                <a:gd name="T1" fmla="*/ 0 h 49"/>
                <a:gd name="T2" fmla="*/ 0 w 99"/>
                <a:gd name="T3" fmla="*/ 0 h 49"/>
                <a:gd name="T4" fmla="*/ 15 w 99"/>
                <a:gd name="T5" fmla="*/ 49 h 49"/>
                <a:gd name="T6" fmla="*/ 99 w 99"/>
                <a:gd name="T7" fmla="*/ 0 h 49"/>
              </a:gdLst>
              <a:ahLst/>
              <a:cxnLst>
                <a:cxn ang="0">
                  <a:pos x="T0" y="T1"/>
                </a:cxn>
                <a:cxn ang="0">
                  <a:pos x="T2" y="T3"/>
                </a:cxn>
                <a:cxn ang="0">
                  <a:pos x="T4" y="T5"/>
                </a:cxn>
                <a:cxn ang="0">
                  <a:pos x="T6" y="T7"/>
                </a:cxn>
              </a:cxnLst>
              <a:rect l="0" t="0" r="r" b="b"/>
              <a:pathLst>
                <a:path w="99" h="49">
                  <a:moveTo>
                    <a:pt x="99" y="0"/>
                  </a:moveTo>
                  <a:lnTo>
                    <a:pt x="0" y="0"/>
                  </a:lnTo>
                  <a:lnTo>
                    <a:pt x="15" y="49"/>
                  </a:lnTo>
                  <a:lnTo>
                    <a:pt x="99" y="0"/>
                  </a:lnTo>
                  <a:close/>
                </a:path>
              </a:pathLst>
            </a:custGeom>
            <a:solidFill>
              <a:srgbClr val="C080C0"/>
            </a:solidFill>
            <a:ln w="7938">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82" name="Rectangle 134">
              <a:extLst>
                <a:ext uri="{FF2B5EF4-FFF2-40B4-BE49-F238E27FC236}">
                  <a16:creationId xmlns:a16="http://schemas.microsoft.com/office/drawing/2014/main" id="{B146D972-2DC6-860F-34CA-0574FF7D952D}"/>
                </a:ext>
              </a:extLst>
            </p:cNvPr>
            <p:cNvSpPr>
              <a:spLocks noChangeArrowheads="1"/>
            </p:cNvSpPr>
            <p:nvPr/>
          </p:nvSpPr>
          <p:spPr bwMode="auto">
            <a:xfrm>
              <a:off x="8934450" y="4911724"/>
              <a:ext cx="705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dirty="0">
                  <a:ln>
                    <a:noFill/>
                  </a:ln>
                  <a:solidFill>
                    <a:srgbClr val="C080C0"/>
                  </a:solidFill>
                  <a:effectLst/>
                  <a:uLnTx/>
                  <a:uFillTx/>
                  <a:latin typeface="Calibri" panose="020F0502020204030204" pitchFamily="34" charset="0"/>
                </a:rPr>
                <a:t>+</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398" name="Group 397">
            <a:extLst>
              <a:ext uri="{FF2B5EF4-FFF2-40B4-BE49-F238E27FC236}">
                <a16:creationId xmlns:a16="http://schemas.microsoft.com/office/drawing/2014/main" id="{CEF68C61-A510-8271-777A-371E2D11CA03}"/>
              </a:ext>
            </a:extLst>
          </p:cNvPr>
          <p:cNvGrpSpPr/>
          <p:nvPr/>
        </p:nvGrpSpPr>
        <p:grpSpPr>
          <a:xfrm>
            <a:off x="2468663" y="2142022"/>
            <a:ext cx="827096" cy="1698722"/>
            <a:chOff x="2468663" y="2142022"/>
            <a:chExt cx="827096" cy="1698722"/>
          </a:xfrm>
        </p:grpSpPr>
        <p:sp>
          <p:nvSpPr>
            <p:cNvPr id="387" name="Arc 137">
              <a:extLst>
                <a:ext uri="{FF2B5EF4-FFF2-40B4-BE49-F238E27FC236}">
                  <a16:creationId xmlns:a16="http://schemas.microsoft.com/office/drawing/2014/main" id="{45C1D312-81A5-7984-D1D0-6169CF38DD2A}"/>
                </a:ext>
              </a:extLst>
            </p:cNvPr>
            <p:cNvSpPr>
              <a:spLocks/>
            </p:cNvSpPr>
            <p:nvPr/>
          </p:nvSpPr>
          <p:spPr bwMode="auto">
            <a:xfrm rot="16952240">
              <a:off x="2127388" y="2483297"/>
              <a:ext cx="1509646" cy="827096"/>
            </a:xfrm>
            <a:custGeom>
              <a:avLst/>
              <a:gdLst>
                <a:gd name="G0" fmla="+- 7768 0 0"/>
                <a:gd name="G1" fmla="+- 0 0 0"/>
                <a:gd name="G2" fmla="+- 21600 0 0"/>
                <a:gd name="T0" fmla="*/ 20004 w 20004"/>
                <a:gd name="T1" fmla="*/ 17800 h 21600"/>
                <a:gd name="T2" fmla="*/ 0 w 20004"/>
                <a:gd name="T3" fmla="*/ 20155 h 21600"/>
                <a:gd name="T4" fmla="*/ 7768 w 20004"/>
                <a:gd name="T5" fmla="*/ 0 h 21600"/>
              </a:gdLst>
              <a:ahLst/>
              <a:cxnLst>
                <a:cxn ang="0">
                  <a:pos x="T0" y="T1"/>
                </a:cxn>
                <a:cxn ang="0">
                  <a:pos x="T2" y="T3"/>
                </a:cxn>
                <a:cxn ang="0">
                  <a:pos x="T4" y="T5"/>
                </a:cxn>
              </a:cxnLst>
              <a:rect l="0" t="0" r="r" b="b"/>
              <a:pathLst>
                <a:path w="20004" h="21600" fill="none" extrusionOk="0">
                  <a:moveTo>
                    <a:pt x="20004" y="17800"/>
                  </a:moveTo>
                  <a:cubicBezTo>
                    <a:pt x="16403" y="20275"/>
                    <a:pt x="12137" y="21599"/>
                    <a:pt x="7768" y="21599"/>
                  </a:cubicBezTo>
                  <a:cubicBezTo>
                    <a:pt x="5111" y="21599"/>
                    <a:pt x="2478" y="21110"/>
                    <a:pt x="0" y="20154"/>
                  </a:cubicBezTo>
                </a:path>
                <a:path w="20004" h="21600" stroke="0" extrusionOk="0">
                  <a:moveTo>
                    <a:pt x="20004" y="17800"/>
                  </a:moveTo>
                  <a:cubicBezTo>
                    <a:pt x="16403" y="20275"/>
                    <a:pt x="12137" y="21599"/>
                    <a:pt x="7768" y="21599"/>
                  </a:cubicBezTo>
                  <a:cubicBezTo>
                    <a:pt x="5111" y="21599"/>
                    <a:pt x="2478" y="21110"/>
                    <a:pt x="0" y="20154"/>
                  </a:cubicBezTo>
                  <a:lnTo>
                    <a:pt x="7768" y="0"/>
                  </a:lnTo>
                  <a:close/>
                </a:path>
              </a:pathLst>
            </a:custGeom>
            <a:noFill/>
            <a:ln w="2857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388" name="Freeform 138">
              <a:extLst>
                <a:ext uri="{FF2B5EF4-FFF2-40B4-BE49-F238E27FC236}">
                  <a16:creationId xmlns:a16="http://schemas.microsoft.com/office/drawing/2014/main" id="{9C576E93-5CF3-FEF0-A266-0252EC6349F9}"/>
                </a:ext>
              </a:extLst>
            </p:cNvPr>
            <p:cNvSpPr>
              <a:spLocks/>
            </p:cNvSpPr>
            <p:nvPr/>
          </p:nvSpPr>
          <p:spPr bwMode="auto">
            <a:xfrm rot="16645632">
              <a:off x="2983405" y="3703134"/>
              <a:ext cx="140526" cy="85256"/>
            </a:xfrm>
            <a:custGeom>
              <a:avLst/>
              <a:gdLst>
                <a:gd name="T0" fmla="*/ 0 w 84"/>
                <a:gd name="T1" fmla="*/ 0 h 54"/>
                <a:gd name="T2" fmla="*/ 64 w 84"/>
                <a:gd name="T3" fmla="*/ 54 h 54"/>
                <a:gd name="T4" fmla="*/ 84 w 84"/>
                <a:gd name="T5" fmla="*/ 14 h 54"/>
                <a:gd name="T6" fmla="*/ 0 w 84"/>
                <a:gd name="T7" fmla="*/ 0 h 54"/>
              </a:gdLst>
              <a:ahLst/>
              <a:cxnLst>
                <a:cxn ang="0">
                  <a:pos x="T0" y="T1"/>
                </a:cxn>
                <a:cxn ang="0">
                  <a:pos x="T2" y="T3"/>
                </a:cxn>
                <a:cxn ang="0">
                  <a:pos x="T4" y="T5"/>
                </a:cxn>
                <a:cxn ang="0">
                  <a:pos x="T6" y="T7"/>
                </a:cxn>
              </a:cxnLst>
              <a:rect l="0" t="0" r="r" b="b"/>
              <a:pathLst>
                <a:path w="84" h="54">
                  <a:moveTo>
                    <a:pt x="0" y="0"/>
                  </a:moveTo>
                  <a:lnTo>
                    <a:pt x="64" y="54"/>
                  </a:lnTo>
                  <a:lnTo>
                    <a:pt x="84" y="14"/>
                  </a:lnTo>
                  <a:lnTo>
                    <a:pt x="0" y="0"/>
                  </a:lnTo>
                  <a:close/>
                </a:path>
              </a:pathLst>
            </a:custGeom>
            <a:solidFill>
              <a:srgbClr val="800000"/>
            </a:solidFill>
            <a:ln w="7938">
              <a:solidFill>
                <a:srgbClr val="80000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89" name="Rectangle 139">
              <a:extLst>
                <a:ext uri="{FF2B5EF4-FFF2-40B4-BE49-F238E27FC236}">
                  <a16:creationId xmlns:a16="http://schemas.microsoft.com/office/drawing/2014/main" id="{7E456F5D-664D-C05E-06AD-1652628DCC65}"/>
                </a:ext>
              </a:extLst>
            </p:cNvPr>
            <p:cNvSpPr>
              <a:spLocks noChangeArrowheads="1"/>
            </p:cNvSpPr>
            <p:nvPr/>
          </p:nvSpPr>
          <p:spPr bwMode="auto">
            <a:xfrm>
              <a:off x="3159946" y="3595869"/>
              <a:ext cx="65319" cy="2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800000"/>
                  </a:solidFill>
                  <a:effectLst/>
                  <a:uLnTx/>
                  <a:uFillTx/>
                  <a:latin typeface="Calibri" panose="020F0502020204030204" pitchFamily="34" charset="0"/>
                </a:rPr>
                <a:t>-</a:t>
              </a:r>
              <a:endParaRPr kumimoji="0" lang="en-US" altLang="en-US" sz="2700" b="0" i="0" u="none" strike="noStrike" kern="0" cap="none" spc="0" normalizeH="0" baseline="0" noProof="0" dirty="0">
                <a:ln>
                  <a:noFill/>
                </a:ln>
                <a:solidFill>
                  <a:srgbClr val="000000"/>
                </a:solidFill>
                <a:effectLst/>
                <a:uLnTx/>
                <a:uFillTx/>
                <a:latin typeface="Arial" panose="020B0604020202020204" pitchFamily="34" charset="0"/>
              </a:endParaRPr>
            </a:p>
          </p:txBody>
        </p:sp>
      </p:grpSp>
      <p:grpSp>
        <p:nvGrpSpPr>
          <p:cNvPr id="390" name="Group 389">
            <a:extLst>
              <a:ext uri="{FF2B5EF4-FFF2-40B4-BE49-F238E27FC236}">
                <a16:creationId xmlns:a16="http://schemas.microsoft.com/office/drawing/2014/main" id="{A8C1A989-22AF-F0C8-E98D-5E5E97F0C492}"/>
              </a:ext>
            </a:extLst>
          </p:cNvPr>
          <p:cNvGrpSpPr/>
          <p:nvPr/>
        </p:nvGrpSpPr>
        <p:grpSpPr>
          <a:xfrm>
            <a:off x="4893469" y="3284695"/>
            <a:ext cx="383382" cy="192443"/>
            <a:chOff x="6524625" y="4400550"/>
            <a:chExt cx="511176" cy="256591"/>
          </a:xfrm>
        </p:grpSpPr>
        <p:sp>
          <p:nvSpPr>
            <p:cNvPr id="391" name="Line 140">
              <a:extLst>
                <a:ext uri="{FF2B5EF4-FFF2-40B4-BE49-F238E27FC236}">
                  <a16:creationId xmlns:a16="http://schemas.microsoft.com/office/drawing/2014/main" id="{A713A1CE-FB49-15F4-6868-FC41B115E1E4}"/>
                </a:ext>
              </a:extLst>
            </p:cNvPr>
            <p:cNvSpPr>
              <a:spLocks noChangeShapeType="1"/>
            </p:cNvSpPr>
            <p:nvPr/>
          </p:nvSpPr>
          <p:spPr bwMode="auto">
            <a:xfrm>
              <a:off x="6524625" y="4400550"/>
              <a:ext cx="369888" cy="141288"/>
            </a:xfrm>
            <a:prstGeom prst="line">
              <a:avLst/>
            </a:prstGeom>
            <a:noFill/>
            <a:ln w="23813">
              <a:solidFill>
                <a:srgbClr val="C08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92" name="Freeform 141">
              <a:extLst>
                <a:ext uri="{FF2B5EF4-FFF2-40B4-BE49-F238E27FC236}">
                  <a16:creationId xmlns:a16="http://schemas.microsoft.com/office/drawing/2014/main" id="{91A77BAC-9A57-F895-95D7-E2DCE32F11A9}"/>
                </a:ext>
              </a:extLst>
            </p:cNvPr>
            <p:cNvSpPr>
              <a:spLocks/>
            </p:cNvSpPr>
            <p:nvPr/>
          </p:nvSpPr>
          <p:spPr bwMode="auto">
            <a:xfrm>
              <a:off x="6878638" y="4503738"/>
              <a:ext cx="157163" cy="93663"/>
            </a:xfrm>
            <a:custGeom>
              <a:avLst/>
              <a:gdLst>
                <a:gd name="T0" fmla="*/ 99 w 99"/>
                <a:gd name="T1" fmla="*/ 59 h 59"/>
                <a:gd name="T2" fmla="*/ 20 w 99"/>
                <a:gd name="T3" fmla="*/ 0 h 59"/>
                <a:gd name="T4" fmla="*/ 0 w 99"/>
                <a:gd name="T5" fmla="*/ 49 h 59"/>
                <a:gd name="T6" fmla="*/ 99 w 99"/>
                <a:gd name="T7" fmla="*/ 59 h 59"/>
              </a:gdLst>
              <a:ahLst/>
              <a:cxnLst>
                <a:cxn ang="0">
                  <a:pos x="T0" y="T1"/>
                </a:cxn>
                <a:cxn ang="0">
                  <a:pos x="T2" y="T3"/>
                </a:cxn>
                <a:cxn ang="0">
                  <a:pos x="T4" y="T5"/>
                </a:cxn>
                <a:cxn ang="0">
                  <a:pos x="T6" y="T7"/>
                </a:cxn>
              </a:cxnLst>
              <a:rect l="0" t="0" r="r" b="b"/>
              <a:pathLst>
                <a:path w="99" h="59">
                  <a:moveTo>
                    <a:pt x="99" y="59"/>
                  </a:moveTo>
                  <a:lnTo>
                    <a:pt x="20" y="0"/>
                  </a:lnTo>
                  <a:lnTo>
                    <a:pt x="0" y="49"/>
                  </a:lnTo>
                  <a:lnTo>
                    <a:pt x="99" y="59"/>
                  </a:lnTo>
                  <a:close/>
                </a:path>
              </a:pathLst>
            </a:custGeom>
            <a:solidFill>
              <a:srgbClr val="C080C0"/>
            </a:solidFill>
            <a:ln w="7938">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93" name="Rectangle 142">
              <a:extLst>
                <a:ext uri="{FF2B5EF4-FFF2-40B4-BE49-F238E27FC236}">
                  <a16:creationId xmlns:a16="http://schemas.microsoft.com/office/drawing/2014/main" id="{03666272-C3F9-7773-91D1-F28015FEA27E}"/>
                </a:ext>
              </a:extLst>
            </p:cNvPr>
            <p:cNvSpPr>
              <a:spLocks noChangeArrowheads="1"/>
            </p:cNvSpPr>
            <p:nvPr/>
          </p:nvSpPr>
          <p:spPr bwMode="auto">
            <a:xfrm>
              <a:off x="6635750" y="4487863"/>
              <a:ext cx="70533" cy="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C080C0"/>
                  </a:solidFill>
                  <a:effectLst/>
                  <a:uLnTx/>
                  <a:uFillTx/>
                  <a:latin typeface="Calibri" panose="020F0502020204030204" pitchFamily="34" charset="0"/>
                </a:rPr>
                <a:t>+</a:t>
              </a:r>
              <a:endParaRPr kumimoji="0" lang="en-US"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394" name="Group 393">
            <a:extLst>
              <a:ext uri="{FF2B5EF4-FFF2-40B4-BE49-F238E27FC236}">
                <a16:creationId xmlns:a16="http://schemas.microsoft.com/office/drawing/2014/main" id="{80735C01-2A6B-9F37-1066-82B60C2CBED0}"/>
              </a:ext>
            </a:extLst>
          </p:cNvPr>
          <p:cNvGrpSpPr/>
          <p:nvPr/>
        </p:nvGrpSpPr>
        <p:grpSpPr>
          <a:xfrm>
            <a:off x="7104460" y="2117881"/>
            <a:ext cx="1433513" cy="2234804"/>
            <a:chOff x="9472613" y="2844800"/>
            <a:chExt cx="1911350" cy="2979738"/>
          </a:xfrm>
        </p:grpSpPr>
        <p:sp>
          <p:nvSpPr>
            <p:cNvPr id="395" name="Arc 143">
              <a:extLst>
                <a:ext uri="{FF2B5EF4-FFF2-40B4-BE49-F238E27FC236}">
                  <a16:creationId xmlns:a16="http://schemas.microsoft.com/office/drawing/2014/main" id="{213A2474-C2E2-8448-9235-D447EDA4AB5E}"/>
                </a:ext>
              </a:extLst>
            </p:cNvPr>
            <p:cNvSpPr>
              <a:spLocks/>
            </p:cNvSpPr>
            <p:nvPr/>
          </p:nvSpPr>
          <p:spPr bwMode="auto">
            <a:xfrm>
              <a:off x="9472613" y="2957513"/>
              <a:ext cx="1911350" cy="2867025"/>
            </a:xfrm>
            <a:custGeom>
              <a:avLst/>
              <a:gdLst>
                <a:gd name="G0" fmla="+- 0 0 0"/>
                <a:gd name="G1" fmla="+- 13775 0 0"/>
                <a:gd name="G2" fmla="+- 21600 0 0"/>
                <a:gd name="T0" fmla="*/ 16637 w 21600"/>
                <a:gd name="T1" fmla="*/ 0 h 32365"/>
                <a:gd name="T2" fmla="*/ 10999 w 21600"/>
                <a:gd name="T3" fmla="*/ 32365 h 32365"/>
                <a:gd name="T4" fmla="*/ 0 w 21600"/>
                <a:gd name="T5" fmla="*/ 13775 h 32365"/>
              </a:gdLst>
              <a:ahLst/>
              <a:cxnLst>
                <a:cxn ang="0">
                  <a:pos x="T0" y="T1"/>
                </a:cxn>
                <a:cxn ang="0">
                  <a:pos x="T2" y="T3"/>
                </a:cxn>
                <a:cxn ang="0">
                  <a:pos x="T4" y="T5"/>
                </a:cxn>
              </a:cxnLst>
              <a:rect l="0" t="0" r="r" b="b"/>
              <a:pathLst>
                <a:path w="21600" h="32365" fill="none" extrusionOk="0">
                  <a:moveTo>
                    <a:pt x="16637" y="-1"/>
                  </a:moveTo>
                  <a:cubicBezTo>
                    <a:pt x="19844" y="3873"/>
                    <a:pt x="21600" y="8745"/>
                    <a:pt x="21600" y="13775"/>
                  </a:cubicBezTo>
                  <a:cubicBezTo>
                    <a:pt x="21600" y="21409"/>
                    <a:pt x="17569" y="28477"/>
                    <a:pt x="10998" y="32364"/>
                  </a:cubicBezTo>
                </a:path>
                <a:path w="21600" h="32365" stroke="0" extrusionOk="0">
                  <a:moveTo>
                    <a:pt x="16637" y="-1"/>
                  </a:moveTo>
                  <a:cubicBezTo>
                    <a:pt x="19844" y="3873"/>
                    <a:pt x="21600" y="8745"/>
                    <a:pt x="21600" y="13775"/>
                  </a:cubicBezTo>
                  <a:cubicBezTo>
                    <a:pt x="21600" y="21409"/>
                    <a:pt x="17569" y="28477"/>
                    <a:pt x="10998" y="32364"/>
                  </a:cubicBezTo>
                  <a:lnTo>
                    <a:pt x="0" y="13775"/>
                  </a:lnTo>
                  <a:close/>
                </a:path>
              </a:pathLst>
            </a:custGeom>
            <a:noFill/>
            <a:ln w="23813">
              <a:solidFill>
                <a:srgbClr val="C08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96" name="Freeform 144">
              <a:extLst>
                <a:ext uri="{FF2B5EF4-FFF2-40B4-BE49-F238E27FC236}">
                  <a16:creationId xmlns:a16="http://schemas.microsoft.com/office/drawing/2014/main" id="{AFF82D81-23C3-9500-641C-8424C9835DE3}"/>
                </a:ext>
              </a:extLst>
            </p:cNvPr>
            <p:cNvSpPr>
              <a:spLocks/>
            </p:cNvSpPr>
            <p:nvPr/>
          </p:nvSpPr>
          <p:spPr bwMode="auto">
            <a:xfrm>
              <a:off x="10850563" y="2844800"/>
              <a:ext cx="125413" cy="134938"/>
            </a:xfrm>
            <a:custGeom>
              <a:avLst/>
              <a:gdLst>
                <a:gd name="T0" fmla="*/ 0 w 79"/>
                <a:gd name="T1" fmla="*/ 0 h 85"/>
                <a:gd name="T2" fmla="*/ 40 w 79"/>
                <a:gd name="T3" fmla="*/ 85 h 85"/>
                <a:gd name="T4" fmla="*/ 79 w 79"/>
                <a:gd name="T5" fmla="*/ 50 h 85"/>
                <a:gd name="T6" fmla="*/ 0 w 79"/>
                <a:gd name="T7" fmla="*/ 0 h 85"/>
              </a:gdLst>
              <a:ahLst/>
              <a:cxnLst>
                <a:cxn ang="0">
                  <a:pos x="T0" y="T1"/>
                </a:cxn>
                <a:cxn ang="0">
                  <a:pos x="T2" y="T3"/>
                </a:cxn>
                <a:cxn ang="0">
                  <a:pos x="T4" y="T5"/>
                </a:cxn>
                <a:cxn ang="0">
                  <a:pos x="T6" y="T7"/>
                </a:cxn>
              </a:cxnLst>
              <a:rect l="0" t="0" r="r" b="b"/>
              <a:pathLst>
                <a:path w="79" h="85">
                  <a:moveTo>
                    <a:pt x="0" y="0"/>
                  </a:moveTo>
                  <a:lnTo>
                    <a:pt x="40" y="85"/>
                  </a:lnTo>
                  <a:lnTo>
                    <a:pt x="79" y="50"/>
                  </a:lnTo>
                  <a:lnTo>
                    <a:pt x="0" y="0"/>
                  </a:lnTo>
                  <a:close/>
                </a:path>
              </a:pathLst>
            </a:custGeom>
            <a:solidFill>
              <a:srgbClr val="C080C0"/>
            </a:solidFill>
            <a:ln w="7938">
              <a:solidFill>
                <a:srgbClr val="C080C0"/>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a:endParaRPr>
            </a:p>
          </p:txBody>
        </p:sp>
        <p:sp>
          <p:nvSpPr>
            <p:cNvPr id="397" name="Rectangle 145">
              <a:extLst>
                <a:ext uri="{FF2B5EF4-FFF2-40B4-BE49-F238E27FC236}">
                  <a16:creationId xmlns:a16="http://schemas.microsoft.com/office/drawing/2014/main" id="{CF2F7376-44D5-CFB6-BE55-33B21DE7F544}"/>
                </a:ext>
              </a:extLst>
            </p:cNvPr>
            <p:cNvSpPr>
              <a:spLocks noChangeArrowheads="1"/>
            </p:cNvSpPr>
            <p:nvPr/>
          </p:nvSpPr>
          <p:spPr bwMode="auto">
            <a:xfrm>
              <a:off x="11141075" y="4730750"/>
              <a:ext cx="641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altLang="en-US" sz="750" b="0" i="0" u="none" strike="noStrike" kern="0" cap="none" spc="0" normalizeH="0" baseline="0" noProof="0" dirty="0">
                  <a:ln>
                    <a:noFill/>
                  </a:ln>
                  <a:solidFill>
                    <a:srgbClr val="C080C0"/>
                  </a:solidFill>
                  <a:effectLst/>
                  <a:uLnTx/>
                  <a:uFillTx/>
                  <a:latin typeface="Calibri" panose="020F0502020204030204" pitchFamily="34" charset="0"/>
                </a:rPr>
                <a:t>+</a:t>
              </a:r>
              <a:endParaRPr kumimoji="0" lang="en-US" altLang="en-US" sz="1350" b="0" i="0" u="none" strike="noStrike" kern="0" cap="none" spc="0" normalizeH="0" baseline="0" noProof="0" dirty="0">
                <a:ln>
                  <a:noFill/>
                </a:ln>
                <a:solidFill>
                  <a:srgbClr val="000000"/>
                </a:solidFill>
                <a:effectLst/>
                <a:uLnTx/>
                <a:uFillTx/>
                <a:latin typeface="Arial" panose="020B0604020202020204" pitchFamily="34" charset="0"/>
              </a:endParaRPr>
            </a:p>
          </p:txBody>
        </p:sp>
      </p:grpSp>
    </p:spTree>
    <p:extLst>
      <p:ext uri="{BB962C8B-B14F-4D97-AF65-F5344CB8AC3E}">
        <p14:creationId xmlns:p14="http://schemas.microsoft.com/office/powerpoint/2010/main" val="157263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892DFE2-681C-4675-A8EC-F2B3C997AC4C}"/>
              </a:ext>
            </a:extLst>
          </p:cNvPr>
          <p:cNvSpPr txBox="1">
            <a:spLocks/>
          </p:cNvSpPr>
          <p:nvPr/>
        </p:nvSpPr>
        <p:spPr>
          <a:xfrm>
            <a:off x="1485900" y="152680"/>
            <a:ext cx="6172200" cy="533120"/>
          </a:xfrm>
          <a:prstGeom prst="rect">
            <a:avLst/>
          </a:prstGeom>
        </p:spPr>
        <p:txBody>
          <a:bodyPr vert="horz" lIns="68580" tIns="34290" rIns="68580" bIns="3429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Policy intervene</a:t>
            </a:r>
            <a:endParaRPr lang="en-US" sz="3000" dirty="0"/>
          </a:p>
        </p:txBody>
      </p:sp>
      <p:sp>
        <p:nvSpPr>
          <p:cNvPr id="19" name="Rectangle 4">
            <a:extLst>
              <a:ext uri="{FF2B5EF4-FFF2-40B4-BE49-F238E27FC236}">
                <a16:creationId xmlns:a16="http://schemas.microsoft.com/office/drawing/2014/main" id="{6F14AC0A-15D9-4ECB-B22A-1B0C59675BC0}"/>
              </a:ext>
            </a:extLst>
          </p:cNvPr>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8">
            <a:extLst>
              <a:ext uri="{FF2B5EF4-FFF2-40B4-BE49-F238E27FC236}">
                <a16:creationId xmlns:a16="http://schemas.microsoft.com/office/drawing/2014/main" id="{AC9D9718-80ED-475B-ACBC-EE094BE79279}"/>
              </a:ext>
            </a:extLst>
          </p:cNvPr>
          <p:cNvSpPr txBox="1"/>
          <p:nvPr/>
        </p:nvSpPr>
        <p:spPr>
          <a:xfrm>
            <a:off x="4114800" y="4857750"/>
            <a:ext cx="37649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40</a:t>
            </a:r>
            <a:r>
              <a:rPr lang="en-US" sz="900" baseline="30000" dirty="0">
                <a:solidFill>
                  <a:schemeClr val="bg1"/>
                </a:solidFill>
                <a:latin typeface="Avenir LT Std 55 Roman" panose="020B0503020203020204" pitchFamily="34" charset="0"/>
              </a:rPr>
              <a:t>TH</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Virtually everywhere!</a:t>
            </a:r>
          </a:p>
        </p:txBody>
      </p:sp>
      <p:sp>
        <p:nvSpPr>
          <p:cNvPr id="22" name="Retângulo 21">
            <a:extLst>
              <a:ext uri="{FF2B5EF4-FFF2-40B4-BE49-F238E27FC236}">
                <a16:creationId xmlns:a16="http://schemas.microsoft.com/office/drawing/2014/main" id="{9C91EDBB-1239-45C9-A52D-B1C6367035EB}"/>
              </a:ext>
            </a:extLst>
          </p:cNvPr>
          <p:cNvSpPr/>
          <p:nvPr/>
        </p:nvSpPr>
        <p:spPr>
          <a:xfrm>
            <a:off x="1570789" y="4889585"/>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#isdc2022</a:t>
            </a:r>
            <a:endParaRPr lang="en-US" sz="1200" dirty="0"/>
          </a:p>
        </p:txBody>
      </p:sp>
      <p:pic>
        <p:nvPicPr>
          <p:cNvPr id="23" name="Google Shape;210;p28">
            <a:extLst>
              <a:ext uri="{FF2B5EF4-FFF2-40B4-BE49-F238E27FC236}">
                <a16:creationId xmlns:a16="http://schemas.microsoft.com/office/drawing/2014/main" id="{39BBE872-725A-4D41-935F-93F8B8258C33}"/>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grpSp>
        <p:nvGrpSpPr>
          <p:cNvPr id="2" name="Group 7">
            <a:extLst>
              <a:ext uri="{FF2B5EF4-FFF2-40B4-BE49-F238E27FC236}">
                <a16:creationId xmlns:a16="http://schemas.microsoft.com/office/drawing/2014/main" id="{01D5FB93-13CB-E07C-C7F7-5DD8465D5FA9}"/>
              </a:ext>
            </a:extLst>
          </p:cNvPr>
          <p:cNvGrpSpPr/>
          <p:nvPr/>
        </p:nvGrpSpPr>
        <p:grpSpPr>
          <a:xfrm>
            <a:off x="0" y="4657189"/>
            <a:ext cx="9144000" cy="675443"/>
            <a:chOff x="0" y="4657189"/>
            <a:chExt cx="9144000" cy="675443"/>
          </a:xfrm>
        </p:grpSpPr>
        <p:grpSp>
          <p:nvGrpSpPr>
            <p:cNvPr id="4" name="Group 6">
              <a:extLst>
                <a:ext uri="{FF2B5EF4-FFF2-40B4-BE49-F238E27FC236}">
                  <a16:creationId xmlns:a16="http://schemas.microsoft.com/office/drawing/2014/main" id="{92730F5C-0EA4-B78F-3020-9C00E508680B}"/>
                </a:ext>
              </a:extLst>
            </p:cNvPr>
            <p:cNvGrpSpPr/>
            <p:nvPr/>
          </p:nvGrpSpPr>
          <p:grpSpPr>
            <a:xfrm>
              <a:off x="0" y="4657189"/>
              <a:ext cx="9144000" cy="675443"/>
              <a:chOff x="0" y="4657189"/>
              <a:chExt cx="9144000" cy="675443"/>
            </a:xfrm>
          </p:grpSpPr>
          <p:sp>
            <p:nvSpPr>
              <p:cNvPr id="8" name="Rectangle 4">
                <a:extLst>
                  <a:ext uri="{FF2B5EF4-FFF2-40B4-BE49-F238E27FC236}">
                    <a16:creationId xmlns:a16="http://schemas.microsoft.com/office/drawing/2014/main" id="{AC83A2A6-3529-8E35-5ADC-AE8D062446CF}"/>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4C4C4"/>
                  </a:solidFill>
                </a:endParaRPr>
              </a:p>
            </p:txBody>
          </p:sp>
          <p:sp>
            <p:nvSpPr>
              <p:cNvPr id="9" name="TextBox 8">
                <a:extLst>
                  <a:ext uri="{FF2B5EF4-FFF2-40B4-BE49-F238E27FC236}">
                    <a16:creationId xmlns:a16="http://schemas.microsoft.com/office/drawing/2014/main" id="{971A71EE-E4F3-AEDF-0BE3-8FE0AF9433E5}"/>
                  </a:ext>
                </a:extLst>
              </p:cNvPr>
              <p:cNvSpPr txBox="1"/>
              <p:nvPr/>
            </p:nvSpPr>
            <p:spPr>
              <a:xfrm>
                <a:off x="2286000" y="4740101"/>
                <a:ext cx="5593752" cy="369332"/>
              </a:xfrm>
              <a:prstGeom prst="rect">
                <a:avLst/>
              </a:prstGeom>
              <a:noFill/>
            </p:spPr>
            <p:txBody>
              <a:bodyPr wrap="square" rtlCol="0">
                <a:spAutoFit/>
              </a:bodyPr>
              <a:lstStyle/>
              <a:p>
                <a:pPr algn="r"/>
                <a:r>
                  <a:rPr lang="en-US" sz="900" dirty="0">
                    <a:solidFill>
                      <a:schemeClr val="bg1"/>
                    </a:solidFill>
                    <a:latin typeface="Avenir LT Std 55 Roman" panose="020B0503020203020204" pitchFamily="34" charset="0"/>
                  </a:rPr>
                  <a:t>THE 41</a:t>
                </a:r>
                <a:r>
                  <a:rPr lang="en-US" sz="900" baseline="30000" dirty="0">
                    <a:solidFill>
                      <a:schemeClr val="bg1"/>
                    </a:solidFill>
                    <a:latin typeface="Avenir LT Std 55 Roman" panose="020B0503020203020204" pitchFamily="34" charset="0"/>
                  </a:rPr>
                  <a:t>st</a:t>
                </a:r>
                <a:r>
                  <a:rPr lang="en-US" sz="900" dirty="0">
                    <a:solidFill>
                      <a:schemeClr val="bg1"/>
                    </a:solidFill>
                    <a:latin typeface="Avenir LT Std 55 Roman" panose="020B0503020203020204" pitchFamily="34" charset="0"/>
                  </a:rPr>
                  <a:t> INTERNATIONAL SYSTEM DYNAMICS CONFERENCE</a:t>
                </a:r>
              </a:p>
              <a:p>
                <a:pPr algn="r"/>
                <a:r>
                  <a:rPr lang="en-US" sz="900" dirty="0">
                    <a:solidFill>
                      <a:schemeClr val="bg1"/>
                    </a:solidFill>
                    <a:latin typeface="Avenir LT Std 55 Roman" panose="020B0503020203020204" pitchFamily="34" charset="0"/>
                  </a:rPr>
                  <a:t>Chicago, USA and Virtually</a:t>
                </a:r>
              </a:p>
            </p:txBody>
          </p:sp>
          <p:grpSp>
            <p:nvGrpSpPr>
              <p:cNvPr id="10" name="Group 5">
                <a:extLst>
                  <a:ext uri="{FF2B5EF4-FFF2-40B4-BE49-F238E27FC236}">
                    <a16:creationId xmlns:a16="http://schemas.microsoft.com/office/drawing/2014/main" id="{2EDF6081-E446-72FC-DE3A-8575FD6D2E5D}"/>
                  </a:ext>
                </a:extLst>
              </p:cNvPr>
              <p:cNvGrpSpPr/>
              <p:nvPr/>
            </p:nvGrpSpPr>
            <p:grpSpPr>
              <a:xfrm>
                <a:off x="1378548" y="4686300"/>
                <a:ext cx="2107603" cy="646332"/>
                <a:chOff x="1378548" y="4686300"/>
                <a:chExt cx="2107603" cy="646332"/>
              </a:xfrm>
            </p:grpSpPr>
            <p:pic>
              <p:nvPicPr>
                <p:cNvPr id="11" name="Picture 2">
                  <a:extLst>
                    <a:ext uri="{FF2B5EF4-FFF2-40B4-BE49-F238E27FC236}">
                      <a16:creationId xmlns:a16="http://schemas.microsoft.com/office/drawing/2014/main" id="{66BE45C0-BE24-4CF4-50B1-04EEC9F52E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8548" y="469118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69990A5B-F474-0129-41A5-BDBD068414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7350" y="468630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20" name="Retângulo 19">
                  <a:extLst>
                    <a:ext uri="{FF2B5EF4-FFF2-40B4-BE49-F238E27FC236}">
                      <a16:creationId xmlns:a16="http://schemas.microsoft.com/office/drawing/2014/main" id="{25A5AEFE-F28A-321D-A9AE-C43C549FFD29}"/>
                    </a:ext>
                  </a:extLst>
                </p:cNvPr>
                <p:cNvSpPr/>
                <p:nvPr/>
              </p:nvSpPr>
              <p:spPr>
                <a:xfrm>
                  <a:off x="1867047" y="4686301"/>
                  <a:ext cx="1619104" cy="646331"/>
                </a:xfrm>
                <a:prstGeom prst="rect">
                  <a:avLst/>
                </a:prstGeom>
              </p:spPr>
              <p:txBody>
                <a:bodyPr wrap="square">
                  <a:spAutoFit/>
                </a:bodyPr>
                <a:lstStyle/>
                <a:p>
                  <a:r>
                    <a:rPr lang="en-US" sz="1200" dirty="0">
                      <a:solidFill>
                        <a:srgbClr val="FFFFFF"/>
                      </a:solidFill>
                      <a:latin typeface="Arial" panose="020B0604020202020204" pitchFamily="34" charset="0"/>
                    </a:rPr>
                    <a:t>@systemdynamics_</a:t>
                  </a:r>
                  <a:endParaRPr lang="en-US" sz="1200" dirty="0"/>
                </a:p>
                <a:p>
                  <a:br>
                    <a:rPr lang="en-US" sz="1200" dirty="0"/>
                  </a:br>
                  <a:endParaRPr lang="en-US" sz="1200" dirty="0"/>
                </a:p>
              </p:txBody>
            </p:sp>
          </p:grpSp>
        </p:grpSp>
        <p:sp>
          <p:nvSpPr>
            <p:cNvPr id="5" name="Retângulo 4">
              <a:extLst>
                <a:ext uri="{FF2B5EF4-FFF2-40B4-BE49-F238E27FC236}">
                  <a16:creationId xmlns:a16="http://schemas.microsoft.com/office/drawing/2014/main" id="{DD868855-06A6-644C-F365-D97C67C5708A}"/>
                </a:ext>
              </a:extLst>
            </p:cNvPr>
            <p:cNvSpPr/>
            <p:nvPr/>
          </p:nvSpPr>
          <p:spPr>
            <a:xfrm>
              <a:off x="1592726" y="4910847"/>
              <a:ext cx="1801061" cy="276999"/>
            </a:xfrm>
            <a:prstGeom prst="rect">
              <a:avLst/>
            </a:prstGeom>
          </p:spPr>
          <p:txBody>
            <a:bodyPr wrap="square">
              <a:spAutoFit/>
            </a:bodyPr>
            <a:lstStyle/>
            <a:p>
              <a:r>
                <a:rPr lang="en-US" sz="1200" dirty="0">
                  <a:solidFill>
                    <a:srgbClr val="FFFFFF"/>
                  </a:solidFill>
                  <a:latin typeface="Arial" panose="020B0604020202020204" pitchFamily="34" charset="0"/>
                </a:rPr>
                <a:t>#isdc2023</a:t>
              </a:r>
              <a:endParaRPr lang="en-US" sz="1200" dirty="0"/>
            </a:p>
          </p:txBody>
        </p:sp>
        <p:pic>
          <p:nvPicPr>
            <p:cNvPr id="7" name="Google Shape;210;p28">
              <a:extLst>
                <a:ext uri="{FF2B5EF4-FFF2-40B4-BE49-F238E27FC236}">
                  <a16:creationId xmlns:a16="http://schemas.microsoft.com/office/drawing/2014/main" id="{466A3C67-B3BC-DF33-0E7D-F44635724F2A}"/>
                </a:ext>
              </a:extLst>
            </p:cNvPr>
            <p:cNvPicPr preferRelativeResize="0"/>
            <p:nvPr/>
          </p:nvPicPr>
          <p:blipFill>
            <a:blip r:embed="rId3">
              <a:alphaModFix/>
            </a:blip>
            <a:stretch>
              <a:fillRect/>
            </a:stretch>
          </p:blipFill>
          <p:spPr>
            <a:xfrm>
              <a:off x="1383556" y="4959976"/>
              <a:ext cx="216644" cy="183524"/>
            </a:xfrm>
            <a:prstGeom prst="rect">
              <a:avLst/>
            </a:prstGeom>
            <a:noFill/>
            <a:ln>
              <a:noFill/>
            </a:ln>
          </p:spPr>
        </p:pic>
      </p:grpSp>
      <p:pic>
        <p:nvPicPr>
          <p:cNvPr id="25" name="Picture 24" descr="A red and grey logo&#10;&#10;Description automatically generated">
            <a:extLst>
              <a:ext uri="{FF2B5EF4-FFF2-40B4-BE49-F238E27FC236}">
                <a16:creationId xmlns:a16="http://schemas.microsoft.com/office/drawing/2014/main" id="{FB65C3D3-A839-87D5-38AC-2815A8FD92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2177" y="112659"/>
            <a:ext cx="643388" cy="481701"/>
          </a:xfrm>
          <a:prstGeom prst="rect">
            <a:avLst/>
          </a:prstGeom>
        </p:spPr>
      </p:pic>
      <p:pic>
        <p:nvPicPr>
          <p:cNvPr id="31" name="Picture 30">
            <a:extLst>
              <a:ext uri="{FF2B5EF4-FFF2-40B4-BE49-F238E27FC236}">
                <a16:creationId xmlns:a16="http://schemas.microsoft.com/office/drawing/2014/main" id="{4D06907D-124D-E442-18CB-857E773E657E}"/>
              </a:ext>
            </a:extLst>
          </p:cNvPr>
          <p:cNvPicPr>
            <a:picLocks noChangeAspect="1"/>
          </p:cNvPicPr>
          <p:nvPr/>
        </p:nvPicPr>
        <p:blipFill>
          <a:blip r:embed="rId7">
            <a:duotone>
              <a:schemeClr val="bg2">
                <a:shade val="45000"/>
                <a:satMod val="135000"/>
              </a:schemeClr>
              <a:prstClr val="white"/>
            </a:duotone>
          </a:blip>
          <a:stretch>
            <a:fillRect/>
          </a:stretch>
        </p:blipFill>
        <p:spPr>
          <a:xfrm>
            <a:off x="498712" y="775541"/>
            <a:ext cx="8340488" cy="3784883"/>
          </a:xfrm>
          <a:prstGeom prst="rect">
            <a:avLst/>
          </a:prstGeom>
        </p:spPr>
      </p:pic>
      <p:sp>
        <p:nvSpPr>
          <p:cNvPr id="32" name="Arrow: Right 31">
            <a:extLst>
              <a:ext uri="{FF2B5EF4-FFF2-40B4-BE49-F238E27FC236}">
                <a16:creationId xmlns:a16="http://schemas.microsoft.com/office/drawing/2014/main" id="{C2D69862-33C7-96F9-DFB9-463077DCD9D0}"/>
              </a:ext>
            </a:extLst>
          </p:cNvPr>
          <p:cNvSpPr/>
          <p:nvPr/>
        </p:nvSpPr>
        <p:spPr>
          <a:xfrm rot="2490079">
            <a:off x="5908301" y="2353947"/>
            <a:ext cx="1247324" cy="52714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Charging subsidy</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Arrow: Left 32">
            <a:extLst>
              <a:ext uri="{FF2B5EF4-FFF2-40B4-BE49-F238E27FC236}">
                <a16:creationId xmlns:a16="http://schemas.microsoft.com/office/drawing/2014/main" id="{146C1648-5C2B-2331-2B9C-7DD6731F3899}"/>
              </a:ext>
            </a:extLst>
          </p:cNvPr>
          <p:cNvSpPr/>
          <p:nvPr/>
        </p:nvSpPr>
        <p:spPr>
          <a:xfrm rot="19199256">
            <a:off x="2662355" y="2832962"/>
            <a:ext cx="1064225" cy="574898"/>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electric vehicle subsidy</a:t>
            </a:r>
          </a:p>
        </p:txBody>
      </p:sp>
      <p:sp>
        <p:nvSpPr>
          <p:cNvPr id="34" name="Arrow: Right 33">
            <a:extLst>
              <a:ext uri="{FF2B5EF4-FFF2-40B4-BE49-F238E27FC236}">
                <a16:creationId xmlns:a16="http://schemas.microsoft.com/office/drawing/2014/main" id="{A1CCB5A0-218B-5412-0117-2B01D072A2E1}"/>
              </a:ext>
            </a:extLst>
          </p:cNvPr>
          <p:cNvSpPr/>
          <p:nvPr/>
        </p:nvSpPr>
        <p:spPr>
          <a:xfrm rot="1694793">
            <a:off x="1917376" y="1215941"/>
            <a:ext cx="1247324" cy="52714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Fund for vehicle tech</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Arrow: Right 34">
            <a:extLst>
              <a:ext uri="{FF2B5EF4-FFF2-40B4-BE49-F238E27FC236}">
                <a16:creationId xmlns:a16="http://schemas.microsoft.com/office/drawing/2014/main" id="{9F3664F8-12B4-9F69-BE12-D4EA93E87FCB}"/>
              </a:ext>
            </a:extLst>
          </p:cNvPr>
          <p:cNvSpPr/>
          <p:nvPr/>
        </p:nvSpPr>
        <p:spPr>
          <a:xfrm rot="19680883">
            <a:off x="897145" y="3941654"/>
            <a:ext cx="1086619" cy="58209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Subsidy in price of electricity</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Arrow: Right 35">
            <a:extLst>
              <a:ext uri="{FF2B5EF4-FFF2-40B4-BE49-F238E27FC236}">
                <a16:creationId xmlns:a16="http://schemas.microsoft.com/office/drawing/2014/main" id="{FA7D9C86-83E5-C92B-D4A4-FCF50F47DC6E}"/>
              </a:ext>
            </a:extLst>
          </p:cNvPr>
          <p:cNvSpPr/>
          <p:nvPr/>
        </p:nvSpPr>
        <p:spPr>
          <a:xfrm rot="1924676" flipH="1">
            <a:off x="2507590" y="4004244"/>
            <a:ext cx="884566" cy="54447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Tax in price of diesel</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1925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10341"/>
            <a:ext cx="9144000" cy="543461"/>
          </a:xfrm>
          <a:prstGeom prst="roundRect">
            <a:avLst/>
          </a:prstGeom>
          <a:solidFill>
            <a:srgbClr val="B22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286000" y="86047"/>
            <a:ext cx="4914900" cy="261610"/>
          </a:xfrm>
          <a:prstGeom prst="rect">
            <a:avLst/>
          </a:prstGeom>
          <a:noFill/>
        </p:spPr>
        <p:txBody>
          <a:bodyPr wrap="square" rtlCol="0">
            <a:spAutoFit/>
          </a:bodyPr>
          <a:lstStyle/>
          <a:p>
            <a:r>
              <a:rPr lang="en-US" sz="1100" dirty="0">
                <a:solidFill>
                  <a:schemeClr val="bg1"/>
                </a:solidFill>
                <a:latin typeface="Avenir LT Std 55 Roman" panose="020B0503020203020204" pitchFamily="34" charset="0"/>
              </a:rPr>
              <a:t>THE INTERNATIONAL SYSTEM DYNAMICS CONFERENCE</a:t>
            </a:r>
          </a:p>
        </p:txBody>
      </p:sp>
      <p:sp>
        <p:nvSpPr>
          <p:cNvPr id="14" name="Content Placeholder 2">
            <a:extLst>
              <a:ext uri="{FF2B5EF4-FFF2-40B4-BE49-F238E27FC236}">
                <a16:creationId xmlns:a16="http://schemas.microsoft.com/office/drawing/2014/main" id="{89C50F76-A48D-42E5-B93D-E3C7C644F0F3}"/>
              </a:ext>
            </a:extLst>
          </p:cNvPr>
          <p:cNvSpPr txBox="1">
            <a:spLocks/>
          </p:cNvSpPr>
          <p:nvPr/>
        </p:nvSpPr>
        <p:spPr>
          <a:xfrm>
            <a:off x="1182757" y="556653"/>
            <a:ext cx="6858000" cy="4586847"/>
          </a:xfrm>
          <a:prstGeom prst="rect">
            <a:avLst/>
          </a:prstGeom>
        </p:spPr>
        <p:txBody>
          <a:bodyPr vert="horz" lIns="68580" tIns="34290" rIns="68580" bIns="3429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825" dirty="0">
                <a:solidFill>
                  <a:srgbClr val="B2214D"/>
                </a:solidFill>
              </a:rPr>
              <a:t>Instructions: Please do this!!!</a:t>
            </a:r>
          </a:p>
          <a:p>
            <a:endParaRPr lang="en-US" sz="2700" dirty="0">
              <a:solidFill>
                <a:schemeClr val="accent5">
                  <a:lumMod val="75000"/>
                </a:schemeClr>
              </a:solidFill>
            </a:endParaRPr>
          </a:p>
          <a:p>
            <a:pPr algn="l"/>
            <a:r>
              <a:rPr lang="en-US" sz="2700" dirty="0">
                <a:solidFill>
                  <a:schemeClr val="tx1"/>
                </a:solidFill>
              </a:rPr>
              <a:t>1) Prepare your Work in Progress (WIP) presentation using a copy of this template. </a:t>
            </a:r>
            <a:endParaRPr lang="en-US" sz="2175" dirty="0">
              <a:solidFill>
                <a:schemeClr val="tx1"/>
              </a:solidFill>
            </a:endParaRPr>
          </a:p>
          <a:p>
            <a:pPr marL="685800" lvl="1" indent="-342900" algn="l">
              <a:buFont typeface="Courier New" panose="02070309020205020404" pitchFamily="49" charset="0"/>
              <a:buChar char="o"/>
            </a:pPr>
            <a:r>
              <a:rPr lang="en-US" sz="2475" dirty="0">
                <a:solidFill>
                  <a:schemeClr val="tx1"/>
                </a:solidFill>
              </a:rPr>
              <a:t>Change the presentation title and author information to match your submission.</a:t>
            </a:r>
          </a:p>
          <a:p>
            <a:pPr marL="685800" lvl="1" indent="-342900" algn="l">
              <a:buFont typeface="Courier New" panose="02070309020205020404" pitchFamily="49" charset="0"/>
              <a:buChar char="o"/>
            </a:pPr>
            <a:r>
              <a:rPr lang="en-US" sz="2475" dirty="0">
                <a:solidFill>
                  <a:schemeClr val="tx1"/>
                </a:solidFill>
              </a:rPr>
              <a:t>Do NOT change the titles of the other slides. Do NOT change the number of slides with content. </a:t>
            </a:r>
          </a:p>
          <a:p>
            <a:pPr marL="685800" lvl="1" indent="-342900" algn="l">
              <a:buFont typeface="Courier New" panose="02070309020205020404" pitchFamily="49" charset="0"/>
              <a:buChar char="o"/>
            </a:pPr>
            <a:r>
              <a:rPr lang="en-US" sz="2475" dirty="0">
                <a:solidFill>
                  <a:schemeClr val="tx1"/>
                </a:solidFill>
              </a:rPr>
              <a:t>Change the body of the slides to present your work, following the instructions in the slide notes.</a:t>
            </a:r>
          </a:p>
          <a:p>
            <a:pPr marL="685800" lvl="1" indent="-342900" algn="l">
              <a:buFont typeface="Courier New" panose="02070309020205020404" pitchFamily="49" charset="0"/>
              <a:buChar char="o"/>
            </a:pPr>
            <a:endParaRPr lang="en-US" sz="2475" dirty="0">
              <a:solidFill>
                <a:schemeClr val="tx1"/>
              </a:solidFill>
            </a:endParaRPr>
          </a:p>
          <a:p>
            <a:pPr algn="l"/>
            <a:r>
              <a:rPr lang="en-US" sz="2700" dirty="0">
                <a:solidFill>
                  <a:schemeClr val="tx1"/>
                </a:solidFill>
              </a:rPr>
              <a:t>2) Submit your WIP presentation slides at </a:t>
            </a:r>
            <a:r>
              <a:rPr lang="en-US" sz="2700" dirty="0">
                <a:solidFill>
                  <a:schemeClr val="tx1"/>
                </a:solidFill>
                <a:hlinkClick r:id="rId3"/>
              </a:rPr>
              <a:t>https://webportal.systemdynamics.org</a:t>
            </a:r>
            <a:r>
              <a:rPr lang="en-US" sz="2700" dirty="0">
                <a:solidFill>
                  <a:schemeClr val="tx1"/>
                </a:solidFill>
              </a:rPr>
              <a:t> by June 20</a:t>
            </a:r>
          </a:p>
          <a:p>
            <a:pPr marL="685800" lvl="1" indent="-342900" algn="l">
              <a:buFont typeface="Courier New" panose="02070309020205020404" pitchFamily="49" charset="0"/>
              <a:buChar char="o"/>
            </a:pPr>
            <a:r>
              <a:rPr lang="en-US" sz="2475" dirty="0">
                <a:solidFill>
                  <a:schemeClr val="tx1"/>
                </a:solidFill>
              </a:rPr>
              <a:t>Click on the title of your submission</a:t>
            </a:r>
          </a:p>
          <a:p>
            <a:pPr marL="685800" lvl="1" indent="-342900" algn="l">
              <a:buFont typeface="Courier New" panose="02070309020205020404" pitchFamily="49" charset="0"/>
              <a:buChar char="o"/>
            </a:pPr>
            <a:r>
              <a:rPr lang="en-US" sz="2475" dirty="0">
                <a:solidFill>
                  <a:schemeClr val="tx1"/>
                </a:solidFill>
              </a:rPr>
              <a:t>Select “Upload new or updated paper files”</a:t>
            </a:r>
          </a:p>
          <a:p>
            <a:pPr marL="685800" lvl="1" indent="-342900" algn="l">
              <a:buFont typeface="Courier New" panose="02070309020205020404" pitchFamily="49" charset="0"/>
              <a:buChar char="o"/>
            </a:pPr>
            <a:r>
              <a:rPr lang="en-US" sz="2475" dirty="0">
                <a:solidFill>
                  <a:schemeClr val="tx1"/>
                </a:solidFill>
              </a:rPr>
              <a:t>Upload the </a:t>
            </a:r>
            <a:r>
              <a:rPr lang="en-US" sz="2475" dirty="0" err="1">
                <a:solidFill>
                  <a:schemeClr val="tx1"/>
                </a:solidFill>
              </a:rPr>
              <a:t>Powerpoint</a:t>
            </a:r>
            <a:r>
              <a:rPr lang="en-US" sz="2475" dirty="0">
                <a:solidFill>
                  <a:schemeClr val="tx1"/>
                </a:solidFill>
              </a:rPr>
              <a:t> presentation file for your WIP slides</a:t>
            </a:r>
          </a:p>
          <a:p>
            <a:pPr marL="1028700" lvl="2" indent="-342900" algn="l">
              <a:buFont typeface="Arial" panose="020B0604020202020204" pitchFamily="34" charset="0"/>
              <a:buChar char="•"/>
            </a:pPr>
            <a:endParaRPr lang="en-US" sz="2175" dirty="0">
              <a:solidFill>
                <a:schemeClr val="tx1"/>
              </a:solidFill>
            </a:endParaRPr>
          </a:p>
          <a:p>
            <a:pPr algn="l"/>
            <a:r>
              <a:rPr lang="en-US" sz="2400" dirty="0">
                <a:solidFill>
                  <a:schemeClr val="tx1"/>
                </a:solidFill>
              </a:rPr>
              <a:t>3) </a:t>
            </a:r>
            <a:r>
              <a:rPr lang="en-US" sz="2700" dirty="0">
                <a:solidFill>
                  <a:schemeClr val="tx1"/>
                </a:solidFill>
              </a:rPr>
              <a:t>Follow the format and timing listed below: </a:t>
            </a:r>
          </a:p>
          <a:p>
            <a:pPr marL="685800" lvl="1" indent="-342900" algn="l">
              <a:buFont typeface="Courier New" panose="02070309020205020404" pitchFamily="49" charset="0"/>
              <a:buChar char="o"/>
            </a:pPr>
            <a:r>
              <a:rPr lang="en-US" sz="2475" dirty="0">
                <a:solidFill>
                  <a:schemeClr val="tx1"/>
                </a:solidFill>
              </a:rPr>
              <a:t>You have exactly 5:00 minutes to present, followed by up to 5:00 minutes of discussion. </a:t>
            </a:r>
          </a:p>
          <a:p>
            <a:pPr marL="685800" lvl="1" indent="-342900" algn="l">
              <a:buFont typeface="Courier New" panose="02070309020205020404" pitchFamily="49" charset="0"/>
              <a:buChar char="o"/>
            </a:pPr>
            <a:r>
              <a:rPr lang="en-US" sz="2475" dirty="0">
                <a:solidFill>
                  <a:schemeClr val="tx1"/>
                </a:solidFill>
              </a:rPr>
              <a:t>Keep within the time limits noted at the lower right of each slide.</a:t>
            </a:r>
          </a:p>
          <a:p>
            <a:pPr marL="685800" lvl="1" indent="-342900" algn="l">
              <a:buFont typeface="Courier New" panose="02070309020205020404" pitchFamily="49" charset="0"/>
              <a:buChar char="o"/>
            </a:pPr>
            <a:r>
              <a:rPr lang="en-US" sz="2475" dirty="0">
                <a:solidFill>
                  <a:schemeClr val="tx1"/>
                </a:solidFill>
              </a:rPr>
              <a:t>The session chair will combine your slides with other presentations and will control the screen.</a:t>
            </a:r>
          </a:p>
          <a:p>
            <a:pPr marL="685800" lvl="1" indent="-342900" algn="l">
              <a:buFont typeface="Courier New" panose="02070309020205020404" pitchFamily="49" charset="0"/>
              <a:buChar char="o"/>
            </a:pPr>
            <a:endParaRPr lang="en-US" sz="2475" dirty="0">
              <a:solidFill>
                <a:schemeClr val="tx1"/>
              </a:solidFill>
            </a:endParaRPr>
          </a:p>
          <a:p>
            <a:pPr algn="l"/>
            <a:r>
              <a:rPr lang="en-US" sz="2400" dirty="0">
                <a:solidFill>
                  <a:schemeClr val="tx1"/>
                </a:solidFill>
              </a:rPr>
              <a:t>4) </a:t>
            </a:r>
            <a:r>
              <a:rPr lang="en-US" sz="2700" dirty="0">
                <a:solidFill>
                  <a:schemeClr val="tx1"/>
                </a:solidFill>
              </a:rPr>
              <a:t>You may record your presentation in advance</a:t>
            </a:r>
          </a:p>
          <a:p>
            <a:pPr marL="685800" lvl="1" indent="-342900" algn="l">
              <a:buFont typeface="Courier New" panose="02070309020205020404" pitchFamily="49" charset="0"/>
              <a:buChar char="o"/>
            </a:pPr>
            <a:r>
              <a:rPr lang="en-US" sz="2475" dirty="0">
                <a:solidFill>
                  <a:schemeClr val="tx1"/>
                </a:solidFill>
              </a:rPr>
              <a:t>If you are not able to attend the session, the recording will be used instead</a:t>
            </a:r>
          </a:p>
          <a:p>
            <a:pPr marL="685800" lvl="1" indent="-342900" algn="l">
              <a:buFont typeface="Courier New" panose="02070309020205020404" pitchFamily="49" charset="0"/>
              <a:buChar char="o"/>
            </a:pPr>
            <a:r>
              <a:rPr lang="en-US" sz="2475" dirty="0">
                <a:solidFill>
                  <a:schemeClr val="tx1"/>
                </a:solidFill>
              </a:rPr>
              <a:t>If you do attend, you can ask the chair to play the recording, or present live</a:t>
            </a:r>
          </a:p>
          <a:p>
            <a:pPr marL="685800" lvl="1" indent="-342900" algn="l">
              <a:buFont typeface="Courier New" panose="02070309020205020404" pitchFamily="49" charset="0"/>
              <a:buChar char="o"/>
            </a:pPr>
            <a:r>
              <a:rPr lang="en-US" sz="2475" dirty="0">
                <a:solidFill>
                  <a:schemeClr val="tx1"/>
                </a:solidFill>
              </a:rPr>
              <a:t>Add the YouTube Video ID to the Web Portal under “Review or update paper information”</a:t>
            </a:r>
          </a:p>
          <a:p>
            <a:pPr marL="685800" lvl="1" indent="-342900" algn="l">
              <a:buFont typeface="Courier New" panose="02070309020205020404" pitchFamily="49" charset="0"/>
              <a:buChar char="o"/>
            </a:pPr>
            <a:endParaRPr lang="en-US" sz="2475" dirty="0">
              <a:solidFill>
                <a:schemeClr val="tx1"/>
              </a:solidFill>
            </a:endParaRPr>
          </a:p>
          <a:p>
            <a:pPr algn="l"/>
            <a:r>
              <a:rPr lang="en-US" sz="2700" dirty="0">
                <a:solidFill>
                  <a:schemeClr val="tx1"/>
                </a:solidFill>
              </a:rPr>
              <a:t>5) If you make updates or change plans after June 20, send the session chair a note</a:t>
            </a:r>
            <a:endParaRPr lang="en-US" sz="2475" dirty="0">
              <a:solidFill>
                <a:schemeClr val="tx1"/>
              </a:solidFill>
            </a:endParaRPr>
          </a:p>
          <a:p>
            <a:pPr marL="685800" lvl="1" indent="-342900" algn="l">
              <a:buFont typeface="Courier New" panose="02070309020205020404" pitchFamily="49" charset="0"/>
              <a:buChar char="o"/>
            </a:pPr>
            <a:r>
              <a:rPr lang="en-US" sz="2475" dirty="0">
                <a:solidFill>
                  <a:schemeClr val="tx1"/>
                </a:solidFill>
              </a:rPr>
              <a:t>Use the contact information at </a:t>
            </a:r>
            <a:r>
              <a:rPr lang="en-US" sz="2475" dirty="0">
                <a:solidFill>
                  <a:schemeClr val="tx1"/>
                </a:solidFill>
                <a:hlinkClick r:id="rId4"/>
              </a:rPr>
              <a:t>https://isdc.systemdynamics.org</a:t>
            </a:r>
            <a:r>
              <a:rPr lang="en-US" sz="2475" dirty="0">
                <a:solidFill>
                  <a:schemeClr val="tx1"/>
                </a:solidFill>
              </a:rPr>
              <a:t>     </a:t>
            </a:r>
            <a:endParaRPr lang="en-US" sz="2100" dirty="0">
              <a:solidFill>
                <a:schemeClr val="tx1"/>
              </a:solidFill>
            </a:endParaRPr>
          </a:p>
          <a:p>
            <a:pPr marL="685800" lvl="1" indent="-342900" algn="l">
              <a:buFont typeface="Courier New" panose="02070309020205020404" pitchFamily="49" charset="0"/>
              <a:buChar char="o"/>
            </a:pPr>
            <a:endParaRPr lang="en-US" sz="2475" dirty="0">
              <a:solidFill>
                <a:schemeClr val="tx1"/>
              </a:solidFill>
            </a:endParaRPr>
          </a:p>
        </p:txBody>
      </p:sp>
      <p:pic>
        <p:nvPicPr>
          <p:cNvPr id="3" name="Picture 2" descr="A red and grey logo&#10;&#10;Description automatically generated">
            <a:extLst>
              <a:ext uri="{FF2B5EF4-FFF2-40B4-BE49-F238E27FC236}">
                <a16:creationId xmlns:a16="http://schemas.microsoft.com/office/drawing/2014/main" id="{F61FBB37-A6C5-D1C2-B88D-948A6A46C7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6560" y="26927"/>
            <a:ext cx="643388" cy="481701"/>
          </a:xfrm>
          <a:prstGeom prst="rect">
            <a:avLst/>
          </a:prstGeom>
        </p:spPr>
      </p:pic>
    </p:spTree>
    <p:extLst>
      <p:ext uri="{BB962C8B-B14F-4D97-AF65-F5344CB8AC3E}">
        <p14:creationId xmlns:p14="http://schemas.microsoft.com/office/powerpoint/2010/main" val="29200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892DFE2-681C-4675-A8EC-F2B3C997AC4C}"/>
              </a:ext>
            </a:extLst>
          </p:cNvPr>
          <p:cNvSpPr txBox="1">
            <a:spLocks/>
          </p:cNvSpPr>
          <p:nvPr/>
        </p:nvSpPr>
        <p:spPr>
          <a:xfrm>
            <a:off x="1485900" y="152680"/>
            <a:ext cx="6172200" cy="533120"/>
          </a:xfrm>
          <a:prstGeom prst="rect">
            <a:avLst/>
          </a:prstGeom>
        </p:spPr>
        <p:txBody>
          <a:bodyPr vert="horz" lIns="68580" tIns="34290" rIns="68580" bIns="3429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j-ea"/>
                <a:cs typeface="+mj-cs"/>
              </a:rPr>
              <a:t>Scenario results </a:t>
            </a:r>
          </a:p>
        </p:txBody>
      </p:sp>
      <p:sp>
        <p:nvSpPr>
          <p:cNvPr id="19" name="Rectangle 4">
            <a:extLst>
              <a:ext uri="{FF2B5EF4-FFF2-40B4-BE49-F238E27FC236}">
                <a16:creationId xmlns:a16="http://schemas.microsoft.com/office/drawing/2014/main" id="{6F14AC0A-15D9-4ECB-B22A-1B0C59675BC0}"/>
              </a:ext>
            </a:extLst>
          </p:cNvPr>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8">
            <a:extLst>
              <a:ext uri="{FF2B5EF4-FFF2-40B4-BE49-F238E27FC236}">
                <a16:creationId xmlns:a16="http://schemas.microsoft.com/office/drawing/2014/main" id="{AC9D9718-80ED-475B-ACBC-EE094BE79279}"/>
              </a:ext>
            </a:extLst>
          </p:cNvPr>
          <p:cNvSpPr txBox="1"/>
          <p:nvPr/>
        </p:nvSpPr>
        <p:spPr>
          <a:xfrm>
            <a:off x="4114800" y="4857750"/>
            <a:ext cx="376495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THE 40</a:t>
            </a:r>
            <a:r>
              <a:rPr kumimoji="0" lang="en-US" sz="900" b="0" i="0" u="none" strike="noStrike" kern="1200" cap="none" spc="0" normalizeH="0" baseline="30000" noProof="0" dirty="0">
                <a:ln>
                  <a:noFill/>
                </a:ln>
                <a:solidFill>
                  <a:prstClr val="white"/>
                </a:solidFill>
                <a:effectLst/>
                <a:uLnTx/>
                <a:uFillTx/>
                <a:latin typeface="Avenir LT Std 55 Roman" panose="020B0503020203020204" pitchFamily="34" charset="0"/>
                <a:ea typeface="+mn-ea"/>
                <a:cs typeface="+mn-cs"/>
              </a:rPr>
              <a:t>TH</a:t>
            </a: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 INTERNATIONAL SYSTEM DYNAMICS CONFERENCE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Virtually everywhere!</a:t>
            </a:r>
          </a:p>
        </p:txBody>
      </p:sp>
      <p:sp>
        <p:nvSpPr>
          <p:cNvPr id="22" name="Retângulo 21">
            <a:extLst>
              <a:ext uri="{FF2B5EF4-FFF2-40B4-BE49-F238E27FC236}">
                <a16:creationId xmlns:a16="http://schemas.microsoft.com/office/drawing/2014/main" id="{9C91EDBB-1239-45C9-A52D-B1C6367035EB}"/>
              </a:ext>
            </a:extLst>
          </p:cNvPr>
          <p:cNvSpPr/>
          <p:nvPr/>
        </p:nvSpPr>
        <p:spPr>
          <a:xfrm>
            <a:off x="1570789" y="4889585"/>
            <a:ext cx="180106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#isdc2022</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3" name="Google Shape;210;p28">
            <a:extLst>
              <a:ext uri="{FF2B5EF4-FFF2-40B4-BE49-F238E27FC236}">
                <a16:creationId xmlns:a16="http://schemas.microsoft.com/office/drawing/2014/main" id="{39BBE872-725A-4D41-935F-93F8B8258C33}"/>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grpSp>
        <p:nvGrpSpPr>
          <p:cNvPr id="2" name="Group 7">
            <a:extLst>
              <a:ext uri="{FF2B5EF4-FFF2-40B4-BE49-F238E27FC236}">
                <a16:creationId xmlns:a16="http://schemas.microsoft.com/office/drawing/2014/main" id="{01D5FB93-13CB-E07C-C7F7-5DD8465D5FA9}"/>
              </a:ext>
            </a:extLst>
          </p:cNvPr>
          <p:cNvGrpSpPr/>
          <p:nvPr/>
        </p:nvGrpSpPr>
        <p:grpSpPr>
          <a:xfrm>
            <a:off x="0" y="4657189"/>
            <a:ext cx="9144000" cy="675443"/>
            <a:chOff x="0" y="4657189"/>
            <a:chExt cx="9144000" cy="675443"/>
          </a:xfrm>
        </p:grpSpPr>
        <p:grpSp>
          <p:nvGrpSpPr>
            <p:cNvPr id="4" name="Group 6">
              <a:extLst>
                <a:ext uri="{FF2B5EF4-FFF2-40B4-BE49-F238E27FC236}">
                  <a16:creationId xmlns:a16="http://schemas.microsoft.com/office/drawing/2014/main" id="{92730F5C-0EA4-B78F-3020-9C00E508680B}"/>
                </a:ext>
              </a:extLst>
            </p:cNvPr>
            <p:cNvGrpSpPr/>
            <p:nvPr/>
          </p:nvGrpSpPr>
          <p:grpSpPr>
            <a:xfrm>
              <a:off x="0" y="4657189"/>
              <a:ext cx="9144000" cy="675443"/>
              <a:chOff x="0" y="4657189"/>
              <a:chExt cx="9144000" cy="675443"/>
            </a:xfrm>
          </p:grpSpPr>
          <p:sp>
            <p:nvSpPr>
              <p:cNvPr id="8" name="Rectangle 4">
                <a:extLst>
                  <a:ext uri="{FF2B5EF4-FFF2-40B4-BE49-F238E27FC236}">
                    <a16:creationId xmlns:a16="http://schemas.microsoft.com/office/drawing/2014/main" id="{AC83A2A6-3529-8E35-5ADC-AE8D062446CF}"/>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C4C4C4"/>
                  </a:solidFill>
                  <a:effectLst/>
                  <a:uLnTx/>
                  <a:uFillTx/>
                  <a:latin typeface="Calibri"/>
                  <a:ea typeface="+mn-ea"/>
                  <a:cs typeface="+mn-cs"/>
                </a:endParaRPr>
              </a:p>
            </p:txBody>
          </p:sp>
          <p:sp>
            <p:nvSpPr>
              <p:cNvPr id="9" name="TextBox 8">
                <a:extLst>
                  <a:ext uri="{FF2B5EF4-FFF2-40B4-BE49-F238E27FC236}">
                    <a16:creationId xmlns:a16="http://schemas.microsoft.com/office/drawing/2014/main" id="{971A71EE-E4F3-AEDF-0BE3-8FE0AF9433E5}"/>
                  </a:ext>
                </a:extLst>
              </p:cNvPr>
              <p:cNvSpPr txBox="1"/>
              <p:nvPr/>
            </p:nvSpPr>
            <p:spPr>
              <a:xfrm>
                <a:off x="2286000" y="4740101"/>
                <a:ext cx="559375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THE 41</a:t>
                </a:r>
                <a:r>
                  <a:rPr kumimoji="0" lang="en-US" sz="900" b="0" i="0" u="none" strike="noStrike" kern="1200" cap="none" spc="0" normalizeH="0" baseline="30000" noProof="0" dirty="0">
                    <a:ln>
                      <a:noFill/>
                    </a:ln>
                    <a:solidFill>
                      <a:prstClr val="white"/>
                    </a:solidFill>
                    <a:effectLst/>
                    <a:uLnTx/>
                    <a:uFillTx/>
                    <a:latin typeface="Avenir LT Std 55 Roman" panose="020B0503020203020204" pitchFamily="34" charset="0"/>
                    <a:ea typeface="+mn-ea"/>
                    <a:cs typeface="+mn-cs"/>
                  </a:rPr>
                  <a:t>st</a:t>
                </a: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 INTERNATIONAL SYSTEM DYNAMICS CONFERENCE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Chicago, USA and Virtually</a:t>
                </a:r>
              </a:p>
            </p:txBody>
          </p:sp>
          <p:grpSp>
            <p:nvGrpSpPr>
              <p:cNvPr id="10" name="Group 5">
                <a:extLst>
                  <a:ext uri="{FF2B5EF4-FFF2-40B4-BE49-F238E27FC236}">
                    <a16:creationId xmlns:a16="http://schemas.microsoft.com/office/drawing/2014/main" id="{2EDF6081-E446-72FC-DE3A-8575FD6D2E5D}"/>
                  </a:ext>
                </a:extLst>
              </p:cNvPr>
              <p:cNvGrpSpPr/>
              <p:nvPr/>
            </p:nvGrpSpPr>
            <p:grpSpPr>
              <a:xfrm>
                <a:off x="1378548" y="4686300"/>
                <a:ext cx="2107603" cy="646332"/>
                <a:chOff x="1378548" y="4686300"/>
                <a:chExt cx="2107603" cy="646332"/>
              </a:xfrm>
            </p:grpSpPr>
            <p:pic>
              <p:nvPicPr>
                <p:cNvPr id="11" name="Picture 2">
                  <a:extLst>
                    <a:ext uri="{FF2B5EF4-FFF2-40B4-BE49-F238E27FC236}">
                      <a16:creationId xmlns:a16="http://schemas.microsoft.com/office/drawing/2014/main" id="{66BE45C0-BE24-4CF4-50B1-04EEC9F52E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8548" y="469118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69990A5B-F474-0129-41A5-BDBD068414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7350" y="468630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20" name="Retângulo 19">
                  <a:extLst>
                    <a:ext uri="{FF2B5EF4-FFF2-40B4-BE49-F238E27FC236}">
                      <a16:creationId xmlns:a16="http://schemas.microsoft.com/office/drawing/2014/main" id="{25A5AEFE-F28A-321D-A9AE-C43C549FFD29}"/>
                    </a:ext>
                  </a:extLst>
                </p:cNvPr>
                <p:cNvSpPr/>
                <p:nvPr/>
              </p:nvSpPr>
              <p:spPr>
                <a:xfrm>
                  <a:off x="1867047" y="4686301"/>
                  <a:ext cx="161910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@systemdynamics_</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Calibri"/>
                      <a:ea typeface="+mn-ea"/>
                      <a:cs typeface="+mn-cs"/>
                    </a:rPr>
                  </a:b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5" name="Retângulo 4">
              <a:extLst>
                <a:ext uri="{FF2B5EF4-FFF2-40B4-BE49-F238E27FC236}">
                  <a16:creationId xmlns:a16="http://schemas.microsoft.com/office/drawing/2014/main" id="{DD868855-06A6-644C-F365-D97C67C5708A}"/>
                </a:ext>
              </a:extLst>
            </p:cNvPr>
            <p:cNvSpPr/>
            <p:nvPr/>
          </p:nvSpPr>
          <p:spPr>
            <a:xfrm>
              <a:off x="1592726" y="4910847"/>
              <a:ext cx="180106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#isdc2023</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Google Shape;210;p28">
              <a:extLst>
                <a:ext uri="{FF2B5EF4-FFF2-40B4-BE49-F238E27FC236}">
                  <a16:creationId xmlns:a16="http://schemas.microsoft.com/office/drawing/2014/main" id="{466A3C67-B3BC-DF33-0E7D-F44635724F2A}"/>
                </a:ext>
              </a:extLst>
            </p:cNvPr>
            <p:cNvPicPr preferRelativeResize="0"/>
            <p:nvPr/>
          </p:nvPicPr>
          <p:blipFill>
            <a:blip r:embed="rId3">
              <a:alphaModFix/>
            </a:blip>
            <a:stretch>
              <a:fillRect/>
            </a:stretch>
          </p:blipFill>
          <p:spPr>
            <a:xfrm>
              <a:off x="1383556" y="4959976"/>
              <a:ext cx="216644" cy="183524"/>
            </a:xfrm>
            <a:prstGeom prst="rect">
              <a:avLst/>
            </a:prstGeom>
            <a:noFill/>
            <a:ln>
              <a:noFill/>
            </a:ln>
          </p:spPr>
        </p:pic>
      </p:grpSp>
      <p:pic>
        <p:nvPicPr>
          <p:cNvPr id="25" name="Picture 24" descr="A red and grey logo&#10;&#10;Description automatically generated">
            <a:extLst>
              <a:ext uri="{FF2B5EF4-FFF2-40B4-BE49-F238E27FC236}">
                <a16:creationId xmlns:a16="http://schemas.microsoft.com/office/drawing/2014/main" id="{FB65C3D3-A839-87D5-38AC-2815A8FD92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2177" y="112659"/>
            <a:ext cx="643388" cy="481701"/>
          </a:xfrm>
          <a:prstGeom prst="rect">
            <a:avLst/>
          </a:prstGeom>
        </p:spPr>
      </p:pic>
      <p:pic>
        <p:nvPicPr>
          <p:cNvPr id="3" name="Picture 2">
            <a:extLst>
              <a:ext uri="{FF2B5EF4-FFF2-40B4-BE49-F238E27FC236}">
                <a16:creationId xmlns:a16="http://schemas.microsoft.com/office/drawing/2014/main" id="{D97E6B00-E83B-5101-C70A-7CF27ABFFCCD}"/>
              </a:ext>
            </a:extLst>
          </p:cNvPr>
          <p:cNvPicPr>
            <a:picLocks noChangeAspect="1"/>
          </p:cNvPicPr>
          <p:nvPr/>
        </p:nvPicPr>
        <p:blipFill>
          <a:blip r:embed="rId7"/>
          <a:stretch>
            <a:fillRect/>
          </a:stretch>
        </p:blipFill>
        <p:spPr>
          <a:xfrm>
            <a:off x="838200" y="1026639"/>
            <a:ext cx="7823471" cy="2779097"/>
          </a:xfrm>
          <a:prstGeom prst="rect">
            <a:avLst/>
          </a:prstGeom>
        </p:spPr>
      </p:pic>
      <p:graphicFrame>
        <p:nvGraphicFramePr>
          <p:cNvPr id="14" name="Table 13">
            <a:extLst>
              <a:ext uri="{FF2B5EF4-FFF2-40B4-BE49-F238E27FC236}">
                <a16:creationId xmlns:a16="http://schemas.microsoft.com/office/drawing/2014/main" id="{06AB9A6C-9753-FED1-9215-8F013031CED8}"/>
              </a:ext>
            </a:extLst>
          </p:cNvPr>
          <p:cNvGraphicFramePr>
            <a:graphicFrameLocks noGrp="1"/>
          </p:cNvGraphicFramePr>
          <p:nvPr>
            <p:extLst>
              <p:ext uri="{D42A27DB-BD31-4B8C-83A1-F6EECF244321}">
                <p14:modId xmlns:p14="http://schemas.microsoft.com/office/powerpoint/2010/main" val="2972692920"/>
              </p:ext>
            </p:extLst>
          </p:nvPr>
        </p:nvGraphicFramePr>
        <p:xfrm>
          <a:off x="7879752" y="112659"/>
          <a:ext cx="1180626" cy="938300"/>
        </p:xfrm>
        <a:graphic>
          <a:graphicData uri="http://schemas.openxmlformats.org/drawingml/2006/table">
            <a:tbl>
              <a:tblPr/>
              <a:tblGrid>
                <a:gridCol w="1180626">
                  <a:extLst>
                    <a:ext uri="{9D8B030D-6E8A-4147-A177-3AD203B41FA5}">
                      <a16:colId xmlns:a16="http://schemas.microsoft.com/office/drawing/2014/main" val="1080264279"/>
                    </a:ext>
                  </a:extLst>
                </a:gridCol>
              </a:tblGrid>
              <a:tr h="303450">
                <a:tc>
                  <a:txBody>
                    <a:bodyPr/>
                    <a:lstStyle/>
                    <a:p>
                      <a:pPr algn="ctr" fontAlgn="ctr"/>
                      <a:r>
                        <a:rPr lang="en-US" sz="1200" b="0" i="0" u="none" strike="noStrike" dirty="0">
                          <a:solidFill>
                            <a:srgbClr val="000000"/>
                          </a:solidFill>
                          <a:effectLst/>
                          <a:latin typeface="Calibri" panose="020F0502020204030204" pitchFamily="34" charset="0"/>
                        </a:rPr>
                        <a:t>Slow adoption</a:t>
                      </a:r>
                    </a:p>
                  </a:txBody>
                  <a:tcPr marL="7709" marR="7709" marT="7709" marB="0" anchor="ctr">
                    <a:lnL>
                      <a:noFill/>
                    </a:lnL>
                    <a:lnR>
                      <a:noFill/>
                    </a:lnR>
                    <a:lnT>
                      <a:noFill/>
                    </a:lnT>
                    <a:lnB>
                      <a:noFill/>
                    </a:lnB>
                    <a:solidFill>
                      <a:srgbClr val="FF6666"/>
                    </a:solidFill>
                  </a:tcPr>
                </a:tc>
                <a:extLst>
                  <a:ext uri="{0D108BD9-81ED-4DB2-BD59-A6C34878D82A}">
                    <a16:rowId xmlns:a16="http://schemas.microsoft.com/office/drawing/2014/main" val="739839497"/>
                  </a:ext>
                </a:extLst>
              </a:tr>
              <a:tr h="304800">
                <a:tc>
                  <a:txBody>
                    <a:bodyPr/>
                    <a:lstStyle/>
                    <a:p>
                      <a:pPr algn="ctr" fontAlgn="ctr"/>
                      <a:r>
                        <a:rPr lang="en-US" sz="1200" b="0" i="0" u="none" strike="noStrike" dirty="0">
                          <a:solidFill>
                            <a:srgbClr val="000000"/>
                          </a:solidFill>
                          <a:effectLst/>
                          <a:latin typeface="Calibri" panose="020F0502020204030204" pitchFamily="34" charset="0"/>
                        </a:rPr>
                        <a:t>Business as usual</a:t>
                      </a:r>
                    </a:p>
                  </a:txBody>
                  <a:tcPr marL="7709" marR="7709" marT="7709" marB="0" anchor="ctr">
                    <a:lnL>
                      <a:noFill/>
                    </a:lnL>
                    <a:lnR>
                      <a:noFill/>
                    </a:lnR>
                    <a:lnT>
                      <a:noFill/>
                    </a:lnT>
                    <a:lnB>
                      <a:noFill/>
                    </a:lnB>
                    <a:solidFill>
                      <a:srgbClr val="7E7EFF"/>
                    </a:solidFill>
                  </a:tcPr>
                </a:tc>
                <a:extLst>
                  <a:ext uri="{0D108BD9-81ED-4DB2-BD59-A6C34878D82A}">
                    <a16:rowId xmlns:a16="http://schemas.microsoft.com/office/drawing/2014/main" val="742688852"/>
                  </a:ext>
                </a:extLst>
              </a:tr>
              <a:tr h="330050">
                <a:tc>
                  <a:txBody>
                    <a:bodyPr/>
                    <a:lstStyle/>
                    <a:p>
                      <a:pPr algn="ctr" fontAlgn="ctr"/>
                      <a:r>
                        <a:rPr lang="en-US" sz="1200" b="0" i="0" u="none" strike="noStrike" dirty="0">
                          <a:solidFill>
                            <a:srgbClr val="000000"/>
                          </a:solidFill>
                          <a:effectLst/>
                          <a:latin typeface="Calibri" panose="020F0502020204030204" pitchFamily="34" charset="0"/>
                        </a:rPr>
                        <a:t>Fast adoption</a:t>
                      </a:r>
                    </a:p>
                  </a:txBody>
                  <a:tcPr marL="7709" marR="7709" marT="7709" marB="0" anchor="ctr">
                    <a:lnL>
                      <a:noFill/>
                    </a:lnL>
                    <a:lnR>
                      <a:noFill/>
                    </a:lnR>
                    <a:lnT>
                      <a:noFill/>
                    </a:lnT>
                    <a:lnB>
                      <a:noFill/>
                    </a:lnB>
                    <a:solidFill>
                      <a:srgbClr val="8BC58B"/>
                    </a:solidFill>
                  </a:tcPr>
                </a:tc>
                <a:extLst>
                  <a:ext uri="{0D108BD9-81ED-4DB2-BD59-A6C34878D82A}">
                    <a16:rowId xmlns:a16="http://schemas.microsoft.com/office/drawing/2014/main" val="985512782"/>
                  </a:ext>
                </a:extLst>
              </a:tr>
            </a:tbl>
          </a:graphicData>
        </a:graphic>
      </p:graphicFrame>
    </p:spTree>
    <p:extLst>
      <p:ext uri="{BB962C8B-B14F-4D97-AF65-F5344CB8AC3E}">
        <p14:creationId xmlns:p14="http://schemas.microsoft.com/office/powerpoint/2010/main" val="132143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892DFE2-681C-4675-A8EC-F2B3C997AC4C}"/>
              </a:ext>
            </a:extLst>
          </p:cNvPr>
          <p:cNvSpPr txBox="1">
            <a:spLocks/>
          </p:cNvSpPr>
          <p:nvPr/>
        </p:nvSpPr>
        <p:spPr>
          <a:xfrm>
            <a:off x="1485900" y="152680"/>
            <a:ext cx="6172200" cy="533120"/>
          </a:xfrm>
          <a:prstGeom prst="rect">
            <a:avLst/>
          </a:prstGeom>
        </p:spPr>
        <p:txBody>
          <a:bodyPr vert="horz" lIns="68580" tIns="34290" rIns="68580" bIns="3429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j-ea"/>
                <a:cs typeface="+mj-cs"/>
              </a:rPr>
              <a:t>Scenario results </a:t>
            </a:r>
          </a:p>
        </p:txBody>
      </p:sp>
      <p:sp>
        <p:nvSpPr>
          <p:cNvPr id="19" name="Rectangle 4">
            <a:extLst>
              <a:ext uri="{FF2B5EF4-FFF2-40B4-BE49-F238E27FC236}">
                <a16:creationId xmlns:a16="http://schemas.microsoft.com/office/drawing/2014/main" id="{6F14AC0A-15D9-4ECB-B22A-1B0C59675BC0}"/>
              </a:ext>
            </a:extLst>
          </p:cNvPr>
          <p:cNvSpPr/>
          <p:nvPr/>
        </p:nvSpPr>
        <p:spPr>
          <a:xfrm>
            <a:off x="1371600" y="651511"/>
            <a:ext cx="6400800" cy="34289"/>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8">
            <a:extLst>
              <a:ext uri="{FF2B5EF4-FFF2-40B4-BE49-F238E27FC236}">
                <a16:creationId xmlns:a16="http://schemas.microsoft.com/office/drawing/2014/main" id="{AC9D9718-80ED-475B-ACBC-EE094BE79279}"/>
              </a:ext>
            </a:extLst>
          </p:cNvPr>
          <p:cNvSpPr txBox="1"/>
          <p:nvPr/>
        </p:nvSpPr>
        <p:spPr>
          <a:xfrm>
            <a:off x="4114800" y="4857750"/>
            <a:ext cx="376495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THE 40</a:t>
            </a:r>
            <a:r>
              <a:rPr kumimoji="0" lang="en-US" sz="900" b="0" i="0" u="none" strike="noStrike" kern="1200" cap="none" spc="0" normalizeH="0" baseline="30000" noProof="0" dirty="0">
                <a:ln>
                  <a:noFill/>
                </a:ln>
                <a:solidFill>
                  <a:prstClr val="white"/>
                </a:solidFill>
                <a:effectLst/>
                <a:uLnTx/>
                <a:uFillTx/>
                <a:latin typeface="Avenir LT Std 55 Roman" panose="020B0503020203020204" pitchFamily="34" charset="0"/>
                <a:ea typeface="+mn-ea"/>
                <a:cs typeface="+mn-cs"/>
              </a:rPr>
              <a:t>TH</a:t>
            </a: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 INTERNATIONAL SYSTEM DYNAMICS CONFERENCE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Virtually everywhere!</a:t>
            </a:r>
          </a:p>
        </p:txBody>
      </p:sp>
      <p:sp>
        <p:nvSpPr>
          <p:cNvPr id="22" name="Retângulo 21">
            <a:extLst>
              <a:ext uri="{FF2B5EF4-FFF2-40B4-BE49-F238E27FC236}">
                <a16:creationId xmlns:a16="http://schemas.microsoft.com/office/drawing/2014/main" id="{9C91EDBB-1239-45C9-A52D-B1C6367035EB}"/>
              </a:ext>
            </a:extLst>
          </p:cNvPr>
          <p:cNvSpPr/>
          <p:nvPr/>
        </p:nvSpPr>
        <p:spPr>
          <a:xfrm>
            <a:off x="1570789" y="4889585"/>
            <a:ext cx="180106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#isdc2022</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3" name="Google Shape;210;p28">
            <a:extLst>
              <a:ext uri="{FF2B5EF4-FFF2-40B4-BE49-F238E27FC236}">
                <a16:creationId xmlns:a16="http://schemas.microsoft.com/office/drawing/2014/main" id="{39BBE872-725A-4D41-935F-93F8B8258C33}"/>
              </a:ext>
            </a:extLst>
          </p:cNvPr>
          <p:cNvPicPr preferRelativeResize="0"/>
          <p:nvPr/>
        </p:nvPicPr>
        <p:blipFill>
          <a:blip r:embed="rId3">
            <a:alphaModFix/>
          </a:blip>
          <a:stretch>
            <a:fillRect/>
          </a:stretch>
        </p:blipFill>
        <p:spPr>
          <a:xfrm>
            <a:off x="1354146" y="4934661"/>
            <a:ext cx="216644" cy="183524"/>
          </a:xfrm>
          <a:prstGeom prst="rect">
            <a:avLst/>
          </a:prstGeom>
          <a:noFill/>
          <a:ln>
            <a:noFill/>
          </a:ln>
        </p:spPr>
      </p:pic>
      <p:grpSp>
        <p:nvGrpSpPr>
          <p:cNvPr id="2" name="Group 7">
            <a:extLst>
              <a:ext uri="{FF2B5EF4-FFF2-40B4-BE49-F238E27FC236}">
                <a16:creationId xmlns:a16="http://schemas.microsoft.com/office/drawing/2014/main" id="{01D5FB93-13CB-E07C-C7F7-5DD8465D5FA9}"/>
              </a:ext>
            </a:extLst>
          </p:cNvPr>
          <p:cNvGrpSpPr/>
          <p:nvPr/>
        </p:nvGrpSpPr>
        <p:grpSpPr>
          <a:xfrm>
            <a:off x="0" y="4657189"/>
            <a:ext cx="9144000" cy="675443"/>
            <a:chOff x="0" y="4657189"/>
            <a:chExt cx="9144000" cy="675443"/>
          </a:xfrm>
        </p:grpSpPr>
        <p:grpSp>
          <p:nvGrpSpPr>
            <p:cNvPr id="4" name="Group 6">
              <a:extLst>
                <a:ext uri="{FF2B5EF4-FFF2-40B4-BE49-F238E27FC236}">
                  <a16:creationId xmlns:a16="http://schemas.microsoft.com/office/drawing/2014/main" id="{92730F5C-0EA4-B78F-3020-9C00E508680B}"/>
                </a:ext>
              </a:extLst>
            </p:cNvPr>
            <p:cNvGrpSpPr/>
            <p:nvPr/>
          </p:nvGrpSpPr>
          <p:grpSpPr>
            <a:xfrm>
              <a:off x="0" y="4657189"/>
              <a:ext cx="9144000" cy="675443"/>
              <a:chOff x="0" y="4657189"/>
              <a:chExt cx="9144000" cy="675443"/>
            </a:xfrm>
          </p:grpSpPr>
          <p:sp>
            <p:nvSpPr>
              <p:cNvPr id="8" name="Rectangle 4">
                <a:extLst>
                  <a:ext uri="{FF2B5EF4-FFF2-40B4-BE49-F238E27FC236}">
                    <a16:creationId xmlns:a16="http://schemas.microsoft.com/office/drawing/2014/main" id="{AC83A2A6-3529-8E35-5ADC-AE8D062446CF}"/>
                  </a:ext>
                </a:extLst>
              </p:cNvPr>
              <p:cNvSpPr/>
              <p:nvPr/>
            </p:nvSpPr>
            <p:spPr>
              <a:xfrm>
                <a:off x="0" y="4657189"/>
                <a:ext cx="9144000" cy="530657"/>
              </a:xfrm>
              <a:prstGeom prst="round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C4C4C4"/>
                  </a:solidFill>
                  <a:effectLst/>
                  <a:uLnTx/>
                  <a:uFillTx/>
                  <a:latin typeface="Calibri"/>
                  <a:ea typeface="+mn-ea"/>
                  <a:cs typeface="+mn-cs"/>
                </a:endParaRPr>
              </a:p>
            </p:txBody>
          </p:sp>
          <p:sp>
            <p:nvSpPr>
              <p:cNvPr id="9" name="TextBox 8">
                <a:extLst>
                  <a:ext uri="{FF2B5EF4-FFF2-40B4-BE49-F238E27FC236}">
                    <a16:creationId xmlns:a16="http://schemas.microsoft.com/office/drawing/2014/main" id="{971A71EE-E4F3-AEDF-0BE3-8FE0AF9433E5}"/>
                  </a:ext>
                </a:extLst>
              </p:cNvPr>
              <p:cNvSpPr txBox="1"/>
              <p:nvPr/>
            </p:nvSpPr>
            <p:spPr>
              <a:xfrm>
                <a:off x="2286000" y="4740101"/>
                <a:ext cx="559375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THE 41</a:t>
                </a:r>
                <a:r>
                  <a:rPr kumimoji="0" lang="en-US" sz="900" b="0" i="0" u="none" strike="noStrike" kern="1200" cap="none" spc="0" normalizeH="0" baseline="30000" noProof="0" dirty="0">
                    <a:ln>
                      <a:noFill/>
                    </a:ln>
                    <a:solidFill>
                      <a:prstClr val="white"/>
                    </a:solidFill>
                    <a:effectLst/>
                    <a:uLnTx/>
                    <a:uFillTx/>
                    <a:latin typeface="Avenir LT Std 55 Roman" panose="020B0503020203020204" pitchFamily="34" charset="0"/>
                    <a:ea typeface="+mn-ea"/>
                    <a:cs typeface="+mn-cs"/>
                  </a:rPr>
                  <a:t>st</a:t>
                </a: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 INTERNATIONAL SYSTEM DYNAMICS CONFERENCE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venir LT Std 55 Roman" panose="020B0503020203020204" pitchFamily="34" charset="0"/>
                    <a:ea typeface="+mn-ea"/>
                    <a:cs typeface="+mn-cs"/>
                  </a:rPr>
                  <a:t>Chicago, USA and Virtually</a:t>
                </a:r>
              </a:p>
            </p:txBody>
          </p:sp>
          <p:grpSp>
            <p:nvGrpSpPr>
              <p:cNvPr id="10" name="Group 5">
                <a:extLst>
                  <a:ext uri="{FF2B5EF4-FFF2-40B4-BE49-F238E27FC236}">
                    <a16:creationId xmlns:a16="http://schemas.microsoft.com/office/drawing/2014/main" id="{2EDF6081-E446-72FC-DE3A-8575FD6D2E5D}"/>
                  </a:ext>
                </a:extLst>
              </p:cNvPr>
              <p:cNvGrpSpPr/>
              <p:nvPr/>
            </p:nvGrpSpPr>
            <p:grpSpPr>
              <a:xfrm>
                <a:off x="1378548" y="4686300"/>
                <a:ext cx="2107603" cy="646332"/>
                <a:chOff x="1378548" y="4686300"/>
                <a:chExt cx="2107603" cy="646332"/>
              </a:xfrm>
            </p:grpSpPr>
            <p:pic>
              <p:nvPicPr>
                <p:cNvPr id="11" name="Picture 2">
                  <a:extLst>
                    <a:ext uri="{FF2B5EF4-FFF2-40B4-BE49-F238E27FC236}">
                      <a16:creationId xmlns:a16="http://schemas.microsoft.com/office/drawing/2014/main" id="{66BE45C0-BE24-4CF4-50B1-04EEC9F52E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8548" y="469118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69990A5B-F474-0129-41A5-BDBD068414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7350" y="468630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20" name="Retângulo 19">
                  <a:extLst>
                    <a:ext uri="{FF2B5EF4-FFF2-40B4-BE49-F238E27FC236}">
                      <a16:creationId xmlns:a16="http://schemas.microsoft.com/office/drawing/2014/main" id="{25A5AEFE-F28A-321D-A9AE-C43C549FFD29}"/>
                    </a:ext>
                  </a:extLst>
                </p:cNvPr>
                <p:cNvSpPr/>
                <p:nvPr/>
              </p:nvSpPr>
              <p:spPr>
                <a:xfrm>
                  <a:off x="1867047" y="4686301"/>
                  <a:ext cx="161910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@systemdynamics_</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Calibri"/>
                      <a:ea typeface="+mn-ea"/>
                      <a:cs typeface="+mn-cs"/>
                    </a:rPr>
                  </a:b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5" name="Retângulo 4">
              <a:extLst>
                <a:ext uri="{FF2B5EF4-FFF2-40B4-BE49-F238E27FC236}">
                  <a16:creationId xmlns:a16="http://schemas.microsoft.com/office/drawing/2014/main" id="{DD868855-06A6-644C-F365-D97C67C5708A}"/>
                </a:ext>
              </a:extLst>
            </p:cNvPr>
            <p:cNvSpPr/>
            <p:nvPr/>
          </p:nvSpPr>
          <p:spPr>
            <a:xfrm>
              <a:off x="1592726" y="4910847"/>
              <a:ext cx="180106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#isdc2023</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Google Shape;210;p28">
              <a:extLst>
                <a:ext uri="{FF2B5EF4-FFF2-40B4-BE49-F238E27FC236}">
                  <a16:creationId xmlns:a16="http://schemas.microsoft.com/office/drawing/2014/main" id="{466A3C67-B3BC-DF33-0E7D-F44635724F2A}"/>
                </a:ext>
              </a:extLst>
            </p:cNvPr>
            <p:cNvPicPr preferRelativeResize="0"/>
            <p:nvPr/>
          </p:nvPicPr>
          <p:blipFill>
            <a:blip r:embed="rId3">
              <a:alphaModFix/>
            </a:blip>
            <a:stretch>
              <a:fillRect/>
            </a:stretch>
          </p:blipFill>
          <p:spPr>
            <a:xfrm>
              <a:off x="1383556" y="4959976"/>
              <a:ext cx="216644" cy="183524"/>
            </a:xfrm>
            <a:prstGeom prst="rect">
              <a:avLst/>
            </a:prstGeom>
            <a:noFill/>
            <a:ln>
              <a:noFill/>
            </a:ln>
          </p:spPr>
        </p:pic>
      </p:grpSp>
      <p:pic>
        <p:nvPicPr>
          <p:cNvPr id="25" name="Picture 24" descr="A red and grey logo&#10;&#10;Description automatically generated">
            <a:extLst>
              <a:ext uri="{FF2B5EF4-FFF2-40B4-BE49-F238E27FC236}">
                <a16:creationId xmlns:a16="http://schemas.microsoft.com/office/drawing/2014/main" id="{FB65C3D3-A839-87D5-38AC-2815A8FD92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2177" y="112659"/>
            <a:ext cx="643388" cy="481701"/>
          </a:xfrm>
          <a:prstGeom prst="rect">
            <a:avLst/>
          </a:prstGeom>
        </p:spPr>
      </p:pic>
      <p:graphicFrame>
        <p:nvGraphicFramePr>
          <p:cNvPr id="14" name="Table 13">
            <a:extLst>
              <a:ext uri="{FF2B5EF4-FFF2-40B4-BE49-F238E27FC236}">
                <a16:creationId xmlns:a16="http://schemas.microsoft.com/office/drawing/2014/main" id="{06AB9A6C-9753-FED1-9215-8F013031CED8}"/>
              </a:ext>
            </a:extLst>
          </p:cNvPr>
          <p:cNvGraphicFramePr>
            <a:graphicFrameLocks noGrp="1"/>
          </p:cNvGraphicFramePr>
          <p:nvPr/>
        </p:nvGraphicFramePr>
        <p:xfrm>
          <a:off x="7879752" y="112659"/>
          <a:ext cx="1180626" cy="938300"/>
        </p:xfrm>
        <a:graphic>
          <a:graphicData uri="http://schemas.openxmlformats.org/drawingml/2006/table">
            <a:tbl>
              <a:tblPr/>
              <a:tblGrid>
                <a:gridCol w="1180626">
                  <a:extLst>
                    <a:ext uri="{9D8B030D-6E8A-4147-A177-3AD203B41FA5}">
                      <a16:colId xmlns:a16="http://schemas.microsoft.com/office/drawing/2014/main" val="1080264279"/>
                    </a:ext>
                  </a:extLst>
                </a:gridCol>
              </a:tblGrid>
              <a:tr h="303450">
                <a:tc>
                  <a:txBody>
                    <a:bodyPr/>
                    <a:lstStyle/>
                    <a:p>
                      <a:pPr algn="ctr" fontAlgn="ctr"/>
                      <a:r>
                        <a:rPr lang="en-US" sz="1200" b="0" i="0" u="none" strike="noStrike" dirty="0">
                          <a:solidFill>
                            <a:srgbClr val="000000"/>
                          </a:solidFill>
                          <a:effectLst/>
                          <a:latin typeface="Calibri" panose="020F0502020204030204" pitchFamily="34" charset="0"/>
                        </a:rPr>
                        <a:t>Slow adoption</a:t>
                      </a:r>
                    </a:p>
                  </a:txBody>
                  <a:tcPr marL="7709" marR="7709" marT="7709" marB="0" anchor="ctr">
                    <a:lnL>
                      <a:noFill/>
                    </a:lnL>
                    <a:lnR>
                      <a:noFill/>
                    </a:lnR>
                    <a:lnT>
                      <a:noFill/>
                    </a:lnT>
                    <a:lnB>
                      <a:noFill/>
                    </a:lnB>
                    <a:solidFill>
                      <a:srgbClr val="FF6666"/>
                    </a:solidFill>
                  </a:tcPr>
                </a:tc>
                <a:extLst>
                  <a:ext uri="{0D108BD9-81ED-4DB2-BD59-A6C34878D82A}">
                    <a16:rowId xmlns:a16="http://schemas.microsoft.com/office/drawing/2014/main" val="739839497"/>
                  </a:ext>
                </a:extLst>
              </a:tr>
              <a:tr h="304800">
                <a:tc>
                  <a:txBody>
                    <a:bodyPr/>
                    <a:lstStyle/>
                    <a:p>
                      <a:pPr algn="ctr" fontAlgn="ctr"/>
                      <a:r>
                        <a:rPr lang="en-US" sz="1200" b="0" i="0" u="none" strike="noStrike" dirty="0">
                          <a:solidFill>
                            <a:srgbClr val="000000"/>
                          </a:solidFill>
                          <a:effectLst/>
                          <a:latin typeface="Calibri" panose="020F0502020204030204" pitchFamily="34" charset="0"/>
                        </a:rPr>
                        <a:t>Business as usual</a:t>
                      </a:r>
                    </a:p>
                  </a:txBody>
                  <a:tcPr marL="7709" marR="7709" marT="7709" marB="0" anchor="ctr">
                    <a:lnL>
                      <a:noFill/>
                    </a:lnL>
                    <a:lnR>
                      <a:noFill/>
                    </a:lnR>
                    <a:lnT>
                      <a:noFill/>
                    </a:lnT>
                    <a:lnB>
                      <a:noFill/>
                    </a:lnB>
                    <a:solidFill>
                      <a:srgbClr val="7E7EFF"/>
                    </a:solidFill>
                  </a:tcPr>
                </a:tc>
                <a:extLst>
                  <a:ext uri="{0D108BD9-81ED-4DB2-BD59-A6C34878D82A}">
                    <a16:rowId xmlns:a16="http://schemas.microsoft.com/office/drawing/2014/main" val="742688852"/>
                  </a:ext>
                </a:extLst>
              </a:tr>
              <a:tr h="330050">
                <a:tc>
                  <a:txBody>
                    <a:bodyPr/>
                    <a:lstStyle/>
                    <a:p>
                      <a:pPr algn="ctr" fontAlgn="ctr"/>
                      <a:r>
                        <a:rPr lang="en-US" sz="1200" b="0" i="0" u="none" strike="noStrike" dirty="0">
                          <a:solidFill>
                            <a:srgbClr val="000000"/>
                          </a:solidFill>
                          <a:effectLst/>
                          <a:latin typeface="Calibri" panose="020F0502020204030204" pitchFamily="34" charset="0"/>
                        </a:rPr>
                        <a:t>Fast adoption</a:t>
                      </a:r>
                    </a:p>
                  </a:txBody>
                  <a:tcPr marL="7709" marR="7709" marT="7709" marB="0" anchor="ctr">
                    <a:lnL>
                      <a:noFill/>
                    </a:lnL>
                    <a:lnR>
                      <a:noFill/>
                    </a:lnR>
                    <a:lnT>
                      <a:noFill/>
                    </a:lnT>
                    <a:lnB>
                      <a:noFill/>
                    </a:lnB>
                    <a:solidFill>
                      <a:srgbClr val="8BC58B"/>
                    </a:solidFill>
                  </a:tcPr>
                </a:tc>
                <a:extLst>
                  <a:ext uri="{0D108BD9-81ED-4DB2-BD59-A6C34878D82A}">
                    <a16:rowId xmlns:a16="http://schemas.microsoft.com/office/drawing/2014/main" val="985512782"/>
                  </a:ext>
                </a:extLst>
              </a:tr>
            </a:tbl>
          </a:graphicData>
        </a:graphic>
      </p:graphicFrame>
      <p:pic>
        <p:nvPicPr>
          <p:cNvPr id="6" name="Picture 5">
            <a:extLst>
              <a:ext uri="{FF2B5EF4-FFF2-40B4-BE49-F238E27FC236}">
                <a16:creationId xmlns:a16="http://schemas.microsoft.com/office/drawing/2014/main" id="{855B7E5E-61A2-357F-C7C3-B4C44C4C86DB}"/>
              </a:ext>
            </a:extLst>
          </p:cNvPr>
          <p:cNvPicPr>
            <a:picLocks noChangeAspect="1"/>
          </p:cNvPicPr>
          <p:nvPr/>
        </p:nvPicPr>
        <p:blipFill>
          <a:blip r:embed="rId7"/>
          <a:stretch>
            <a:fillRect/>
          </a:stretch>
        </p:blipFill>
        <p:spPr>
          <a:xfrm>
            <a:off x="762000" y="1072813"/>
            <a:ext cx="7832892" cy="2778257"/>
          </a:xfrm>
          <a:prstGeom prst="rect">
            <a:avLst/>
          </a:prstGeom>
        </p:spPr>
      </p:pic>
    </p:spTree>
    <p:extLst>
      <p:ext uri="{BB962C8B-B14F-4D97-AF65-F5344CB8AC3E}">
        <p14:creationId xmlns:p14="http://schemas.microsoft.com/office/powerpoint/2010/main" val="307557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453" y="1380036"/>
            <a:ext cx="5124236" cy="3155485"/>
          </a:xfrm>
        </p:spPr>
        <p:txBody>
          <a:bodyPr>
            <a:normAutofit/>
          </a:bodyPr>
          <a:lstStyle/>
          <a:p>
            <a:pPr marL="0" indent="0" algn="ctr">
              <a:buNone/>
            </a:pPr>
            <a:r>
              <a:rPr lang="sv-SE" sz="2700" b="1" dirty="0" err="1">
                <a:solidFill>
                  <a:srgbClr val="7030A0"/>
                </a:solidFill>
              </a:rPr>
              <a:t>Please</a:t>
            </a:r>
            <a:r>
              <a:rPr lang="sv-SE" sz="2700" b="1" dirty="0">
                <a:solidFill>
                  <a:srgbClr val="7030A0"/>
                </a:solidFill>
              </a:rPr>
              <a:t> </a:t>
            </a:r>
            <a:r>
              <a:rPr lang="sv-SE" sz="2700" b="1" dirty="0" err="1">
                <a:solidFill>
                  <a:srgbClr val="7030A0"/>
                </a:solidFill>
              </a:rPr>
              <a:t>contact</a:t>
            </a:r>
            <a:r>
              <a:rPr lang="sv-SE" sz="2700" b="1" dirty="0">
                <a:solidFill>
                  <a:srgbClr val="7030A0"/>
                </a:solidFill>
              </a:rPr>
              <a:t>: </a:t>
            </a:r>
          </a:p>
          <a:p>
            <a:pPr marL="0" indent="0" algn="ctr">
              <a:buNone/>
            </a:pPr>
            <a:r>
              <a:rPr lang="sv-SE" sz="2700" b="1" dirty="0">
                <a:solidFill>
                  <a:srgbClr val="7030A0"/>
                </a:solidFill>
              </a:rPr>
              <a:t>Zeinab Raoofi</a:t>
            </a:r>
          </a:p>
          <a:p>
            <a:pPr marL="0" indent="0" algn="ctr">
              <a:buNone/>
            </a:pPr>
            <a:r>
              <a:rPr lang="sv-SE" sz="2700" b="1" dirty="0">
                <a:solidFill>
                  <a:srgbClr val="7030A0"/>
                </a:solidFill>
                <a:hlinkClick r:id="rId2">
                  <a:extLst>
                    <a:ext uri="{A12FA001-AC4F-418D-AE19-62706E023703}">
                      <ahyp:hlinkClr xmlns:ahyp="http://schemas.microsoft.com/office/drawing/2018/hyperlinkcolor" val="tx"/>
                    </a:ext>
                  </a:extLst>
                </a:hlinkClick>
              </a:rPr>
              <a:t>Zeinabr@kth.se</a:t>
            </a:r>
            <a:endParaRPr lang="sv-SE" sz="2700" b="1" dirty="0">
              <a:solidFill>
                <a:srgbClr val="7030A0"/>
              </a:solidFill>
            </a:endParaRPr>
          </a:p>
          <a:p>
            <a:pPr marL="0" indent="0" algn="ctr">
              <a:buNone/>
            </a:pPr>
            <a:endParaRPr lang="sv-SE" sz="2700" b="1" dirty="0">
              <a:solidFill>
                <a:srgbClr val="7030A0"/>
              </a:solidFill>
            </a:endParaRPr>
          </a:p>
          <a:p>
            <a:pPr marL="0" indent="0" algn="ctr">
              <a:buNone/>
            </a:pPr>
            <a:endParaRPr lang="sv-SE" sz="2700" b="1" dirty="0">
              <a:solidFill>
                <a:srgbClr val="7030A0"/>
              </a:solidFill>
            </a:endParaRPr>
          </a:p>
          <a:p>
            <a:pPr marL="0" indent="0" algn="ctr">
              <a:buNone/>
            </a:pPr>
            <a:endParaRPr lang="en-GB" sz="2700" b="1" dirty="0"/>
          </a:p>
        </p:txBody>
      </p:sp>
      <p:pic>
        <p:nvPicPr>
          <p:cNvPr id="10242" name="Picture 2" descr="Edward Hallett Carr quote: Change is certain. Progress is n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445" y="1150450"/>
            <a:ext cx="5811283" cy="27347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F31A6C-E0DF-B42A-B633-65DD6B619E99}"/>
              </a:ext>
            </a:extLst>
          </p:cNvPr>
          <p:cNvSpPr txBox="1"/>
          <p:nvPr/>
        </p:nvSpPr>
        <p:spPr>
          <a:xfrm>
            <a:off x="-437295" y="327045"/>
            <a:ext cx="4981682" cy="507831"/>
          </a:xfrm>
          <a:prstGeom prst="rect">
            <a:avLst/>
          </a:prstGeom>
          <a:noFill/>
        </p:spPr>
        <p:txBody>
          <a:bodyPr wrap="square">
            <a:spAutoFit/>
          </a:bodyPr>
          <a:lstStyle/>
          <a:p>
            <a:pPr algn="ctr"/>
            <a:r>
              <a:rPr lang="sv-SE" sz="2700" b="1" dirty="0" err="1"/>
              <a:t>Thank</a:t>
            </a:r>
            <a:r>
              <a:rPr lang="sv-SE" sz="2700" b="1" dirty="0"/>
              <a:t> </a:t>
            </a:r>
            <a:r>
              <a:rPr lang="sv-SE" sz="2700" b="1" dirty="0" err="1"/>
              <a:t>you</a:t>
            </a:r>
            <a:r>
              <a:rPr lang="sv-SE" sz="2700" b="1" dirty="0"/>
              <a:t>!</a:t>
            </a:r>
          </a:p>
        </p:txBody>
      </p:sp>
    </p:spTree>
    <p:extLst>
      <p:ext uri="{BB962C8B-B14F-4D97-AF65-F5344CB8AC3E}">
        <p14:creationId xmlns:p14="http://schemas.microsoft.com/office/powerpoint/2010/main" val="1029692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1098</Words>
  <Application>Microsoft Office PowerPoint</Application>
  <PresentationFormat>On-screen Show (16:9)</PresentationFormat>
  <Paragraphs>187</Paragraphs>
  <Slides>8</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Rounded MT Bold</vt:lpstr>
      <vt:lpstr>Avenir LT Std 55 Roman</vt:lpstr>
      <vt:lpstr>Calibri</vt:lpstr>
      <vt:lpstr>Courier New</vt:lpstr>
      <vt:lpstr>Office Theme</vt:lpstr>
      <vt:lpstr>What is the effect of charging infrastructure availability on electric truck adoption?  An egg-chicken dynamics problem</vt:lpstr>
      <vt:lpstr>The transition of the road freight transport system</vt:lpstr>
      <vt:lpstr>Storytelling</vt:lpstr>
      <vt:lpstr>PowerPoint Presentation</vt:lpstr>
      <vt:lpstr>PowerPoint Presentation</vt:lpstr>
      <vt:lpstr>PowerPoint Presentation</vt:lpstr>
      <vt:lpstr>PowerPoint Presentation</vt:lpstr>
      <vt:lpstr>PowerPoint Presentation</vt:lpstr>
    </vt:vector>
  </TitlesOfParts>
  <Company>isee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work</dc:title>
  <dc:creator>Bob Eberlein</dc:creator>
  <cp:lastModifiedBy>Zeinab Raoofi</cp:lastModifiedBy>
  <cp:revision>73</cp:revision>
  <cp:lastPrinted>2018-05-29T13:54:06Z</cp:lastPrinted>
  <dcterms:created xsi:type="dcterms:W3CDTF">2018-04-25T19:48:46Z</dcterms:created>
  <dcterms:modified xsi:type="dcterms:W3CDTF">2023-07-24T16:33:10Z</dcterms:modified>
</cp:coreProperties>
</file>