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61" r:id="rId4"/>
    <p:sldId id="258" r:id="rId5"/>
    <p:sldId id="259" r:id="rId6"/>
    <p:sldId id="262" r:id="rId7"/>
    <p:sldId id="256" r:id="rId8"/>
  </p:sldIdLst>
  <p:sldSz cx="9144000" cy="5143500" type="screen16x9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343A40"/>
    <a:srgbClr val="B2214D"/>
    <a:srgbClr val="EF7DB1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04838-EB32-4945-9AC9-625285DEA31E}" v="23" dt="2023-07-12T12:05:3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87418" autoAdjust="0"/>
  </p:normalViewPr>
  <p:slideViewPr>
    <p:cSldViewPr>
      <p:cViewPr varScale="1">
        <p:scale>
          <a:sx n="187" d="100"/>
          <a:sy n="187" d="100"/>
        </p:scale>
        <p:origin x="105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r">
              <a:defRPr sz="1100"/>
            </a:lvl1pPr>
          </a:lstStyle>
          <a:p>
            <a:fld id="{D132DDBC-36CE-44D7-861B-5491E6C2D3B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650875"/>
            <a:ext cx="5789612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1" rIns="86202" bIns="43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1" rIns="86202" bIns="43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r">
              <a:defRPr sz="1100"/>
            </a:lvl1pPr>
          </a:lstStyle>
          <a:p>
            <a:fld id="{BBB14505-F15A-447F-B31D-A7AED6FD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1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This slide will be hidden from presentation. You may delete this instruction slide once your slides are ready.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FCB0-42F1-4FA7-A53C-3F4DF092E22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martlagoon.eu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Mahla.Rashidian@niva.n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dc.systemdynamics.org/" TargetMode="External"/><Relationship Id="rId4" Type="http://schemas.openxmlformats.org/officeDocument/2006/relationships/hyperlink" Target="https://webportal.systemdynamic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657350"/>
            <a:ext cx="6057900" cy="110251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dynamics modeling for predicting socio-economic-environmental evolution in highly anthropized Mar Menor coastal areas – a group model building approach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217069"/>
            <a:ext cx="6057900" cy="131445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1500" b="1" dirty="0">
                <a:solidFill>
                  <a:schemeClr val="tx1"/>
                </a:solidFill>
              </a:rPr>
              <a:t>Mahla Rashidian, NIVA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</a:rPr>
              <a:t>Norwegian Institute for Water Research, Water &amp; Society section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</a:rPr>
              <a:t> Oslo, Norway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H2020 European project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  <a:hlinkClick r:id="rId3"/>
              </a:rPr>
              <a:t>https://www.smartlagoon.eu/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4474518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0:00-0:30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F0C5A-FCBE-474A-8DB8-148DA7B5FECE}"/>
              </a:ext>
            </a:extLst>
          </p:cNvPr>
          <p:cNvSpPr txBox="1"/>
          <p:nvPr/>
        </p:nvSpPr>
        <p:spPr>
          <a:xfrm>
            <a:off x="4229100" y="37250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i="1" dirty="0">
                <a:solidFill>
                  <a:srgbClr val="B2214D"/>
                </a:solidFill>
              </a:rPr>
              <a:t>WIP Presentation</a:t>
            </a:r>
            <a:endParaRPr lang="en-US" sz="2400" i="1" dirty="0">
              <a:solidFill>
                <a:srgbClr val="B2214D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384F91-FFF5-C042-922A-7D0BA9356FA8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98A784-890B-224D-9A9C-08FF997DD015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1DD47CD-9787-EE4E-BAF0-A8A3535FD4B1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64E3EF64-C40A-4EC9-AF60-EDA9078594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D0215F21-59DE-4327-B06B-E026F3BFE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Retângulo 9">
                  <a:extLst>
                    <a:ext uri="{FF2B5EF4-FFF2-40B4-BE49-F238E27FC236}">
                      <a16:creationId xmlns:a16="http://schemas.microsoft.com/office/drawing/2014/main" id="{18F84453-B99F-4A92-BBF0-4CC0F68B57A3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D0DE390-2008-46D1-949E-F0489FC6F2C6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7" name="Google Shape;210;p28">
              <a:extLst>
                <a:ext uri="{FF2B5EF4-FFF2-40B4-BE49-F238E27FC236}">
                  <a16:creationId xmlns:a16="http://schemas.microsoft.com/office/drawing/2014/main" id="{095AE063-763D-4BF7-8966-F0BB1C775F24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Imagem 19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3B08B5E7-234C-4941-B769-DD877C02A6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1054" r="70833" b="57225"/>
          <a:stretch/>
        </p:blipFill>
        <p:spPr>
          <a:xfrm>
            <a:off x="7200900" y="750585"/>
            <a:ext cx="409210" cy="392415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D5F7DDED-500E-479F-9CDF-09EC51797E49}"/>
              </a:ext>
            </a:extLst>
          </p:cNvPr>
          <p:cNvGrpSpPr/>
          <p:nvPr/>
        </p:nvGrpSpPr>
        <p:grpSpPr>
          <a:xfrm>
            <a:off x="1533891" y="287181"/>
            <a:ext cx="1371599" cy="912969"/>
            <a:chOff x="395214" y="152400"/>
            <a:chExt cx="1509786" cy="1053148"/>
          </a:xfrm>
        </p:grpSpPr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87AECC70-AA34-43E2-B0DF-D4EBEE9DAD9A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69A5B578-F80F-48A9-956C-AE92967F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890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752" y="1258125"/>
            <a:ext cx="3009900" cy="3751341"/>
          </a:xfrm>
        </p:spPr>
        <p:txBody>
          <a:bodyPr>
            <a:norm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Mar Menor is one of the biggest hypersaline lagoons in the Mediterranean, with a surface area of 135 km</a:t>
            </a:r>
            <a:r>
              <a:rPr lang="en-GB" sz="1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is in South-East Spain. </a:t>
            </a:r>
          </a:p>
          <a:p>
            <a:pPr marL="0" indent="0">
              <a:buNone/>
            </a:pP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 the last decades, the lagoon ecosystem has undergone drastic changes. It went from oligotrophic in 1970 to eutrophic  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(Pérez-</a:t>
            </a:r>
            <a:r>
              <a:rPr lang="en-GB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Ruzafa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2005)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nb-NO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8740" y="4474518"/>
            <a:ext cx="827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0:30-2:00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7" name="Oval 6"/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680"/>
            <a:ext cx="6172200" cy="533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Background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93894B4-FD31-40CA-995C-F67E626595C7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99FA53A-D705-494A-8412-36AEB6ABD20F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CBD87F9-4642-4305-88AF-582437A4E4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72EE39E9-548A-BAD4-9052-C57D3F57BD20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160C3A8A-FCCA-4926-EFF4-1C6FC5ED9EDB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56E8BAEB-E330-24EF-5D51-21689E401148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43280830-A7E1-D1DF-E7B0-2A6D8EFB47E3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9" name="Group 5">
                <a:extLst>
                  <a:ext uri="{FF2B5EF4-FFF2-40B4-BE49-F238E27FC236}">
                    <a16:creationId xmlns:a16="http://schemas.microsoft.com/office/drawing/2014/main" id="{4998675D-23C4-F31B-BE0B-767F5140ADCE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20" name="Picture 2">
                  <a:extLst>
                    <a:ext uri="{FF2B5EF4-FFF2-40B4-BE49-F238E27FC236}">
                      <a16:creationId xmlns:a16="http://schemas.microsoft.com/office/drawing/2014/main" id="{602FEB1E-29A4-379D-CE8A-EA218B9CAD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>
                  <a:extLst>
                    <a:ext uri="{FF2B5EF4-FFF2-40B4-BE49-F238E27FC236}">
                      <a16:creationId xmlns:a16="http://schemas.microsoft.com/office/drawing/2014/main" id="{2042F6EC-4B66-04AC-90E2-164B2EF0B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id="{904DAB15-6922-3EA6-AAC5-08D9519DAE13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F0691C4-C3B1-3F76-3561-ED76AA6167D9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4" name="Google Shape;210;p28">
              <a:extLst>
                <a:ext uri="{FF2B5EF4-FFF2-40B4-BE49-F238E27FC236}">
                  <a16:creationId xmlns:a16="http://schemas.microsoft.com/office/drawing/2014/main" id="{40976FB6-2CA4-AFC9-4991-F34F08B435D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6BC3E-E5C1-DC90-417F-C4898B48E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603" y="1352550"/>
            <a:ext cx="3731050" cy="20707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D97A60-523E-3D19-AB46-F3D8C2DE2429}"/>
              </a:ext>
            </a:extLst>
          </p:cNvPr>
          <p:cNvSpPr txBox="1"/>
          <p:nvPr/>
        </p:nvSpPr>
        <p:spPr>
          <a:xfrm>
            <a:off x="4656290" y="3506225"/>
            <a:ext cx="383488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Origen: Google map</a:t>
            </a:r>
            <a:endParaRPr lang="nb-NO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48D582-051B-1B07-E9EB-6C6155D0A414}"/>
              </a:ext>
            </a:extLst>
          </p:cNvPr>
          <p:cNvSpPr/>
          <p:nvPr/>
        </p:nvSpPr>
        <p:spPr>
          <a:xfrm>
            <a:off x="6629400" y="2266950"/>
            <a:ext cx="762000" cy="7620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8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8740" y="4474518"/>
            <a:ext cx="827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0:30-2:00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7" name="Oval 6"/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680"/>
            <a:ext cx="6172200" cy="533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Problem statement 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93894B4-FD31-40CA-995C-F67E626595C7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99FA53A-D705-494A-8412-36AEB6ABD20F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CBD87F9-4642-4305-88AF-582437A4E4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72EE39E9-548A-BAD4-9052-C57D3F57BD20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160C3A8A-FCCA-4926-EFF4-1C6FC5ED9EDB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56E8BAEB-E330-24EF-5D51-21689E401148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43280830-A7E1-D1DF-E7B0-2A6D8EFB47E3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9" name="Group 5">
                <a:extLst>
                  <a:ext uri="{FF2B5EF4-FFF2-40B4-BE49-F238E27FC236}">
                    <a16:creationId xmlns:a16="http://schemas.microsoft.com/office/drawing/2014/main" id="{4998675D-23C4-F31B-BE0B-767F5140ADCE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20" name="Picture 2">
                  <a:extLst>
                    <a:ext uri="{FF2B5EF4-FFF2-40B4-BE49-F238E27FC236}">
                      <a16:creationId xmlns:a16="http://schemas.microsoft.com/office/drawing/2014/main" id="{602FEB1E-29A4-379D-CE8A-EA218B9CAD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>
                  <a:extLst>
                    <a:ext uri="{FF2B5EF4-FFF2-40B4-BE49-F238E27FC236}">
                      <a16:creationId xmlns:a16="http://schemas.microsoft.com/office/drawing/2014/main" id="{2042F6EC-4B66-04AC-90E2-164B2EF0B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id="{904DAB15-6922-3EA6-AAC5-08D9519DAE13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F0691C4-C3B1-3F76-3561-ED76AA6167D9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4" name="Google Shape;210;p28">
              <a:extLst>
                <a:ext uri="{FF2B5EF4-FFF2-40B4-BE49-F238E27FC236}">
                  <a16:creationId xmlns:a16="http://schemas.microsoft.com/office/drawing/2014/main" id="{40976FB6-2CA4-AFC9-4991-F34F08B435D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7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7A88A529-6C93-88E5-450D-55BC91FA3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" y="1504950"/>
            <a:ext cx="4508321" cy="2294358"/>
          </a:xfrm>
          <a:prstGeom prst="rect">
            <a:avLst/>
          </a:prstGeom>
        </p:spPr>
      </p:pic>
      <p:pic>
        <p:nvPicPr>
          <p:cNvPr id="30" name="Picture 29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A49BFDD7-81CD-AADE-BE44-80A378480E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1" y="1054936"/>
            <a:ext cx="2873423" cy="1821613"/>
          </a:xfrm>
          <a:prstGeom prst="rect">
            <a:avLst/>
          </a:prstGeom>
        </p:spPr>
      </p:pic>
      <p:pic>
        <p:nvPicPr>
          <p:cNvPr id="32" name="Picture 31" descr="A picture containing line, plot, diagram, font&#10;&#10;Description automatically generated">
            <a:extLst>
              <a:ext uri="{FF2B5EF4-FFF2-40B4-BE49-F238E27FC236}">
                <a16:creationId xmlns:a16="http://schemas.microsoft.com/office/drawing/2014/main" id="{B9B147DB-D63F-052C-9E30-E0DED40E00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54396"/>
            <a:ext cx="2039508" cy="12700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28E601-357F-9B62-817B-B1B587E3DADC}"/>
              </a:ext>
            </a:extLst>
          </p:cNvPr>
          <p:cNvSpPr txBox="1"/>
          <p:nvPr/>
        </p:nvSpPr>
        <p:spPr>
          <a:xfrm>
            <a:off x="4964744" y="751642"/>
            <a:ext cx="3733800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/>
              <a:t>Area of rainfed</a:t>
            </a:r>
            <a:r>
              <a:rPr lang="en-US" sz="1000" b="0" i="0" u="none" strike="noStrike" baseline="0" dirty="0">
                <a:effectLst/>
              </a:rPr>
              <a:t> agriculture</a:t>
            </a:r>
          </a:p>
          <a:p>
            <a:r>
              <a:rPr lang="en-US" sz="1000" dirty="0"/>
              <a:t>(Mar Menor, Campo de Cartegena)</a:t>
            </a:r>
          </a:p>
          <a:p>
            <a:endParaRPr lang="en-US" sz="1800" b="0" i="0" u="none" strike="noStrike" baseline="0" dirty="0">
              <a:effectLst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6FB07-01C2-1E02-FBB4-6D7C85B9F7C5}"/>
              </a:ext>
            </a:extLst>
          </p:cNvPr>
          <p:cNvSpPr txBox="1"/>
          <p:nvPr/>
        </p:nvSpPr>
        <p:spPr>
          <a:xfrm>
            <a:off x="5961010" y="2994197"/>
            <a:ext cx="181139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00" dirty="0"/>
              <a:t>Life quality in Murcia region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4920FC-6574-4FFC-1F89-F161075916AB}"/>
              </a:ext>
            </a:extLst>
          </p:cNvPr>
          <p:cNvSpPr txBox="1"/>
          <p:nvPr/>
        </p:nvSpPr>
        <p:spPr>
          <a:xfrm rot="16200000">
            <a:off x="4378390" y="183965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Hectares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CCAA40-EC09-40AE-D6B6-12C743B8A8CC}"/>
              </a:ext>
            </a:extLst>
          </p:cNvPr>
          <p:cNvSpPr txBox="1"/>
          <p:nvPr/>
        </p:nvSpPr>
        <p:spPr>
          <a:xfrm rot="16200000">
            <a:off x="5356376" y="3756844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 Indicator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C20D4B-86E7-B54C-8B5A-A457F54116D5}"/>
              </a:ext>
            </a:extLst>
          </p:cNvPr>
          <p:cNvSpPr txBox="1"/>
          <p:nvPr/>
        </p:nvSpPr>
        <p:spPr>
          <a:xfrm>
            <a:off x="342225" y="3900899"/>
            <a:ext cx="2457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Belando</a:t>
            </a: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B2D736-5303-892D-0454-9CA31289CCE4}"/>
              </a:ext>
            </a:extLst>
          </p:cNvPr>
          <p:cNvSpPr txBox="1"/>
          <p:nvPr/>
        </p:nvSpPr>
        <p:spPr>
          <a:xfrm>
            <a:off x="5039833" y="2856497"/>
            <a:ext cx="124301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Origen: CARM</a:t>
            </a:r>
            <a:endParaRPr lang="nb-NO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6AAA3A-DC76-D1F3-B105-F88F0670E36B}"/>
              </a:ext>
            </a:extLst>
          </p:cNvPr>
          <p:cNvSpPr txBox="1"/>
          <p:nvPr/>
        </p:nvSpPr>
        <p:spPr>
          <a:xfrm>
            <a:off x="5851223" y="4466420"/>
            <a:ext cx="124301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Origen: INE</a:t>
            </a:r>
            <a:endParaRPr lang="nb-NO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77" y="1537062"/>
            <a:ext cx="3253294" cy="379557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Understand what has led to the environmental degradation of the lagoon ecosystem</a:t>
            </a:r>
          </a:p>
          <a:p>
            <a:r>
              <a:rPr lang="en-US" sz="1400" dirty="0"/>
              <a:t>H</a:t>
            </a:r>
            <a:r>
              <a:rPr lang="en-US" sz="1400" dirty="0">
                <a:solidFill>
                  <a:schemeClr val="tx1"/>
                </a:solidFill>
              </a:rPr>
              <a:t>ow the degradation influences the economic activities and living conditions of the people in the region.</a:t>
            </a:r>
          </a:p>
          <a:p>
            <a:r>
              <a:rPr lang="en-US" sz="1400" dirty="0">
                <a:solidFill>
                  <a:schemeClr val="tx1"/>
                </a:solidFill>
              </a:rPr>
              <a:t>What must be done to have economic activities and good living conditions </a:t>
            </a:r>
            <a:r>
              <a:rPr lang="en-US" sz="1400" b="1" u="sng" dirty="0">
                <a:solidFill>
                  <a:schemeClr val="tx1"/>
                </a:solidFill>
              </a:rPr>
              <a:t>and</a:t>
            </a:r>
            <a:r>
              <a:rPr lang="en-US" sz="1400" dirty="0">
                <a:solidFill>
                  <a:schemeClr val="tx1"/>
                </a:solidFill>
              </a:rPr>
              <a:t> allow the recovery of the lagoon ecosystem in the future?</a:t>
            </a:r>
            <a:endParaRPr lang="en-US" sz="14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8589" y="4474518"/>
            <a:ext cx="884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2:00-3:30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017810F-BE0B-413F-B3C1-C7D48DC5FA11}"/>
              </a:ext>
            </a:extLst>
          </p:cNvPr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684A8-180B-4CD5-A1DB-B170B1DB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52680"/>
            <a:ext cx="6172200" cy="533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Approach &amp; Methodology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DB38B7A8-9DE2-4CCB-B5EB-F4BD463F8DF2}"/>
              </a:ext>
            </a:extLst>
          </p:cNvPr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AD7E73CF-9B39-4D91-AF0C-80870BD380B5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92EA19A3-2CEB-4666-98AE-4527E809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EF89D6C9-EE25-4252-AE2E-A5B82F08DAB0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43276D6-3709-4B63-9753-817108CA070A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9" name="Google Shape;210;p28">
            <a:extLst>
              <a:ext uri="{FF2B5EF4-FFF2-40B4-BE49-F238E27FC236}">
                <a16:creationId xmlns:a16="http://schemas.microsoft.com/office/drawing/2014/main" id="{BC5C9611-D73A-44B3-A155-C8FAB0856C7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29DB53BC-71C4-1972-1637-7CD473AAF447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CF935DE-6E7B-EE4A-8BA9-F721FDE82FD8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2C2EFC7B-5CFA-F66A-5DD6-D1DB9D877033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27CF82-863E-5237-637D-C190F8C3D649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AAC168AB-CC4C-E2CC-2212-EFB89E272F87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D8F1333B-E4E9-F8C0-E58F-C04EF0AFC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>
                  <a:extLst>
                    <a:ext uri="{FF2B5EF4-FFF2-40B4-BE49-F238E27FC236}">
                      <a16:creationId xmlns:a16="http://schemas.microsoft.com/office/drawing/2014/main" id="{366C34F7-4421-4D32-5F94-C9C2CDF9C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259F84BA-E891-1A1E-1FD1-332DFF8D4361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052493B-262D-35E4-FCC5-B7EFEB7EDB3D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7" name="Google Shape;210;p28">
              <a:extLst>
                <a:ext uri="{FF2B5EF4-FFF2-40B4-BE49-F238E27FC236}">
                  <a16:creationId xmlns:a16="http://schemas.microsoft.com/office/drawing/2014/main" id="{352A1525-495B-AA6A-583E-ACF6918B74B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2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FF0295E-6B20-DF0C-A1DF-A4D634DB53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71" y="1588232"/>
            <a:ext cx="5121426" cy="20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8200" y="4474518"/>
            <a:ext cx="675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3:30-5:00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2DFE2-681C-4675-A8EC-F2B3C997AC4C}"/>
              </a:ext>
            </a:extLst>
          </p:cNvPr>
          <p:cNvSpPr txBox="1">
            <a:spLocks/>
          </p:cNvSpPr>
          <p:nvPr/>
        </p:nvSpPr>
        <p:spPr>
          <a:xfrm>
            <a:off x="1485900" y="152680"/>
            <a:ext cx="6172200" cy="533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Insights</a:t>
            </a:r>
            <a:r>
              <a:rPr lang="en-US" sz="3000" dirty="0"/>
              <a:t> and the </a:t>
            </a:r>
            <a:r>
              <a:rPr lang="en-US" sz="3000" b="1" dirty="0"/>
              <a:t>way forward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6FA4F188-4DB0-4938-8E95-0BCC38F78645}"/>
              </a:ext>
            </a:extLst>
          </p:cNvPr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3B2406FB-AA27-4BCC-9385-B68681AC71CF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5A175774-26E5-4A81-81BC-E2C1187A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6F14AC0A-15D9-4ECB-B22A-1B0C59675BC0}"/>
              </a:ext>
            </a:extLst>
          </p:cNvPr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C9D9718-80ED-475B-ACBC-EE094BE79279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C91EDBB-1239-45C9-A52D-B1C6367035EB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23" name="Google Shape;210;p28">
            <a:extLst>
              <a:ext uri="{FF2B5EF4-FFF2-40B4-BE49-F238E27FC236}">
                <a16:creationId xmlns:a16="http://schemas.microsoft.com/office/drawing/2014/main" id="{39BBE872-725A-4D41-935F-93F8B8258C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01D5FB93-13CB-E07C-C7F7-5DD8465D5FA9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2730F5C-0EA4-B78F-3020-9C00E508680B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AC83A2A6-3529-8E35-5ADC-AE8D062446CF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A71EE-E4F3-AEDF-0BE3-8FE0AF9433E5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2EDF6081-E446-72FC-DE3A-8575FD6D2E5D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1" name="Picture 2">
                  <a:extLst>
                    <a:ext uri="{FF2B5EF4-FFF2-40B4-BE49-F238E27FC236}">
                      <a16:creationId xmlns:a16="http://schemas.microsoft.com/office/drawing/2014/main" id="{66BE45C0-BE24-4CF4-50B1-04EEC9F52E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>
                  <a:extLst>
                    <a:ext uri="{FF2B5EF4-FFF2-40B4-BE49-F238E27FC236}">
                      <a16:creationId xmlns:a16="http://schemas.microsoft.com/office/drawing/2014/main" id="{69990A5B-F474-0129-41A5-BDBD068414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25A5AEFE-F28A-321D-A9AE-C43C549FFD29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D868855-06A6-644C-F365-D97C67C5708A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7" name="Google Shape;210;p28">
              <a:extLst>
                <a:ext uri="{FF2B5EF4-FFF2-40B4-BE49-F238E27FC236}">
                  <a16:creationId xmlns:a16="http://schemas.microsoft.com/office/drawing/2014/main" id="{466A3C67-B3BC-DF33-0E7D-F44635724F2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338833BC-080B-DE4D-07BB-8E1FF8721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794948"/>
            <a:ext cx="4449615" cy="355360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39DB3F-D97B-D10E-4B78-612CBF936CF8}"/>
              </a:ext>
            </a:extLst>
          </p:cNvPr>
          <p:cNvSpPr txBox="1"/>
          <p:nvPr/>
        </p:nvSpPr>
        <p:spPr>
          <a:xfrm>
            <a:off x="304800" y="921690"/>
            <a:ext cx="38481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E101A"/>
                </a:solidFill>
                <a:effectLst/>
              </a:rPr>
              <a:t>Intensive agriculture is widely recognized as the primary sector accountable for significant environmental impact.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E101A"/>
                </a:solidFill>
                <a:effectLst/>
              </a:rPr>
              <a:t>The tourism industry has experienced the most profound repercussions due to the prevailing circumstances.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E101A"/>
                </a:solidFill>
                <a:effectLst/>
              </a:rPr>
              <a:t>The absence of coordination between local, regional, and national policies has hindered synergy and collaboration.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0E101A"/>
              </a:solidFill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0E101A"/>
              </a:solidFill>
              <a:effectLst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Transitioning to stock and flow diagrams (SFDs)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 panose="020F0502020204030204" pitchFamily="34" charset="0"/>
                <a:cs typeface="Arial" panose="020B0604020202020204" pitchFamily="34" charset="0"/>
              </a:rPr>
              <a:t>Integration with soil and water assessment tool (SWAT) and quantitative water-energy transport (QWET) models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BFA4F6-A380-92BF-14AC-799156C3ED30}"/>
              </a:ext>
            </a:extLst>
          </p:cNvPr>
          <p:cNvSpPr txBox="1"/>
          <p:nvPr/>
        </p:nvSpPr>
        <p:spPr>
          <a:xfrm>
            <a:off x="4724400" y="4343713"/>
            <a:ext cx="33905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Cross-sectoral CLD – overall overview with subsystems</a:t>
            </a:r>
            <a:endParaRPr lang="nb-NO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92DFE2-681C-4675-A8EC-F2B3C997AC4C}"/>
              </a:ext>
            </a:extLst>
          </p:cNvPr>
          <p:cNvSpPr txBox="1">
            <a:spLocks/>
          </p:cNvSpPr>
          <p:nvPr/>
        </p:nvSpPr>
        <p:spPr>
          <a:xfrm>
            <a:off x="1485900" y="152680"/>
            <a:ext cx="6172200" cy="533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/>
              <a:t>Questions / Comments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6FA4F188-4DB0-4938-8E95-0BCC38F78645}"/>
              </a:ext>
            </a:extLst>
          </p:cNvPr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3B2406FB-AA27-4BCC-9385-B68681AC71CF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5A175774-26E5-4A81-81BC-E2C1187A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6F14AC0A-15D9-4ECB-B22A-1B0C59675BC0}"/>
              </a:ext>
            </a:extLst>
          </p:cNvPr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C9D9718-80ED-475B-ACBC-EE094BE79279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C91EDBB-1239-45C9-A52D-B1C6367035EB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23" name="Google Shape;210;p28">
            <a:extLst>
              <a:ext uri="{FF2B5EF4-FFF2-40B4-BE49-F238E27FC236}">
                <a16:creationId xmlns:a16="http://schemas.microsoft.com/office/drawing/2014/main" id="{39BBE872-725A-4D41-935F-93F8B8258C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01D5FB93-13CB-E07C-C7F7-5DD8465D5FA9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2730F5C-0EA4-B78F-3020-9C00E508680B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AC83A2A6-3529-8E35-5ADC-AE8D062446CF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A71EE-E4F3-AEDF-0BE3-8FE0AF9433E5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2EDF6081-E446-72FC-DE3A-8575FD6D2E5D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1" name="Picture 2">
                  <a:extLst>
                    <a:ext uri="{FF2B5EF4-FFF2-40B4-BE49-F238E27FC236}">
                      <a16:creationId xmlns:a16="http://schemas.microsoft.com/office/drawing/2014/main" id="{66BE45C0-BE24-4CF4-50B1-04EEC9F52E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>
                  <a:extLst>
                    <a:ext uri="{FF2B5EF4-FFF2-40B4-BE49-F238E27FC236}">
                      <a16:creationId xmlns:a16="http://schemas.microsoft.com/office/drawing/2014/main" id="{69990A5B-F474-0129-41A5-BDBD068414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25A5AEFE-F28A-321D-A9AE-C43C549FFD29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D868855-06A6-644C-F365-D97C67C5708A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7" name="Google Shape;210;p28">
              <a:extLst>
                <a:ext uri="{FF2B5EF4-FFF2-40B4-BE49-F238E27FC236}">
                  <a16:creationId xmlns:a16="http://schemas.microsoft.com/office/drawing/2014/main" id="{466A3C67-B3BC-DF33-0E7D-F44635724F2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C76B4F9-3897-F611-07CD-4401B2B1D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726" y="1341052"/>
            <a:ext cx="42672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Contact us :</a:t>
            </a:r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Mahla.Rashidian@niva.no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2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0341"/>
            <a:ext cx="9144000" cy="543461"/>
          </a:xfrm>
          <a:prstGeom prst="roundRect">
            <a:avLst/>
          </a:prstGeom>
          <a:solidFill>
            <a:srgbClr val="B22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1496560" y="37686"/>
            <a:ext cx="675140" cy="470942"/>
            <a:chOff x="395214" y="152400"/>
            <a:chExt cx="1509786" cy="1053148"/>
          </a:xfrm>
        </p:grpSpPr>
        <p:sp>
          <p:nvSpPr>
            <p:cNvPr id="7" name="Oval 6"/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286000" y="86047"/>
            <a:ext cx="491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INTERNATIONAL SYSTEM DYNAMICS CONFERENCE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C50F76-A48D-42E5-B93D-E3C7C644F0F3}"/>
              </a:ext>
            </a:extLst>
          </p:cNvPr>
          <p:cNvSpPr txBox="1">
            <a:spLocks/>
          </p:cNvSpPr>
          <p:nvPr/>
        </p:nvSpPr>
        <p:spPr>
          <a:xfrm>
            <a:off x="1182757" y="556653"/>
            <a:ext cx="6858000" cy="4586847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25" dirty="0">
                <a:solidFill>
                  <a:srgbClr val="B2214D"/>
                </a:solidFill>
              </a:rPr>
              <a:t>Instructions: Please do this!!!</a:t>
            </a:r>
          </a:p>
          <a:p>
            <a:endParaRPr lang="en-US" sz="27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700" dirty="0">
                <a:solidFill>
                  <a:schemeClr val="tx1"/>
                </a:solidFill>
              </a:rPr>
              <a:t>1) Prepare your Work in Progress (WIP) presentation using a copy of this template. </a:t>
            </a:r>
            <a:endParaRPr lang="en-US" sz="2175" dirty="0">
              <a:solidFill>
                <a:schemeClr val="tx1"/>
              </a:solidFill>
            </a:endParaRP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Change the presentation title and author information to match your submission.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Do NOT change the titles of the other slides. Do NOT change the number of slides with content. 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Change the body of the slides to present your work, following the instructions in the slide notes.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2475" dirty="0">
              <a:solidFill>
                <a:schemeClr val="tx1"/>
              </a:solidFill>
            </a:endParaRPr>
          </a:p>
          <a:p>
            <a:pPr algn="l"/>
            <a:r>
              <a:rPr lang="en-US" sz="2700" dirty="0">
                <a:solidFill>
                  <a:schemeClr val="tx1"/>
                </a:solidFill>
              </a:rPr>
              <a:t>2) Submit your WIP presentation slides at </a:t>
            </a:r>
            <a:r>
              <a:rPr lang="en-US" sz="2700" dirty="0">
                <a:solidFill>
                  <a:schemeClr val="tx1"/>
                </a:solidFill>
                <a:hlinkClick r:id="rId4"/>
              </a:rPr>
              <a:t>https://webportal.systemdynamics.org</a:t>
            </a:r>
            <a:r>
              <a:rPr lang="en-US" sz="2700" dirty="0">
                <a:solidFill>
                  <a:schemeClr val="tx1"/>
                </a:solidFill>
              </a:rPr>
              <a:t> by June 20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Click on the title of your submission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Select “Upload new or updated paper files”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Upload the </a:t>
            </a:r>
            <a:r>
              <a:rPr lang="en-US" sz="2475" dirty="0" err="1">
                <a:solidFill>
                  <a:schemeClr val="tx1"/>
                </a:solidFill>
              </a:rPr>
              <a:t>Powerpoint</a:t>
            </a:r>
            <a:r>
              <a:rPr lang="en-US" sz="2475" dirty="0">
                <a:solidFill>
                  <a:schemeClr val="tx1"/>
                </a:solidFill>
              </a:rPr>
              <a:t> presentation file for your WIP slides</a:t>
            </a:r>
          </a:p>
          <a:p>
            <a:pPr marL="1028700" lvl="2" indent="-342900" algn="l">
              <a:buFont typeface="Arial" panose="020B0604020202020204" pitchFamily="34" charset="0"/>
              <a:buChar char="•"/>
            </a:pPr>
            <a:endParaRPr lang="en-US" sz="2175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3) </a:t>
            </a:r>
            <a:r>
              <a:rPr lang="en-US" sz="2700" dirty="0">
                <a:solidFill>
                  <a:schemeClr val="tx1"/>
                </a:solidFill>
              </a:rPr>
              <a:t>Follow the format and timing listed below: 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You have exactly 5:00 minutes to present, followed by up to 5:00 minutes of discussion. 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Keep within the time limits noted at the lower right of each slide.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The session chair will combine your slides with other presentations and will control the screen.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2475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4) </a:t>
            </a:r>
            <a:r>
              <a:rPr lang="en-US" sz="2700" dirty="0">
                <a:solidFill>
                  <a:schemeClr val="tx1"/>
                </a:solidFill>
              </a:rPr>
              <a:t>You may record your presentation in advance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If you are not able to attend the session, the recording will be used instead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If you do attend, you can ask the chair to play the recording, or present live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Add the YouTube Video ID to the Web Portal under “Review or update paper information”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2475" dirty="0">
              <a:solidFill>
                <a:schemeClr val="tx1"/>
              </a:solidFill>
            </a:endParaRPr>
          </a:p>
          <a:p>
            <a:pPr algn="l"/>
            <a:r>
              <a:rPr lang="en-US" sz="2700" dirty="0">
                <a:solidFill>
                  <a:schemeClr val="tx1"/>
                </a:solidFill>
              </a:rPr>
              <a:t>5) If you make updates or change plans after June 20, send the session chair a note</a:t>
            </a:r>
            <a:endParaRPr lang="en-US" sz="2475" dirty="0">
              <a:solidFill>
                <a:schemeClr val="tx1"/>
              </a:solidFill>
            </a:endParaRP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75" dirty="0">
                <a:solidFill>
                  <a:schemeClr val="tx1"/>
                </a:solidFill>
              </a:rPr>
              <a:t>Use the contact information at </a:t>
            </a:r>
            <a:r>
              <a:rPr lang="en-US" sz="2475" dirty="0">
                <a:solidFill>
                  <a:schemeClr val="tx1"/>
                </a:solidFill>
                <a:hlinkClick r:id="rId5"/>
              </a:rPr>
              <a:t>https://isdc.systemdynamics.org</a:t>
            </a:r>
            <a:r>
              <a:rPr lang="en-US" sz="2475" dirty="0">
                <a:solidFill>
                  <a:schemeClr val="tx1"/>
                </a:solidFill>
              </a:rPr>
              <a:t>     </a:t>
            </a:r>
            <a:endParaRPr lang="en-US" sz="2100" dirty="0">
              <a:solidFill>
                <a:schemeClr val="tx1"/>
              </a:solidFill>
            </a:endParaRP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24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761</Words>
  <Application>Microsoft Office PowerPoint</Application>
  <PresentationFormat>On-screen Show (16:9)</PresentationFormat>
  <Paragraphs>121</Paragraphs>
  <Slides>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LT Std 55 Roman</vt:lpstr>
      <vt:lpstr>Calibri</vt:lpstr>
      <vt:lpstr>Courier New</vt:lpstr>
      <vt:lpstr>Office Theme</vt:lpstr>
      <vt:lpstr>System dynamics modeling for predicting socio-economic-environmental evolution in highly anthropized Mar Menor coastal areas – a group model building approach </vt:lpstr>
      <vt:lpstr>Background</vt:lpstr>
      <vt:lpstr>Problem statement </vt:lpstr>
      <vt:lpstr>Approach &amp; Methodology</vt:lpstr>
      <vt:lpstr>PowerPoint Presentation</vt:lpstr>
      <vt:lpstr>PowerPoint Presentation</vt:lpstr>
      <vt:lpstr>PowerPoint Presentation</vt:lpstr>
    </vt:vector>
  </TitlesOfParts>
  <Company>isee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work</dc:title>
  <dc:creator>Bob Eberlein</dc:creator>
  <cp:lastModifiedBy>Mahla Rashidian</cp:lastModifiedBy>
  <cp:revision>65</cp:revision>
  <cp:lastPrinted>2018-05-29T13:54:06Z</cp:lastPrinted>
  <dcterms:created xsi:type="dcterms:W3CDTF">2018-04-25T19:48:46Z</dcterms:created>
  <dcterms:modified xsi:type="dcterms:W3CDTF">2023-07-12T12:24:10Z</dcterms:modified>
</cp:coreProperties>
</file>