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1" r:id="rId6"/>
  </p:sldIdLst>
  <p:sldSz cx="9144000" cy="5143500" type="screen16x9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4C4C4"/>
    <a:srgbClr val="343A40"/>
    <a:srgbClr val="B2214D"/>
    <a:srgbClr val="EF7DB1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7483" autoAdjust="0"/>
  </p:normalViewPr>
  <p:slideViewPr>
    <p:cSldViewPr>
      <p:cViewPr varScale="1">
        <p:scale>
          <a:sx n="77" d="100"/>
          <a:sy n="77" d="100"/>
        </p:scale>
        <p:origin x="98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650875"/>
            <a:ext cx="57896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5036"/>
            <a:ext cx="84582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SG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Systems Thinking and System Dynamics Modelling to Facilitate Interdisciplinary Learning through an Undergraduate Course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2865623"/>
            <a:ext cx="6057900" cy="1314450"/>
          </a:xfrm>
        </p:spPr>
        <p:txBody>
          <a:bodyPr>
            <a:normAutofit/>
          </a:bodyPr>
          <a:lstStyle/>
          <a:p>
            <a:pPr algn="r"/>
            <a:r>
              <a:rPr lang="en-US" sz="1500" b="1" dirty="0">
                <a:solidFill>
                  <a:schemeClr val="tx1"/>
                </a:solidFill>
              </a:rPr>
              <a:t>Sreenivas</a:t>
            </a:r>
          </a:p>
          <a:p>
            <a:pPr algn="r"/>
            <a:r>
              <a:rPr lang="en-US" sz="1500" b="1" dirty="0">
                <a:solidFill>
                  <a:schemeClr val="tx1"/>
                </a:solidFill>
              </a:rPr>
              <a:t>(Bellam Sreenivasulu)</a:t>
            </a:r>
          </a:p>
          <a:p>
            <a:pPr algn="r"/>
            <a:r>
              <a:rPr lang="en-US" sz="1500" dirty="0">
                <a:solidFill>
                  <a:schemeClr val="tx1"/>
                </a:solidFill>
              </a:rPr>
              <a:t>Residential College 4</a:t>
            </a:r>
          </a:p>
          <a:p>
            <a:pPr algn="r"/>
            <a:r>
              <a:rPr lang="en-US" sz="1500" dirty="0">
                <a:solidFill>
                  <a:schemeClr val="tx1"/>
                </a:solidFill>
              </a:rPr>
              <a:t>National University of Singapore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4474518"/>
            <a:ext cx="800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0:00-0:30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4F0C5A-FCBE-474A-8DB8-148DA7B5FECE}"/>
              </a:ext>
            </a:extLst>
          </p:cNvPr>
          <p:cNvSpPr txBox="1"/>
          <p:nvPr/>
        </p:nvSpPr>
        <p:spPr>
          <a:xfrm>
            <a:off x="5334000" y="5715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i="1" dirty="0">
                <a:solidFill>
                  <a:srgbClr val="B2214D"/>
                </a:solidFill>
              </a:rPr>
              <a:t>Online Poster Presentation</a:t>
            </a:r>
          </a:p>
          <a:p>
            <a:pPr algn="r"/>
            <a:endParaRPr lang="en-US" sz="2400" i="1" dirty="0">
              <a:solidFill>
                <a:srgbClr val="B2214D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384F91-FFF5-C042-922A-7D0BA9356FA8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98A784-890B-224D-9A9C-08FF997DD015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1DD47CD-9787-EE4E-BAF0-A8A3535FD4B1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026" name="Picture 2">
                  <a:extLst>
                    <a:ext uri="{FF2B5EF4-FFF2-40B4-BE49-F238E27FC236}">
                      <a16:creationId xmlns:a16="http://schemas.microsoft.com/office/drawing/2014/main" id="{64E3EF64-C40A-4EC9-AF60-EDA9078594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>
                  <a:extLst>
                    <a:ext uri="{FF2B5EF4-FFF2-40B4-BE49-F238E27FC236}">
                      <a16:creationId xmlns:a16="http://schemas.microsoft.com/office/drawing/2014/main" id="{D0215F21-59DE-4327-B06B-E026F3BFE8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18F84453-B99F-4A92-BBF0-4CC0F68B57A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D0DE390-2008-46D1-949E-F0489FC6F2C6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7" name="Google Shape;210;p28">
              <a:extLst>
                <a:ext uri="{FF2B5EF4-FFF2-40B4-BE49-F238E27FC236}">
                  <a16:creationId xmlns:a16="http://schemas.microsoft.com/office/drawing/2014/main" id="{095AE063-763D-4BF7-8966-F0BB1C775F24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" name="Imagem 19" descr="Fundo preto com letras vermelhas&#10;&#10;Descrição gerada automaticamente">
            <a:extLst>
              <a:ext uri="{FF2B5EF4-FFF2-40B4-BE49-F238E27FC236}">
                <a16:creationId xmlns:a16="http://schemas.microsoft.com/office/drawing/2014/main" id="{3B08B5E7-234C-4941-B769-DD877C02A68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1054" r="70833" b="57225"/>
          <a:stretch/>
        </p:blipFill>
        <p:spPr>
          <a:xfrm>
            <a:off x="8253595" y="505278"/>
            <a:ext cx="409210" cy="392415"/>
          </a:xfrm>
          <a:prstGeom prst="rect">
            <a:avLst/>
          </a:prstGeom>
        </p:spPr>
      </p:pic>
      <p:grpSp>
        <p:nvGrpSpPr>
          <p:cNvPr id="18" name="Group 5">
            <a:extLst>
              <a:ext uri="{FF2B5EF4-FFF2-40B4-BE49-F238E27FC236}">
                <a16:creationId xmlns:a16="http://schemas.microsoft.com/office/drawing/2014/main" id="{D5F7DDED-500E-479F-9CDF-09EC51797E49}"/>
              </a:ext>
            </a:extLst>
          </p:cNvPr>
          <p:cNvGrpSpPr/>
          <p:nvPr/>
        </p:nvGrpSpPr>
        <p:grpSpPr>
          <a:xfrm>
            <a:off x="228601" y="33823"/>
            <a:ext cx="1371599" cy="912969"/>
            <a:chOff x="395214" y="152400"/>
            <a:chExt cx="1509786" cy="1053148"/>
          </a:xfrm>
        </p:grpSpPr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87AECC70-AA34-43E2-B0DF-D4EBEE9DAD9A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21" name="Picture 7">
              <a:extLst>
                <a:ext uri="{FF2B5EF4-FFF2-40B4-BE49-F238E27FC236}">
                  <a16:creationId xmlns:a16="http://schemas.microsoft.com/office/drawing/2014/main" id="{69A5B578-F80F-48A9-956C-AE92967FB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889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30249"/>
            <a:ext cx="8839200" cy="343172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SG" sz="2400" i="1" dirty="0">
                <a:solidFill>
                  <a:srgbClr val="C00000"/>
                </a:solidFill>
              </a:rPr>
              <a:t>Would application of systems thinking tools and system dynamics modeling for modelling ‘Energy Systems’ facilitate interdisciplinary learning?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ill Sans MT"/>
            </a:endParaRPr>
          </a:p>
          <a:p>
            <a:pPr marL="942975" lvl="2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S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Systems thinking</a:t>
            </a:r>
            <a:r>
              <a:rPr lang="en-S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system dynamics modeling to facilitate undergraduates’ interdisciplinary learning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lvl="2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Project-based learning in small groups to improve interdisciplinary learning outcomes.</a:t>
            </a:r>
          </a:p>
          <a:p>
            <a:pPr marL="942975" lvl="2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 for </a:t>
            </a:r>
            <a:r>
              <a:rPr lang="en-S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formal systems thinking and system dynamics modeling curriculum for interdisciplinary learning.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8740" y="4474518"/>
            <a:ext cx="827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6" name="Group 5"/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86000" y="86047"/>
            <a:ext cx="491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Problem Statement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C93894B4-FD31-40CA-995C-F67E626595C7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9FA53A-D705-494A-8412-36AEB6ABD20F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8" name="Google Shape;210;p28">
            <a:extLst>
              <a:ext uri="{FF2B5EF4-FFF2-40B4-BE49-F238E27FC236}">
                <a16:creationId xmlns:a16="http://schemas.microsoft.com/office/drawing/2014/main" id="{4CBD87F9-4642-4305-88AF-582437A4E48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B736327-6599-5F44-8E9C-5237152BE7AC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F2ED67E-0158-524F-A4CE-0897377088B8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28B273DA-4495-244F-A1F5-4489C340CAC3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C4C4C4"/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912C18B-C95D-2D4B-B05F-67A14C0C41B3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D240979-47A6-3345-8829-252070C116E4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33" name="Picture 2">
                  <a:extLst>
                    <a:ext uri="{FF2B5EF4-FFF2-40B4-BE49-F238E27FC236}">
                      <a16:creationId xmlns:a16="http://schemas.microsoft.com/office/drawing/2014/main" id="{AA2F3581-F261-E845-80EB-2207F3134FA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" name="Picture 4">
                  <a:extLst>
                    <a:ext uri="{FF2B5EF4-FFF2-40B4-BE49-F238E27FC236}">
                      <a16:creationId xmlns:a16="http://schemas.microsoft.com/office/drawing/2014/main" id="{F00EE7C3-8D0D-F04B-9B86-FA241632177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5" name="Retângulo 9">
                  <a:extLst>
                    <a:ext uri="{FF2B5EF4-FFF2-40B4-BE49-F238E27FC236}">
                      <a16:creationId xmlns:a16="http://schemas.microsoft.com/office/drawing/2014/main" id="{438A52E6-4A0F-D549-90A3-5C33D4E04F30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 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8" name="Retângulo 15">
              <a:extLst>
                <a:ext uri="{FF2B5EF4-FFF2-40B4-BE49-F238E27FC236}">
                  <a16:creationId xmlns:a16="http://schemas.microsoft.com/office/drawing/2014/main" id="{DBCB928D-13A5-F441-B52C-6AE5A5D586C2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9" name="Google Shape;210;p28">
              <a:extLst>
                <a:ext uri="{FF2B5EF4-FFF2-40B4-BE49-F238E27FC236}">
                  <a16:creationId xmlns:a16="http://schemas.microsoft.com/office/drawing/2014/main" id="{EA0A8782-876F-3042-8A96-FFE0FFA0D8C0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30708"/>
            <a:ext cx="5943600" cy="379557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SG" sz="6200" dirty="0">
                <a:effectLst/>
                <a:ea typeface="Calibri" panose="020F0502020204030204" pitchFamily="34" charset="0"/>
              </a:rPr>
              <a:t>ST and SD modeling framework to model complex real-world problems to gain interdisciplinary knowledge through p</a:t>
            </a:r>
            <a:r>
              <a:rPr lang="en-SG" sz="6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roject-based Learning. </a:t>
            </a:r>
            <a:r>
              <a:rPr lang="en-SG" sz="6600" dirty="0">
                <a:solidFill>
                  <a:srgbClr val="FF0066"/>
                </a:solidFill>
              </a:rPr>
              <a:t>It offers a common platform for students from different disciplines to model complex real-world problems to gain interdisciplinary perspectives/knowledge.</a:t>
            </a:r>
            <a:endParaRPr kumimoji="0" lang="en-SG" sz="66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SG" sz="6200" dirty="0"/>
              <a:t>The role of systems science/theory for interdisciplinary studies (Newell, 2001; Repko 2012).</a:t>
            </a:r>
          </a:p>
          <a:p>
            <a:pPr algn="just"/>
            <a:r>
              <a:rPr lang="en-SG" sz="6200" dirty="0"/>
              <a:t>Systems thinking and system dynamics curriculum supports students’ ability to see the interconnections among different disciplines (Flynn et al., 2019; </a:t>
            </a:r>
            <a:r>
              <a:rPr lang="en-SG" sz="6200" dirty="0">
                <a:ea typeface="Calibri" panose="020F0502020204030204" pitchFamily="34" charset="0"/>
                <a:cs typeface="Calibri" panose="020F0502020204030204" pitchFamily="34" charset="0"/>
              </a:rPr>
              <a:t>Mathews &amp; Jones, 2008</a:t>
            </a:r>
            <a:r>
              <a:rPr lang="en-SG" sz="6200" dirty="0"/>
              <a:t>).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SG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SG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SG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SG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SG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SG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Flynn, A. B., Orgill, M., Ho, F. M., York, S., Matlin, S. A., Constable, D. J. C. and Mahaffy, P. G., (2019). Future directions for systems thinking in chemistry education: putting the pieces together, J. Chem. Educ., 96(12), 3000–300.</a:t>
            </a:r>
          </a:p>
          <a:p>
            <a:pPr algn="just">
              <a:lnSpc>
                <a:spcPct val="107000"/>
              </a:lnSpc>
            </a:pPr>
            <a:r>
              <a:rPr lang="en-SG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Mathews, L. G., Jones, A. (2008). </a:t>
            </a:r>
            <a:r>
              <a:rPr lang="en-SG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Systems Thinking to Improve Interdisciplinary Learning Outcomes:</a:t>
            </a:r>
            <a:r>
              <a:rPr lang="en-SG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Reflections on a Pilot Study</a:t>
            </a:r>
            <a:r>
              <a:rPr lang="en-SG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Land Economics. </a:t>
            </a:r>
            <a:r>
              <a:rPr lang="en-US" sz="4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Issues in Integrative Studies, 26, 73-104.</a:t>
            </a:r>
          </a:p>
          <a:p>
            <a:pPr algn="just">
              <a:lnSpc>
                <a:spcPct val="107000"/>
              </a:lnSpc>
            </a:pP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Newell, W.H. (2001). A theory of interdisciplinary studies. </a:t>
            </a:r>
            <a:r>
              <a:rPr lang="en-US" sz="4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Issues in Integrative Studies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1-25. </a:t>
            </a:r>
            <a:endParaRPr lang="en-SG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Repko, A. F. (2012). </a:t>
            </a:r>
            <a:r>
              <a:rPr lang="en-US" sz="4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Interdisciplinary research: Process and theory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(2nd Ed.). Los 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Angeles, CA: Sage.</a:t>
            </a:r>
            <a:endParaRPr lang="en-SG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SG" sz="4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SG" sz="4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88589" y="4474518"/>
            <a:ext cx="884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2:00-3:30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017810F-BE0B-413F-B3C1-C7D48DC5FA11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1684A8-180B-4CD5-A1DB-B170B1D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Approach or Dynamic Hypothesis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DB38B7A8-9DE2-4CCB-B5EB-F4BD463F8DF2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AD7E73CF-9B39-4D91-AF0C-80870BD380B5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92EA19A3-2CEB-4666-98AE-4527E809A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EF89D6C9-EE25-4252-AE2E-A5B82F08DAB0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43276D6-3709-4B63-9753-817108CA070A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9" name="Google Shape;210;p28">
            <a:extLst>
              <a:ext uri="{FF2B5EF4-FFF2-40B4-BE49-F238E27FC236}">
                <a16:creationId xmlns:a16="http://schemas.microsoft.com/office/drawing/2014/main" id="{BC5C9611-D73A-44B3-A155-C8FAB0856C7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C9D86DB-51A0-194F-8309-57FAED56F87C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8402F7-25C9-3443-8C53-229B322ED3D2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24" name="Rectangle 4">
                <a:extLst>
                  <a:ext uri="{FF2B5EF4-FFF2-40B4-BE49-F238E27FC236}">
                    <a16:creationId xmlns:a16="http://schemas.microsoft.com/office/drawing/2014/main" id="{8A190D99-BE30-1D48-89F6-D7EE12E259D5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C4C4C4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662007-59D5-9242-A16E-FB2385445EAA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EB1C4EA8-2F97-0E47-8EA8-30EA89E1891F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27" name="Picture 2">
                  <a:extLst>
                    <a:ext uri="{FF2B5EF4-FFF2-40B4-BE49-F238E27FC236}">
                      <a16:creationId xmlns:a16="http://schemas.microsoft.com/office/drawing/2014/main" id="{805BEAB6-21E8-ED43-8125-2AA4183BE12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4">
                  <a:extLst>
                    <a:ext uri="{FF2B5EF4-FFF2-40B4-BE49-F238E27FC236}">
                      <a16:creationId xmlns:a16="http://schemas.microsoft.com/office/drawing/2014/main" id="{99B00992-786C-004E-B2BB-17B45E43E77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Retângulo 9">
                  <a:extLst>
                    <a:ext uri="{FF2B5EF4-FFF2-40B4-BE49-F238E27FC236}">
                      <a16:creationId xmlns:a16="http://schemas.microsoft.com/office/drawing/2014/main" id="{EE249421-0621-0C49-BA96-470A9B20D54A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2" name="Retângulo 15">
              <a:extLst>
                <a:ext uri="{FF2B5EF4-FFF2-40B4-BE49-F238E27FC236}">
                  <a16:creationId xmlns:a16="http://schemas.microsoft.com/office/drawing/2014/main" id="{E5CC8F8D-778A-AC4C-AFD7-A98F95B187C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3" name="Google Shape;210;p28">
              <a:extLst>
                <a:ext uri="{FF2B5EF4-FFF2-40B4-BE49-F238E27FC236}">
                  <a16:creationId xmlns:a16="http://schemas.microsoft.com/office/drawing/2014/main" id="{BF8C667E-9C83-2B4B-8AB6-EB28145CA321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E2935A0-DC0F-68A6-3255-090B4FDEF9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431" y="888274"/>
            <a:ext cx="2895337" cy="2850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8200" y="4474518"/>
            <a:ext cx="675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3:30-5:00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892DFE2-681C-4675-A8EC-F2B3C997AC4C}"/>
              </a:ext>
            </a:extLst>
          </p:cNvPr>
          <p:cNvSpPr txBox="1">
            <a:spLocks/>
          </p:cNvSpPr>
          <p:nvPr/>
        </p:nvSpPr>
        <p:spPr>
          <a:xfrm>
            <a:off x="1387878" y="143027"/>
            <a:ext cx="6172200" cy="533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2900" dirty="0">
                <a:latin typeface="+mn-lt"/>
              </a:rPr>
              <a:t>Results: Sample Students’ Responses</a:t>
            </a:r>
            <a:endParaRPr lang="en-SG" sz="2900" dirty="0">
              <a:latin typeface="+mn-lt"/>
            </a:endParaRPr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6FA4F188-4DB0-4938-8E95-0BCC38F78645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3B2406FB-AA27-4BCC-9385-B68681AC71CF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18" name="Picture 7">
              <a:extLst>
                <a:ext uri="{FF2B5EF4-FFF2-40B4-BE49-F238E27FC236}">
                  <a16:creationId xmlns:a16="http://schemas.microsoft.com/office/drawing/2014/main" id="{5A175774-26E5-4A81-81BC-E2C1187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6F14AC0A-15D9-4ECB-B22A-1B0C59675BC0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C9D9718-80ED-475B-ACBC-EE094BE79279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C91EDBB-1239-45C9-A52D-B1C6367035EB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23" name="Google Shape;210;p28">
            <a:extLst>
              <a:ext uri="{FF2B5EF4-FFF2-40B4-BE49-F238E27FC236}">
                <a16:creationId xmlns:a16="http://schemas.microsoft.com/office/drawing/2014/main" id="{39BBE872-725A-4D41-935F-93F8B8258C3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EDE191D6-8574-184E-9F6C-0AA0873140D2}"/>
              </a:ext>
            </a:extLst>
          </p:cNvPr>
          <p:cNvGrpSpPr/>
          <p:nvPr/>
        </p:nvGrpSpPr>
        <p:grpSpPr>
          <a:xfrm>
            <a:off x="0" y="4657189"/>
            <a:ext cx="9144000" cy="530657"/>
            <a:chOff x="0" y="4657189"/>
            <a:chExt cx="9144000" cy="53065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38EEEBB-E6E6-BE4C-8773-61BA31AE7467}"/>
                </a:ext>
              </a:extLst>
            </p:cNvPr>
            <p:cNvGrpSpPr/>
            <p:nvPr/>
          </p:nvGrpSpPr>
          <p:grpSpPr>
            <a:xfrm>
              <a:off x="0" y="4657189"/>
              <a:ext cx="9144000" cy="530657"/>
              <a:chOff x="0" y="4657189"/>
              <a:chExt cx="9144000" cy="530657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1CDBCD5-663C-164C-9777-E4E7071BEF44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C4C4C4"/>
                  </a:solidFill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EF23A5-704A-B347-86B8-770204541FED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B3CEE4F-16AA-414D-81F1-A1148F7E2090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461666"/>
                <a:chOff x="1378548" y="4686300"/>
                <a:chExt cx="2107603" cy="461666"/>
              </a:xfrm>
            </p:grpSpPr>
            <p:pic>
              <p:nvPicPr>
                <p:cNvPr id="31" name="Picture 2">
                  <a:extLst>
                    <a:ext uri="{FF2B5EF4-FFF2-40B4-BE49-F238E27FC236}">
                      <a16:creationId xmlns:a16="http://schemas.microsoft.com/office/drawing/2014/main" id="{4D3865AE-2E95-7F49-8C13-7A80CF9F031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" name="Picture 4">
                  <a:extLst>
                    <a:ext uri="{FF2B5EF4-FFF2-40B4-BE49-F238E27FC236}">
                      <a16:creationId xmlns:a16="http://schemas.microsoft.com/office/drawing/2014/main" id="{A2622CF5-02A3-274A-84C7-279A69A860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3" name="Retângulo 9">
                  <a:extLst>
                    <a:ext uri="{FF2B5EF4-FFF2-40B4-BE49-F238E27FC236}">
                      <a16:creationId xmlns:a16="http://schemas.microsoft.com/office/drawing/2014/main" id="{7312339E-21C0-4548-ADAD-934D2BCF48CB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6" name="Retângulo 15">
              <a:extLst>
                <a:ext uri="{FF2B5EF4-FFF2-40B4-BE49-F238E27FC236}">
                  <a16:creationId xmlns:a16="http://schemas.microsoft.com/office/drawing/2014/main" id="{8C2D79DD-2981-CF4E-A204-3AA2532DC77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7" name="Google Shape;210;p28">
              <a:extLst>
                <a:ext uri="{FF2B5EF4-FFF2-40B4-BE49-F238E27FC236}">
                  <a16:creationId xmlns:a16="http://schemas.microsoft.com/office/drawing/2014/main" id="{AFB49DB3-E27A-AC4E-A09B-821A0C1A105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3B052E41-1285-A003-CF99-69A06E901E1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785" t="26082" r="21047" b="24107"/>
          <a:stretch/>
        </p:blipFill>
        <p:spPr bwMode="auto">
          <a:xfrm>
            <a:off x="258859" y="647812"/>
            <a:ext cx="8525827" cy="40373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8200" y="4474518"/>
            <a:ext cx="675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3:30-5:00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892DFE2-681C-4675-A8EC-F2B3C997AC4C}"/>
              </a:ext>
            </a:extLst>
          </p:cNvPr>
          <p:cNvSpPr txBox="1">
            <a:spLocks/>
          </p:cNvSpPr>
          <p:nvPr/>
        </p:nvSpPr>
        <p:spPr>
          <a:xfrm>
            <a:off x="1387878" y="143027"/>
            <a:ext cx="6172200" cy="533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2900" dirty="0">
                <a:latin typeface="+mn-lt"/>
              </a:rPr>
              <a:t>Main Conclusions</a:t>
            </a:r>
            <a:endParaRPr lang="en-SG" sz="2900" dirty="0">
              <a:latin typeface="+mn-lt"/>
            </a:endParaRPr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6FA4F188-4DB0-4938-8E95-0BCC38F78645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3B2406FB-AA27-4BCC-9385-B68681AC71CF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18" name="Picture 7">
              <a:extLst>
                <a:ext uri="{FF2B5EF4-FFF2-40B4-BE49-F238E27FC236}">
                  <a16:creationId xmlns:a16="http://schemas.microsoft.com/office/drawing/2014/main" id="{5A175774-26E5-4A81-81BC-E2C1187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6F14AC0A-15D9-4ECB-B22A-1B0C59675BC0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C9D9718-80ED-475B-ACBC-EE094BE79279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C91EDBB-1239-45C9-A52D-B1C6367035EB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23" name="Google Shape;210;p28">
            <a:extLst>
              <a:ext uri="{FF2B5EF4-FFF2-40B4-BE49-F238E27FC236}">
                <a16:creationId xmlns:a16="http://schemas.microsoft.com/office/drawing/2014/main" id="{39BBE872-725A-4D41-935F-93F8B8258C3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EDE191D6-8574-184E-9F6C-0AA0873140D2}"/>
              </a:ext>
            </a:extLst>
          </p:cNvPr>
          <p:cNvGrpSpPr/>
          <p:nvPr/>
        </p:nvGrpSpPr>
        <p:grpSpPr>
          <a:xfrm>
            <a:off x="0" y="4657189"/>
            <a:ext cx="9144000" cy="530657"/>
            <a:chOff x="0" y="4657189"/>
            <a:chExt cx="9144000" cy="53065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38EEEBB-E6E6-BE4C-8773-61BA31AE7467}"/>
                </a:ext>
              </a:extLst>
            </p:cNvPr>
            <p:cNvGrpSpPr/>
            <p:nvPr/>
          </p:nvGrpSpPr>
          <p:grpSpPr>
            <a:xfrm>
              <a:off x="0" y="4657189"/>
              <a:ext cx="9144000" cy="530657"/>
              <a:chOff x="0" y="4657189"/>
              <a:chExt cx="9144000" cy="530657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1CDBCD5-663C-164C-9777-E4E7071BEF44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C4C4C4"/>
                  </a:solidFill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EF23A5-704A-B347-86B8-770204541FED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B3CEE4F-16AA-414D-81F1-A1148F7E2090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461666"/>
                <a:chOff x="1378548" y="4686300"/>
                <a:chExt cx="2107603" cy="461666"/>
              </a:xfrm>
            </p:grpSpPr>
            <p:pic>
              <p:nvPicPr>
                <p:cNvPr id="31" name="Picture 2">
                  <a:extLst>
                    <a:ext uri="{FF2B5EF4-FFF2-40B4-BE49-F238E27FC236}">
                      <a16:creationId xmlns:a16="http://schemas.microsoft.com/office/drawing/2014/main" id="{4D3865AE-2E95-7F49-8C13-7A80CF9F031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" name="Picture 4">
                  <a:extLst>
                    <a:ext uri="{FF2B5EF4-FFF2-40B4-BE49-F238E27FC236}">
                      <a16:creationId xmlns:a16="http://schemas.microsoft.com/office/drawing/2014/main" id="{A2622CF5-02A3-274A-84C7-279A69A860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3" name="Retângulo 9">
                  <a:extLst>
                    <a:ext uri="{FF2B5EF4-FFF2-40B4-BE49-F238E27FC236}">
                      <a16:creationId xmlns:a16="http://schemas.microsoft.com/office/drawing/2014/main" id="{7312339E-21C0-4548-ADAD-934D2BCF48CB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6" name="Retângulo 15">
              <a:extLst>
                <a:ext uri="{FF2B5EF4-FFF2-40B4-BE49-F238E27FC236}">
                  <a16:creationId xmlns:a16="http://schemas.microsoft.com/office/drawing/2014/main" id="{8C2D79DD-2981-CF4E-A204-3AA2532DC77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7" name="Google Shape;210;p28">
              <a:extLst>
                <a:ext uri="{FF2B5EF4-FFF2-40B4-BE49-F238E27FC236}">
                  <a16:creationId xmlns:a16="http://schemas.microsoft.com/office/drawing/2014/main" id="{AFB49DB3-E27A-AC4E-A09B-821A0C1A105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A440D7B-848D-F950-0362-AC41DE8B3ADE}"/>
              </a:ext>
            </a:extLst>
          </p:cNvPr>
          <p:cNvSpPr txBox="1"/>
          <p:nvPr/>
        </p:nvSpPr>
        <p:spPr>
          <a:xfrm>
            <a:off x="381000" y="637876"/>
            <a:ext cx="861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 &amp; SD framework and pedagogy can foster the development of the four cognitive abilities associated with interdisciplinary learning (Repko (2008a, p.172):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Perspective-taking ; Structuring; Integrating; Producing a cognitive advancement or interdisciplinary 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2000" dirty="0"/>
              <a:t>Interdisciplinary approaches draw on disciplinary perspectives and students are able to integrates their insights through modelling to construct a more comprehensive perspective about energy systems.</a:t>
            </a:r>
            <a:endParaRPr lang="en-SG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Implications: What instructors can do (role of instructors and pedagogy)?</a:t>
            </a:r>
            <a:endParaRPr lang="en-SG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Interdisciplinary teaching and learning through systems thinking and system dynamics modelling and </a:t>
            </a:r>
            <a:r>
              <a:rPr lang="en-S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Project-based learning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dirty="0">
                <a:latin typeface="Calibri" panose="020F0502020204030204" pitchFamily="34" charset="0"/>
                <a:cs typeface="Calibri" panose="020F0502020204030204" pitchFamily="34" charset="0"/>
              </a:rPr>
              <a:t>Learner-centred teaching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dirty="0">
                <a:latin typeface="Calibri" panose="020F0502020204030204" pitchFamily="34" charset="0"/>
                <a:cs typeface="Calibri" panose="020F0502020204030204" pitchFamily="34" charset="0"/>
              </a:rPr>
              <a:t>Collaborative learning in small groups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00550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587</Words>
  <Application>Microsoft Office PowerPoint</Application>
  <PresentationFormat>On-screen Show (16:9)</PresentationFormat>
  <Paragraphs>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Avenir LT Std 55 Roman</vt:lpstr>
      <vt:lpstr>Arial</vt:lpstr>
      <vt:lpstr>Calibri</vt:lpstr>
      <vt:lpstr>Gill Sans MT</vt:lpstr>
      <vt:lpstr>Symbol</vt:lpstr>
      <vt:lpstr>Times New Roman</vt:lpstr>
      <vt:lpstr>Office Theme</vt:lpstr>
      <vt:lpstr>Systems Thinking and System Dynamics Modelling to Facilitate Interdisciplinary Learning through an Undergraduate Course</vt:lpstr>
      <vt:lpstr>Problem Statement</vt:lpstr>
      <vt:lpstr>Approach or Dynamic Hypothesis</vt:lpstr>
      <vt:lpstr>PowerPoint Presentation</vt:lpstr>
      <vt:lpstr>PowerPoint Presentation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Bellam Sreenivasulu</cp:lastModifiedBy>
  <cp:revision>74</cp:revision>
  <cp:lastPrinted>2018-05-29T13:54:06Z</cp:lastPrinted>
  <dcterms:created xsi:type="dcterms:W3CDTF">2018-04-25T19:48:46Z</dcterms:created>
  <dcterms:modified xsi:type="dcterms:W3CDTF">2023-06-20T13:57:24Z</dcterms:modified>
</cp:coreProperties>
</file>