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61" r:id="rId4"/>
    <p:sldId id="259"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6619" autoAdjust="0"/>
  </p:normalViewPr>
  <p:slideViewPr>
    <p:cSldViewPr>
      <p:cViewPr>
        <p:scale>
          <a:sx n="75" d="100"/>
          <a:sy n="75" d="100"/>
        </p:scale>
        <p:origin x="-1016" y="-232"/>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5/29/2023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Results: </a:t>
            </a:r>
            <a:r>
              <a:rPr lang="en-US" baseline="0" dirty="0"/>
              <a:t>Do not change the slide title. </a:t>
            </a:r>
            <a:r>
              <a:rPr lang="en-US" dirty="0"/>
              <a:t>Again, keep the text short and fonts big. Show</a:t>
            </a:r>
            <a:r>
              <a:rPr lang="en-US" baseline="0" dirty="0"/>
              <a:t> structure or behavior – may not be room for both (some flexibility on font for images).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5/29/2023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12.png"/><Relationship Id="rId5" Type="http://schemas.openxmlformats.org/officeDocument/2006/relationships/image" Target="../media/image1.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2"/>
            <a:ext cx="6057900" cy="1102519"/>
          </a:xfrm>
        </p:spPr>
        <p:txBody>
          <a:bodyPr>
            <a:noAutofit/>
          </a:bodyPr>
          <a:lstStyle/>
          <a:p>
            <a:pPr algn="l"/>
            <a:r>
              <a:rPr lang="en-US" sz="2500" dirty="0">
                <a:solidFill>
                  <a:srgbClr val="343A40"/>
                </a:solidFill>
              </a:rPr>
              <a:t>Impact of Singapore Green Plan 2030 Initiatives on </a:t>
            </a:r>
            <a:r>
              <a:rPr lang="en-US" sz="2500" dirty="0" smtClean="0">
                <a:solidFill>
                  <a:srgbClr val="343A40"/>
                </a:solidFill>
              </a:rPr>
              <a:t>Electricity Consumption </a:t>
            </a:r>
            <a:r>
              <a:rPr lang="en-US" sz="2500" dirty="0">
                <a:solidFill>
                  <a:srgbClr val="343A40"/>
                </a:solidFill>
              </a:rPr>
              <a:t>and </a:t>
            </a:r>
            <a:r>
              <a:rPr lang="en-US" sz="2500" dirty="0" smtClean="0">
                <a:solidFill>
                  <a:srgbClr val="343A40"/>
                </a:solidFill>
              </a:rPr>
              <a:t>Generation – </a:t>
            </a:r>
            <a:r>
              <a:rPr lang="en-US" sz="2500" dirty="0">
                <a:solidFill>
                  <a:srgbClr val="343A40"/>
                </a:solidFill>
              </a:rPr>
              <a:t>a</a:t>
            </a:r>
            <a:r>
              <a:rPr lang="en-US" sz="2500" dirty="0" smtClean="0">
                <a:solidFill>
                  <a:srgbClr val="343A40"/>
                </a:solidFill>
              </a:rPr>
              <a:t> System Dynamics Approach</a:t>
            </a:r>
            <a:endParaRPr lang="en-US" sz="2500" dirty="0">
              <a:solidFill>
                <a:srgbClr val="343A40"/>
              </a:solidFill>
            </a:endParaRPr>
          </a:p>
        </p:txBody>
      </p:sp>
      <p:sp>
        <p:nvSpPr>
          <p:cNvPr id="3" name="Subtitle 2"/>
          <p:cNvSpPr>
            <a:spLocks noGrp="1"/>
          </p:cNvSpPr>
          <p:nvPr>
            <p:ph type="subTitle" idx="1"/>
          </p:nvPr>
        </p:nvSpPr>
        <p:spPr>
          <a:xfrm>
            <a:off x="1657350" y="2865623"/>
            <a:ext cx="6057900" cy="1314450"/>
          </a:xfrm>
        </p:spPr>
        <p:txBody>
          <a:bodyPr>
            <a:normAutofit/>
          </a:bodyPr>
          <a:lstStyle/>
          <a:p>
            <a:pPr algn="r"/>
            <a:r>
              <a:rPr lang="en-US" sz="1500" b="1" dirty="0" smtClean="0">
                <a:solidFill>
                  <a:schemeClr val="tx1"/>
                </a:solidFill>
              </a:rPr>
              <a:t>Li </a:t>
            </a:r>
            <a:r>
              <a:rPr lang="en-US" sz="1500" b="1" dirty="0" err="1" smtClean="0">
                <a:solidFill>
                  <a:schemeClr val="tx1"/>
                </a:solidFill>
              </a:rPr>
              <a:t>Kaiyuan</a:t>
            </a:r>
            <a:r>
              <a:rPr lang="en-US" sz="1500" b="1" dirty="0" smtClean="0">
                <a:solidFill>
                  <a:schemeClr val="tx1"/>
                </a:solidFill>
              </a:rPr>
              <a:t>, Kevin, National University of Singapore</a:t>
            </a:r>
            <a:endParaRPr lang="en-US" sz="1500" b="1" dirty="0">
              <a:solidFill>
                <a:schemeClr val="tx1"/>
              </a:solidFill>
            </a:endParaRPr>
          </a:p>
          <a:p>
            <a:pPr algn="r"/>
            <a:r>
              <a:rPr lang="en-US" sz="1500" dirty="0">
                <a:solidFill>
                  <a:schemeClr val="tx1"/>
                </a:solidFill>
              </a:rPr>
              <a:t>Dr. </a:t>
            </a:r>
            <a:r>
              <a:rPr lang="en-US" sz="1500" dirty="0" err="1">
                <a:solidFill>
                  <a:schemeClr val="tx1"/>
                </a:solidFill>
              </a:rPr>
              <a:t>Bellam</a:t>
            </a:r>
            <a:r>
              <a:rPr lang="en-US" sz="1500" dirty="0">
                <a:solidFill>
                  <a:schemeClr val="tx1"/>
                </a:solidFill>
              </a:rPr>
              <a:t> </a:t>
            </a:r>
            <a:r>
              <a:rPr lang="en-US" sz="1500" dirty="0" err="1">
                <a:solidFill>
                  <a:schemeClr val="tx1"/>
                </a:solidFill>
              </a:rPr>
              <a:t>Sreenivasulu</a:t>
            </a:r>
            <a:r>
              <a:rPr lang="en-US" sz="1500" dirty="0">
                <a:solidFill>
                  <a:schemeClr val="tx1"/>
                </a:solidFill>
              </a:rPr>
              <a:t>, </a:t>
            </a:r>
            <a:r>
              <a:rPr lang="en-US" sz="1500" dirty="0" smtClean="0">
                <a:solidFill>
                  <a:schemeClr val="tx1"/>
                </a:solidFill>
              </a:rPr>
              <a:t>National University of Singapore</a:t>
            </a:r>
            <a:endParaRPr lang="en-US" sz="1500" dirty="0">
              <a:solidFill>
                <a:schemeClr val="tx1"/>
              </a:solidFill>
            </a:endParaRP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xmlns="" id="{5F4F0C5A-FCBE-474A-8DB8-148DA7B5FECE}"/>
              </a:ext>
            </a:extLst>
          </p:cNvPr>
          <p:cNvSpPr txBox="1"/>
          <p:nvPr/>
        </p:nvSpPr>
        <p:spPr>
          <a:xfrm>
            <a:off x="4229100" y="372504"/>
            <a:ext cx="3486150" cy="461665"/>
          </a:xfrm>
          <a:prstGeom prst="rect">
            <a:avLst/>
          </a:prstGeom>
          <a:noFill/>
        </p:spPr>
        <p:txBody>
          <a:bodyPr wrap="square" rtlCol="0">
            <a:spAutoFit/>
          </a:bodyPr>
          <a:lstStyle/>
          <a:p>
            <a:pPr algn="r"/>
            <a:r>
              <a:rPr lang="pt-BR" sz="2400" i="1" dirty="0">
                <a:solidFill>
                  <a:srgbClr val="B2214D"/>
                </a:solidFill>
              </a:rPr>
              <a:t>Online Poster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xmlns="" id="{32384F91-FFF5-C042-922A-7D0BA9356FA8}"/>
              </a:ext>
            </a:extLst>
          </p:cNvPr>
          <p:cNvGrpSpPr/>
          <p:nvPr/>
        </p:nvGrpSpPr>
        <p:grpSpPr>
          <a:xfrm>
            <a:off x="0" y="4657193"/>
            <a:ext cx="9144000" cy="675443"/>
            <a:chOff x="0" y="4657189"/>
            <a:chExt cx="9144000" cy="675443"/>
          </a:xfrm>
        </p:grpSpPr>
        <p:grpSp>
          <p:nvGrpSpPr>
            <p:cNvPr id="7" name="Group 6">
              <a:extLst>
                <a:ext uri="{FF2B5EF4-FFF2-40B4-BE49-F238E27FC236}">
                  <a16:creationId xmlns:a16="http://schemas.microsoft.com/office/drawing/2014/main" xmlns=""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xmlns=""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xmlns=""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xmlns=""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xmlns=""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r>
                    <a:rPr lang="en-US" sz="1200" dirty="0"/>
                    <a:t/>
                  </a:r>
                  <a:br>
                    <a:rPr lang="en-US" sz="1200" dirty="0"/>
                  </a:br>
                  <a:endParaRPr lang="en-US" sz="1200" dirty="0"/>
                </a:p>
              </p:txBody>
            </p:sp>
          </p:grpSp>
        </p:grpSp>
        <p:sp>
          <p:nvSpPr>
            <p:cNvPr id="16" name="Retângulo 15">
              <a:extLst>
                <a:ext uri="{FF2B5EF4-FFF2-40B4-BE49-F238E27FC236}">
                  <a16:creationId xmlns:a16="http://schemas.microsoft.com/office/drawing/2014/main" xmlns=""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xmlns=""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xmlns=""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7"/>
            <a:ext cx="409210" cy="392415"/>
          </a:xfrm>
          <a:prstGeom prst="rect">
            <a:avLst/>
          </a:prstGeom>
        </p:spPr>
      </p:pic>
      <p:grpSp>
        <p:nvGrpSpPr>
          <p:cNvPr id="18" name="Group 5">
            <a:extLst>
              <a:ext uri="{FF2B5EF4-FFF2-40B4-BE49-F238E27FC236}">
                <a16:creationId xmlns:a16="http://schemas.microsoft.com/office/drawing/2014/main" xmlns="" id="{D5F7DDED-500E-479F-9CDF-09EC51797E49}"/>
              </a:ext>
            </a:extLst>
          </p:cNvPr>
          <p:cNvGrpSpPr/>
          <p:nvPr/>
        </p:nvGrpSpPr>
        <p:grpSpPr>
          <a:xfrm>
            <a:off x="1533895" y="287183"/>
            <a:ext cx="1371599" cy="912969"/>
            <a:chOff x="395214" y="152400"/>
            <a:chExt cx="1509786" cy="1053148"/>
          </a:xfrm>
        </p:grpSpPr>
        <p:sp>
          <p:nvSpPr>
            <p:cNvPr id="19" name="Oval 6">
              <a:extLst>
                <a:ext uri="{FF2B5EF4-FFF2-40B4-BE49-F238E27FC236}">
                  <a16:creationId xmlns:a16="http://schemas.microsoft.com/office/drawing/2014/main" xmlns=""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xmlns=""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742950"/>
            <a:ext cx="6172200" cy="3851173"/>
          </a:xfrm>
        </p:spPr>
        <p:txBody>
          <a:bodyPr>
            <a:normAutofit fontScale="92500" lnSpcReduction="20000"/>
          </a:bodyPr>
          <a:lstStyle/>
          <a:p>
            <a:r>
              <a:rPr lang="en-US" sz="2600" dirty="0" smtClean="0"/>
              <a:t>Understanding the Green Plan</a:t>
            </a:r>
            <a:endParaRPr lang="en-US" sz="2600" dirty="0"/>
          </a:p>
          <a:p>
            <a:pPr lvl="1"/>
            <a:r>
              <a:rPr lang="en-US" sz="2200" dirty="0" smtClean="0"/>
              <a:t>Singapore’s commitments to sustainability</a:t>
            </a:r>
            <a:endParaRPr lang="en-US" sz="2200" dirty="0"/>
          </a:p>
          <a:p>
            <a:pPr lvl="1"/>
            <a:r>
              <a:rPr lang="en-US" sz="2200" dirty="0" smtClean="0"/>
              <a:t>Policies and initiatives that affect aspects of daily life</a:t>
            </a:r>
          </a:p>
          <a:p>
            <a:pPr lvl="2"/>
            <a:r>
              <a:rPr lang="en-US" sz="1700" dirty="0" smtClean="0"/>
              <a:t>15% reduction in annual household electricity consumption</a:t>
            </a:r>
          </a:p>
          <a:p>
            <a:pPr lvl="2"/>
            <a:r>
              <a:rPr lang="en-US" sz="1700" dirty="0" smtClean="0"/>
              <a:t>Expand and facilitate the use of the electrical vehicle charging network</a:t>
            </a:r>
          </a:p>
          <a:p>
            <a:pPr lvl="2"/>
            <a:r>
              <a:rPr lang="en-US" sz="1700" dirty="0" smtClean="0"/>
              <a:t>Increase solar capacity to 2 </a:t>
            </a:r>
            <a:r>
              <a:rPr lang="en-US" sz="1700" dirty="0" err="1" smtClean="0"/>
              <a:t>GWp</a:t>
            </a:r>
            <a:endParaRPr lang="en-US" sz="1700" dirty="0" smtClean="0"/>
          </a:p>
          <a:p>
            <a:pPr lvl="2"/>
            <a:r>
              <a:rPr lang="en-US" sz="1700" dirty="0" smtClean="0"/>
              <a:t>Increase efficiency of natural gas power plants</a:t>
            </a:r>
          </a:p>
          <a:p>
            <a:pPr marL="685800" lvl="2" indent="0">
              <a:buNone/>
            </a:pPr>
            <a:endParaRPr lang="en-US" sz="1700" dirty="0"/>
          </a:p>
          <a:p>
            <a:r>
              <a:rPr lang="en-US" sz="2600" dirty="0" smtClean="0"/>
              <a:t>How will Singapore’s energy system react?</a:t>
            </a:r>
            <a:endParaRPr lang="en-US" sz="2600" dirty="0"/>
          </a:p>
          <a:p>
            <a:pPr lvl="1"/>
            <a:r>
              <a:rPr lang="en-US" sz="2200" dirty="0" smtClean="0"/>
              <a:t>Goals and targets of the Green Plan</a:t>
            </a:r>
          </a:p>
          <a:p>
            <a:pPr lvl="1"/>
            <a:r>
              <a:rPr lang="en-US" sz="2200" dirty="0" smtClean="0"/>
              <a:t>Behavior of electricity consumption and generation, and CO2 emissions</a:t>
            </a: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3"/>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xmlns=""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xmlns="" id="{E99FA53A-D705-494A-8412-36AEB6ABD20F}"/>
              </a:ext>
            </a:extLst>
          </p:cNvPr>
          <p:cNvSpPr/>
          <p:nvPr/>
        </p:nvSpPr>
        <p:spPr>
          <a:xfrm>
            <a:off x="1570793" y="488958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xmlns="" id="{4CBD87F9-4642-4305-88AF-582437A4E487}"/>
              </a:ext>
            </a:extLst>
          </p:cNvPr>
          <p:cNvPicPr preferRelativeResize="0"/>
          <p:nvPr/>
        </p:nvPicPr>
        <p:blipFill>
          <a:blip r:embed="rId4">
            <a:alphaModFix/>
          </a:blip>
          <a:stretch>
            <a:fillRect/>
          </a:stretch>
        </p:blipFill>
        <p:spPr>
          <a:xfrm>
            <a:off x="1354146" y="4934662"/>
            <a:ext cx="216644" cy="183524"/>
          </a:xfrm>
          <a:prstGeom prst="rect">
            <a:avLst/>
          </a:prstGeom>
          <a:noFill/>
          <a:ln>
            <a:noFill/>
          </a:ln>
        </p:spPr>
      </p:pic>
      <p:grpSp>
        <p:nvGrpSpPr>
          <p:cNvPr id="26" name="Group 25">
            <a:extLst>
              <a:ext uri="{FF2B5EF4-FFF2-40B4-BE49-F238E27FC236}">
                <a16:creationId xmlns:a16="http://schemas.microsoft.com/office/drawing/2014/main" xmlns="" id="{BB736327-6599-5F44-8E9C-5237152BE7AC}"/>
              </a:ext>
            </a:extLst>
          </p:cNvPr>
          <p:cNvGrpSpPr/>
          <p:nvPr/>
        </p:nvGrpSpPr>
        <p:grpSpPr>
          <a:xfrm>
            <a:off x="0" y="4657193"/>
            <a:ext cx="9144000" cy="675443"/>
            <a:chOff x="0" y="4657189"/>
            <a:chExt cx="9144000" cy="675443"/>
          </a:xfrm>
        </p:grpSpPr>
        <p:grpSp>
          <p:nvGrpSpPr>
            <p:cNvPr id="27" name="Group 26">
              <a:extLst>
                <a:ext uri="{FF2B5EF4-FFF2-40B4-BE49-F238E27FC236}">
                  <a16:creationId xmlns:a16="http://schemas.microsoft.com/office/drawing/2014/main" xmlns="" id="{7F2ED67E-0158-524F-A4CE-0897377088B8}"/>
                </a:ext>
              </a:extLst>
            </p:cNvPr>
            <p:cNvGrpSpPr/>
            <p:nvPr/>
          </p:nvGrpSpPr>
          <p:grpSpPr>
            <a:xfrm>
              <a:off x="0" y="4657189"/>
              <a:ext cx="9144000" cy="675443"/>
              <a:chOff x="0" y="4657189"/>
              <a:chExt cx="9144000" cy="675443"/>
            </a:xfrm>
          </p:grpSpPr>
          <p:sp>
            <p:nvSpPr>
              <p:cNvPr id="30" name="Rectangle 4">
                <a:extLst>
                  <a:ext uri="{FF2B5EF4-FFF2-40B4-BE49-F238E27FC236}">
                    <a16:creationId xmlns:a16="http://schemas.microsoft.com/office/drawing/2014/main" xmlns="" id="{28B273DA-4495-244F-A1F5-4489C340CAC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31" name="TextBox 30">
                <a:extLst>
                  <a:ext uri="{FF2B5EF4-FFF2-40B4-BE49-F238E27FC236}">
                    <a16:creationId xmlns:a16="http://schemas.microsoft.com/office/drawing/2014/main" xmlns="" id="{1912C18B-C95D-2D4B-B05F-67A14C0C41B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2" name="Group 31">
                <a:extLst>
                  <a:ext uri="{FF2B5EF4-FFF2-40B4-BE49-F238E27FC236}">
                    <a16:creationId xmlns:a16="http://schemas.microsoft.com/office/drawing/2014/main" xmlns="" id="{AD240979-47A6-3345-8829-252070C116E4}"/>
                  </a:ext>
                </a:extLst>
              </p:cNvPr>
              <p:cNvGrpSpPr/>
              <p:nvPr/>
            </p:nvGrpSpPr>
            <p:grpSpPr>
              <a:xfrm>
                <a:off x="1378548" y="4686300"/>
                <a:ext cx="2107603" cy="646332"/>
                <a:chOff x="1378548" y="4686300"/>
                <a:chExt cx="2107603" cy="646332"/>
              </a:xfrm>
            </p:grpSpPr>
            <p:pic>
              <p:nvPicPr>
                <p:cNvPr id="33" name="Picture 2">
                  <a:extLst>
                    <a:ext uri="{FF2B5EF4-FFF2-40B4-BE49-F238E27FC236}">
                      <a16:creationId xmlns:a16="http://schemas.microsoft.com/office/drawing/2014/main" xmlns="" id="{AA2F3581-F261-E845-80EB-2207F3134FA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a:extLst>
                    <a:ext uri="{FF2B5EF4-FFF2-40B4-BE49-F238E27FC236}">
                      <a16:creationId xmlns:a16="http://schemas.microsoft.com/office/drawing/2014/main" xmlns="" id="{F00EE7C3-8D0D-F04B-9B86-FA24163217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5" name="Retângulo 9">
                  <a:extLst>
                    <a:ext uri="{FF2B5EF4-FFF2-40B4-BE49-F238E27FC236}">
                      <a16:creationId xmlns:a16="http://schemas.microsoft.com/office/drawing/2014/main" xmlns="" id="{438A52E6-4A0F-D549-90A3-5C33D4E04F30}"/>
                    </a:ext>
                  </a:extLst>
                </p:cNvPr>
                <p:cNvSpPr/>
                <p:nvPr/>
              </p:nvSpPr>
              <p:spPr>
                <a:xfrm>
                  <a:off x="1867047" y="4686301"/>
                  <a:ext cx="1619104" cy="646331"/>
                </a:xfrm>
                <a:prstGeom prst="rect">
                  <a:avLst/>
                </a:prstGeom>
              </p:spPr>
              <p:txBody>
                <a:bodyPr wrap="square">
                  <a:spAutoFit/>
                </a:bodyPr>
                <a:lstStyle/>
                <a:p>
                  <a:r>
                    <a:rPr lang="en-US" sz="1200" dirty="0" smtClean="0">
                      <a:solidFill>
                        <a:srgbClr val="FFFFFF"/>
                      </a:solidFill>
                      <a:latin typeface="Arial" panose="020B0604020202020204" pitchFamily="34" charset="0"/>
                    </a:rPr>
                    <a:t>@</a:t>
                  </a:r>
                  <a:r>
                    <a:rPr lang="en-US" sz="1200" dirty="0" err="1" smtClean="0">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r>
                    <a:rPr lang="en-US" sz="1200" dirty="0"/>
                    <a:t/>
                  </a:r>
                  <a:br>
                    <a:rPr lang="en-US" sz="1200" dirty="0"/>
                  </a:br>
                  <a:endParaRPr lang="en-US" sz="1200" dirty="0"/>
                </a:p>
              </p:txBody>
            </p:sp>
          </p:grpSp>
        </p:grpSp>
        <p:sp>
          <p:nvSpPr>
            <p:cNvPr id="28" name="Retângulo 15">
              <a:extLst>
                <a:ext uri="{FF2B5EF4-FFF2-40B4-BE49-F238E27FC236}">
                  <a16:creationId xmlns:a16="http://schemas.microsoft.com/office/drawing/2014/main" xmlns="" id="{DBCB928D-13A5-F441-B52C-6AE5A5D586C2}"/>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9" name="Google Shape;210;p28">
              <a:extLst>
                <a:ext uri="{FF2B5EF4-FFF2-40B4-BE49-F238E27FC236}">
                  <a16:creationId xmlns:a16="http://schemas.microsoft.com/office/drawing/2014/main" xmlns="" id="{EA0A8782-876F-3042-8A96-FFE0FFA0D8C0}"/>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2518086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717549"/>
            <a:ext cx="6172200" cy="3795570"/>
          </a:xfrm>
        </p:spPr>
        <p:txBody>
          <a:bodyPr>
            <a:normAutofit/>
          </a:bodyPr>
          <a:lstStyle/>
          <a:p>
            <a:r>
              <a:rPr lang="en-US" sz="2250" dirty="0"/>
              <a:t>5</a:t>
            </a:r>
            <a:r>
              <a:rPr lang="en-US" sz="2250" dirty="0" smtClean="0"/>
              <a:t> subsystems:</a:t>
            </a:r>
          </a:p>
          <a:p>
            <a:pPr lvl="1"/>
            <a:r>
              <a:rPr lang="en-US" sz="1800" dirty="0"/>
              <a:t>Household electricity </a:t>
            </a:r>
            <a:r>
              <a:rPr lang="en-US" sz="1800" dirty="0" smtClean="0"/>
              <a:t>consumption</a:t>
            </a:r>
          </a:p>
          <a:p>
            <a:pPr lvl="1"/>
            <a:r>
              <a:rPr lang="en-US" sz="1800" dirty="0"/>
              <a:t>Transport-related electricity </a:t>
            </a:r>
            <a:r>
              <a:rPr lang="en-US" sz="1800" dirty="0" smtClean="0"/>
              <a:t>consumption</a:t>
            </a:r>
          </a:p>
          <a:p>
            <a:pPr lvl="1"/>
            <a:r>
              <a:rPr lang="en-US" sz="1800" dirty="0"/>
              <a:t>Solar photovoltaic (PV) electricity </a:t>
            </a:r>
            <a:r>
              <a:rPr lang="en-US" sz="1800" dirty="0" smtClean="0"/>
              <a:t>generation</a:t>
            </a:r>
          </a:p>
          <a:p>
            <a:pPr lvl="1"/>
            <a:r>
              <a:rPr lang="en-US" sz="1800" dirty="0"/>
              <a:t>Natural gas electricity </a:t>
            </a:r>
            <a:r>
              <a:rPr lang="en-US" sz="1800" dirty="0" smtClean="0"/>
              <a:t>generation</a:t>
            </a:r>
          </a:p>
          <a:p>
            <a:pPr lvl="1"/>
            <a:r>
              <a:rPr lang="en-US" sz="1800" dirty="0" smtClean="0"/>
              <a:t>CO2 emissions</a:t>
            </a:r>
            <a:endParaRPr lang="en-US" sz="1800" dirty="0"/>
          </a:p>
        </p:txBody>
      </p:sp>
      <p:sp>
        <p:nvSpPr>
          <p:cNvPr id="4" name="TextBox 3"/>
          <p:cNvSpPr txBox="1"/>
          <p:nvPr/>
        </p:nvSpPr>
        <p:spPr>
          <a:xfrm>
            <a:off x="8488593" y="4474518"/>
            <a:ext cx="884011" cy="230832"/>
          </a:xfrm>
          <a:prstGeom prst="rect">
            <a:avLst/>
          </a:prstGeom>
          <a:noFill/>
        </p:spPr>
        <p:txBody>
          <a:bodyPr wrap="square" rtlCol="0">
            <a:spAutoFit/>
          </a:bodyPr>
          <a:lstStyle/>
          <a:p>
            <a:r>
              <a:rPr lang="en-US" sz="900" dirty="0" smtClean="0"/>
              <a:t>2:00-4:00</a:t>
            </a:r>
            <a:endParaRPr lang="en-US" sz="900" dirty="0"/>
          </a:p>
        </p:txBody>
      </p:sp>
      <p:sp>
        <p:nvSpPr>
          <p:cNvPr id="11" name="Rectangle 4">
            <a:extLst>
              <a:ext uri="{FF2B5EF4-FFF2-40B4-BE49-F238E27FC236}">
                <a16:creationId xmlns:a16="http://schemas.microsoft.com/office/drawing/2014/main" xmlns="" id="{B017810F-BE0B-413F-B3C1-C7D48DC5FA11}"/>
              </a:ext>
            </a:extLst>
          </p:cNvPr>
          <p:cNvSpPr/>
          <p:nvPr/>
        </p:nvSpPr>
        <p:spPr>
          <a:xfrm>
            <a:off x="1371600" y="651513"/>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xmlns=""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xmlns=""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xmlns=""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xmlns=""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xmlns=""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xmlns="" id="{D43276D6-3709-4B63-9753-817108CA070A}"/>
              </a:ext>
            </a:extLst>
          </p:cNvPr>
          <p:cNvSpPr/>
          <p:nvPr/>
        </p:nvSpPr>
        <p:spPr>
          <a:xfrm>
            <a:off x="1570793" y="488958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xmlns="" id="{BC5C9611-D73A-44B3-A155-C8FAB0856C75}"/>
              </a:ext>
            </a:extLst>
          </p:cNvPr>
          <p:cNvPicPr preferRelativeResize="0"/>
          <p:nvPr/>
        </p:nvPicPr>
        <p:blipFill>
          <a:blip r:embed="rId4">
            <a:alphaModFix/>
          </a:blip>
          <a:stretch>
            <a:fillRect/>
          </a:stretch>
        </p:blipFill>
        <p:spPr>
          <a:xfrm>
            <a:off x="1354146" y="4934662"/>
            <a:ext cx="216644" cy="183524"/>
          </a:xfrm>
          <a:prstGeom prst="rect">
            <a:avLst/>
          </a:prstGeom>
          <a:noFill/>
          <a:ln>
            <a:noFill/>
          </a:ln>
        </p:spPr>
      </p:pic>
      <p:grpSp>
        <p:nvGrpSpPr>
          <p:cNvPr id="20" name="Group 19">
            <a:extLst>
              <a:ext uri="{FF2B5EF4-FFF2-40B4-BE49-F238E27FC236}">
                <a16:creationId xmlns:a16="http://schemas.microsoft.com/office/drawing/2014/main" xmlns="" id="{8C9D86DB-51A0-194F-8309-57FAED56F87C}"/>
              </a:ext>
            </a:extLst>
          </p:cNvPr>
          <p:cNvGrpSpPr/>
          <p:nvPr/>
        </p:nvGrpSpPr>
        <p:grpSpPr>
          <a:xfrm>
            <a:off x="0" y="4657193"/>
            <a:ext cx="9144000" cy="675443"/>
            <a:chOff x="0" y="4657189"/>
            <a:chExt cx="9144000" cy="675443"/>
          </a:xfrm>
        </p:grpSpPr>
        <p:grpSp>
          <p:nvGrpSpPr>
            <p:cNvPr id="21" name="Group 20">
              <a:extLst>
                <a:ext uri="{FF2B5EF4-FFF2-40B4-BE49-F238E27FC236}">
                  <a16:creationId xmlns:a16="http://schemas.microsoft.com/office/drawing/2014/main" xmlns="" id="{9C8402F7-25C9-3443-8C53-229B322ED3D2}"/>
                </a:ext>
              </a:extLst>
            </p:cNvPr>
            <p:cNvGrpSpPr/>
            <p:nvPr/>
          </p:nvGrpSpPr>
          <p:grpSpPr>
            <a:xfrm>
              <a:off x="0" y="4657189"/>
              <a:ext cx="9144000" cy="675443"/>
              <a:chOff x="0" y="4657189"/>
              <a:chExt cx="9144000" cy="675443"/>
            </a:xfrm>
          </p:grpSpPr>
          <p:sp>
            <p:nvSpPr>
              <p:cNvPr id="24" name="Rectangle 4">
                <a:extLst>
                  <a:ext uri="{FF2B5EF4-FFF2-40B4-BE49-F238E27FC236}">
                    <a16:creationId xmlns:a16="http://schemas.microsoft.com/office/drawing/2014/main" xmlns="" id="{8A190D99-BE30-1D48-89F6-D7EE12E259D5}"/>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5" name="TextBox 24">
                <a:extLst>
                  <a:ext uri="{FF2B5EF4-FFF2-40B4-BE49-F238E27FC236}">
                    <a16:creationId xmlns:a16="http://schemas.microsoft.com/office/drawing/2014/main" xmlns="" id="{E2662007-59D5-9242-A16E-FB2385445EAA}"/>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26" name="Group 25">
                <a:extLst>
                  <a:ext uri="{FF2B5EF4-FFF2-40B4-BE49-F238E27FC236}">
                    <a16:creationId xmlns:a16="http://schemas.microsoft.com/office/drawing/2014/main" xmlns="" id="{EB1C4EA8-2F97-0E47-8EA8-30EA89E1891F}"/>
                  </a:ext>
                </a:extLst>
              </p:cNvPr>
              <p:cNvGrpSpPr/>
              <p:nvPr/>
            </p:nvGrpSpPr>
            <p:grpSpPr>
              <a:xfrm>
                <a:off x="1378548" y="4686300"/>
                <a:ext cx="2107603" cy="646332"/>
                <a:chOff x="1378548" y="4686300"/>
                <a:chExt cx="2107603" cy="646332"/>
              </a:xfrm>
            </p:grpSpPr>
            <p:pic>
              <p:nvPicPr>
                <p:cNvPr id="27" name="Picture 2">
                  <a:extLst>
                    <a:ext uri="{FF2B5EF4-FFF2-40B4-BE49-F238E27FC236}">
                      <a16:creationId xmlns:a16="http://schemas.microsoft.com/office/drawing/2014/main" xmlns="" id="{805BEAB6-21E8-ED43-8125-2AA4183BE12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a:extLst>
                    <a:ext uri="{FF2B5EF4-FFF2-40B4-BE49-F238E27FC236}">
                      <a16:creationId xmlns:a16="http://schemas.microsoft.com/office/drawing/2014/main" xmlns="" id="{99B00992-786C-004E-B2BB-17B45E43E77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9" name="Retângulo 9">
                  <a:extLst>
                    <a:ext uri="{FF2B5EF4-FFF2-40B4-BE49-F238E27FC236}">
                      <a16:creationId xmlns:a16="http://schemas.microsoft.com/office/drawing/2014/main" xmlns="" id="{EE249421-0621-0C49-BA96-470A9B20D54A}"/>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r>
                    <a:rPr lang="en-US" sz="1200" dirty="0"/>
                    <a:t/>
                  </a:r>
                  <a:br>
                    <a:rPr lang="en-US" sz="1200" dirty="0"/>
                  </a:br>
                  <a:endParaRPr lang="en-US" sz="1200" dirty="0"/>
                </a:p>
              </p:txBody>
            </p:sp>
          </p:grpSp>
        </p:grpSp>
        <p:sp>
          <p:nvSpPr>
            <p:cNvPr id="22" name="Retângulo 15">
              <a:extLst>
                <a:ext uri="{FF2B5EF4-FFF2-40B4-BE49-F238E27FC236}">
                  <a16:creationId xmlns:a16="http://schemas.microsoft.com/office/drawing/2014/main" xmlns="" id="{E5CC8F8D-778A-AC4C-AFD7-A98F95B187C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3" name="Google Shape;210;p28">
              <a:extLst>
                <a:ext uri="{FF2B5EF4-FFF2-40B4-BE49-F238E27FC236}">
                  <a16:creationId xmlns:a16="http://schemas.microsoft.com/office/drawing/2014/main" xmlns="" id="{BF8C667E-9C83-2B4B-8AB6-EB28145CA321}"/>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1029" name="Picture 5" descr="C:\Users\GL\Desktop\Picture6.png"/>
          <p:cNvPicPr>
            <a:picLocks noChangeAspect="1" noChangeArrowheads="1"/>
          </p:cNvPicPr>
          <p:nvPr/>
        </p:nvPicPr>
        <p:blipFill rotWithShape="1">
          <a:blip r:embed="rId7">
            <a:extLst>
              <a:ext uri="{28A0092B-C50C-407E-A947-70E740481C1C}">
                <a14:useLocalDpi xmlns:a14="http://schemas.microsoft.com/office/drawing/2010/main" val="0"/>
              </a:ext>
            </a:extLst>
          </a:blip>
          <a:srcRect r="740"/>
          <a:stretch/>
        </p:blipFill>
        <p:spPr bwMode="auto">
          <a:xfrm>
            <a:off x="50798" y="2952750"/>
            <a:ext cx="9067801" cy="1564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299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8200" y="4474518"/>
            <a:ext cx="675140" cy="230832"/>
          </a:xfrm>
          <a:prstGeom prst="rect">
            <a:avLst/>
          </a:prstGeom>
          <a:noFill/>
        </p:spPr>
        <p:txBody>
          <a:bodyPr wrap="square" rtlCol="0">
            <a:spAutoFit/>
          </a:bodyPr>
          <a:lstStyle/>
          <a:p>
            <a:r>
              <a:rPr lang="en-US" sz="900" dirty="0" smtClean="0"/>
              <a:t>4:00-5:00</a:t>
            </a:r>
            <a:endParaRPr lang="en-US" sz="900" dirty="0"/>
          </a:p>
        </p:txBody>
      </p:sp>
      <p:sp>
        <p:nvSpPr>
          <p:cNvPr id="13" name="Title 1">
            <a:extLst>
              <a:ext uri="{FF2B5EF4-FFF2-40B4-BE49-F238E27FC236}">
                <a16:creationId xmlns:a16="http://schemas.microsoft.com/office/drawing/2014/main" xmlns=""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CH" sz="3000" dirty="0" smtClean="0"/>
              <a:t>Results</a:t>
            </a:r>
            <a:endParaRPr lang="en-US" sz="3000" dirty="0"/>
          </a:p>
        </p:txBody>
      </p:sp>
      <p:grpSp>
        <p:nvGrpSpPr>
          <p:cNvPr id="14" name="Group 5">
            <a:extLst>
              <a:ext uri="{FF2B5EF4-FFF2-40B4-BE49-F238E27FC236}">
                <a16:creationId xmlns:a16="http://schemas.microsoft.com/office/drawing/2014/main" xmlns=""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xmlns=""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8" name="Picture 7">
              <a:extLst>
                <a:ext uri="{FF2B5EF4-FFF2-40B4-BE49-F238E27FC236}">
                  <a16:creationId xmlns:a16="http://schemas.microsoft.com/office/drawing/2014/main" xmlns=""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xmlns="" id="{6F14AC0A-15D9-4ECB-B22A-1B0C59675BC0}"/>
              </a:ext>
            </a:extLst>
          </p:cNvPr>
          <p:cNvSpPr/>
          <p:nvPr/>
        </p:nvSpPr>
        <p:spPr>
          <a:xfrm>
            <a:off x="1371600" y="651513"/>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TextBox 8">
            <a:extLst>
              <a:ext uri="{FF2B5EF4-FFF2-40B4-BE49-F238E27FC236}">
                <a16:creationId xmlns:a16="http://schemas.microsoft.com/office/drawing/2014/main" xmlns=""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xmlns="" id="{9C91EDBB-1239-45C9-A52D-B1C6367035EB}"/>
              </a:ext>
            </a:extLst>
          </p:cNvPr>
          <p:cNvSpPr/>
          <p:nvPr/>
        </p:nvSpPr>
        <p:spPr>
          <a:xfrm>
            <a:off x="1570793" y="488958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xmlns="" id="{39BBE872-725A-4D41-935F-93F8B8258C33}"/>
              </a:ext>
            </a:extLst>
          </p:cNvPr>
          <p:cNvPicPr preferRelativeResize="0"/>
          <p:nvPr/>
        </p:nvPicPr>
        <p:blipFill>
          <a:blip r:embed="rId4">
            <a:alphaModFix/>
          </a:blip>
          <a:stretch>
            <a:fillRect/>
          </a:stretch>
        </p:blipFill>
        <p:spPr>
          <a:xfrm>
            <a:off x="1354146" y="4934662"/>
            <a:ext cx="216644" cy="183524"/>
          </a:xfrm>
          <a:prstGeom prst="rect">
            <a:avLst/>
          </a:prstGeom>
          <a:noFill/>
          <a:ln>
            <a:noFill/>
          </a:ln>
        </p:spPr>
      </p:pic>
      <p:grpSp>
        <p:nvGrpSpPr>
          <p:cNvPr id="24" name="Group 23">
            <a:extLst>
              <a:ext uri="{FF2B5EF4-FFF2-40B4-BE49-F238E27FC236}">
                <a16:creationId xmlns:a16="http://schemas.microsoft.com/office/drawing/2014/main" xmlns="" id="{EDE191D6-8574-184E-9F6C-0AA0873140D2}"/>
              </a:ext>
            </a:extLst>
          </p:cNvPr>
          <p:cNvGrpSpPr/>
          <p:nvPr/>
        </p:nvGrpSpPr>
        <p:grpSpPr>
          <a:xfrm>
            <a:off x="0" y="4657191"/>
            <a:ext cx="9144000" cy="530657"/>
            <a:chOff x="0" y="4657189"/>
            <a:chExt cx="9144000" cy="530657"/>
          </a:xfrm>
        </p:grpSpPr>
        <p:grpSp>
          <p:nvGrpSpPr>
            <p:cNvPr id="25" name="Group 24">
              <a:extLst>
                <a:ext uri="{FF2B5EF4-FFF2-40B4-BE49-F238E27FC236}">
                  <a16:creationId xmlns:a16="http://schemas.microsoft.com/office/drawing/2014/main" xmlns="" id="{238EEEBB-E6E6-BE4C-8773-61BA31AE7467}"/>
                </a:ext>
              </a:extLst>
            </p:cNvPr>
            <p:cNvGrpSpPr/>
            <p:nvPr/>
          </p:nvGrpSpPr>
          <p:grpSpPr>
            <a:xfrm>
              <a:off x="0" y="4657189"/>
              <a:ext cx="9144000" cy="530657"/>
              <a:chOff x="0" y="4657189"/>
              <a:chExt cx="9144000" cy="530657"/>
            </a:xfrm>
          </p:grpSpPr>
          <p:sp>
            <p:nvSpPr>
              <p:cNvPr id="28" name="Rectangle 4">
                <a:extLst>
                  <a:ext uri="{FF2B5EF4-FFF2-40B4-BE49-F238E27FC236}">
                    <a16:creationId xmlns:a16="http://schemas.microsoft.com/office/drawing/2014/main" xmlns="" id="{51CDBCD5-663C-164C-9777-E4E7071BEF44}"/>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C4C4C4"/>
                  </a:solidFill>
                </a:endParaRPr>
              </a:p>
            </p:txBody>
          </p:sp>
          <p:sp>
            <p:nvSpPr>
              <p:cNvPr id="29" name="TextBox 28">
                <a:extLst>
                  <a:ext uri="{FF2B5EF4-FFF2-40B4-BE49-F238E27FC236}">
                    <a16:creationId xmlns:a16="http://schemas.microsoft.com/office/drawing/2014/main" xmlns="" id="{43EF23A5-704A-B347-86B8-770204541FED}"/>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0" name="Group 29">
                <a:extLst>
                  <a:ext uri="{FF2B5EF4-FFF2-40B4-BE49-F238E27FC236}">
                    <a16:creationId xmlns:a16="http://schemas.microsoft.com/office/drawing/2014/main" xmlns="" id="{4B3CEE4F-16AA-414D-81F1-A1148F7E2090}"/>
                  </a:ext>
                </a:extLst>
              </p:cNvPr>
              <p:cNvGrpSpPr/>
              <p:nvPr/>
            </p:nvGrpSpPr>
            <p:grpSpPr>
              <a:xfrm>
                <a:off x="1378548" y="4686300"/>
                <a:ext cx="2107603" cy="461666"/>
                <a:chOff x="1378548" y="4686300"/>
                <a:chExt cx="2107603" cy="461666"/>
              </a:xfrm>
            </p:grpSpPr>
            <p:pic>
              <p:nvPicPr>
                <p:cNvPr id="31" name="Picture 2">
                  <a:extLst>
                    <a:ext uri="{FF2B5EF4-FFF2-40B4-BE49-F238E27FC236}">
                      <a16:creationId xmlns:a16="http://schemas.microsoft.com/office/drawing/2014/main" xmlns="" id="{4D3865AE-2E95-7F49-8C13-7A80CF9F031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a:extLst>
                    <a:ext uri="{FF2B5EF4-FFF2-40B4-BE49-F238E27FC236}">
                      <a16:creationId xmlns:a16="http://schemas.microsoft.com/office/drawing/2014/main" xmlns="" id="{A2622CF5-02A3-274A-84C7-279A69A8605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3" name="Retângulo 9">
                  <a:extLst>
                    <a:ext uri="{FF2B5EF4-FFF2-40B4-BE49-F238E27FC236}">
                      <a16:creationId xmlns:a16="http://schemas.microsoft.com/office/drawing/2014/main" xmlns="" id="{7312339E-21C0-4548-ADAD-934D2BCF48CB}"/>
                    </a:ext>
                  </a:extLst>
                </p:cNvPr>
                <p:cNvSpPr/>
                <p:nvPr/>
              </p:nvSpPr>
              <p:spPr>
                <a:xfrm>
                  <a:off x="1867047" y="4686301"/>
                  <a:ext cx="1619104" cy="461665"/>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r>
                    <a:rPr lang="en-US" sz="1200" dirty="0"/>
                    <a:t/>
                  </a:r>
                  <a:br>
                    <a:rPr lang="en-US" sz="1200" dirty="0"/>
                  </a:br>
                  <a:endParaRPr lang="en-US" sz="1200" dirty="0"/>
                </a:p>
              </p:txBody>
            </p:sp>
          </p:grpSp>
        </p:grpSp>
        <p:sp>
          <p:nvSpPr>
            <p:cNvPr id="26" name="Retângulo 15">
              <a:extLst>
                <a:ext uri="{FF2B5EF4-FFF2-40B4-BE49-F238E27FC236}">
                  <a16:creationId xmlns:a16="http://schemas.microsoft.com/office/drawing/2014/main" xmlns="" id="{8C2D79DD-2981-CF4E-A204-3AA2532DC77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7" name="Google Shape;210;p28">
              <a:extLst>
                <a:ext uri="{FF2B5EF4-FFF2-40B4-BE49-F238E27FC236}">
                  <a16:creationId xmlns:a16="http://schemas.microsoft.com/office/drawing/2014/main" xmlns="" id="{AFB49DB3-E27A-AC4E-A09B-821A0C1A105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grpSp>
        <p:nvGrpSpPr>
          <p:cNvPr id="5" name="Group 4"/>
          <p:cNvGrpSpPr/>
          <p:nvPr/>
        </p:nvGrpSpPr>
        <p:grpSpPr>
          <a:xfrm>
            <a:off x="47530" y="730885"/>
            <a:ext cx="9085810" cy="1612266"/>
            <a:chOff x="-16763999" y="-1221432"/>
            <a:chExt cx="22945724" cy="3914776"/>
          </a:xfrm>
        </p:grpSpPr>
        <p:pic>
          <p:nvPicPr>
            <p:cNvPr id="2054" name="Picture 6" descr="C:\Users\GL\Desktop\UTC2704 - Projects in Systems\Poster\base model behaviour\Hh n transport base.bmp"/>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763999" y="-1221431"/>
              <a:ext cx="5638799" cy="39147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GL\Desktop\UTC2704 - Projects in Systems\Poster\base model behaviour\solar.bm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90300" y="-1221432"/>
              <a:ext cx="5953125" cy="39147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GL\Desktop\UTC2704 - Projects in Systems\Poster\base model behaviour\ng.bmp"/>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399" y="-1221432"/>
              <a:ext cx="5867400" cy="391477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GL\Desktop\UTC2704 - Projects in Systems\Poster\base model behaviour\CO2.bmp"/>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1221432"/>
              <a:ext cx="5953125" cy="3914776"/>
            </a:xfrm>
            <a:prstGeom prst="rect">
              <a:avLst/>
            </a:prstGeom>
            <a:noFill/>
            <a:extLst>
              <a:ext uri="{909E8E84-426E-40DD-AFC4-6F175D3DCCD1}">
                <a14:hiddenFill xmlns:a14="http://schemas.microsoft.com/office/drawing/2010/main">
                  <a:solidFill>
                    <a:srgbClr val="FFFFFF"/>
                  </a:solidFill>
                </a14:hiddenFill>
              </a:ext>
            </a:extLst>
          </p:spPr>
        </p:pic>
      </p:grpSp>
      <p:sp>
        <p:nvSpPr>
          <p:cNvPr id="35" name="Content Placeholder 2"/>
          <p:cNvSpPr>
            <a:spLocks noGrp="1"/>
          </p:cNvSpPr>
          <p:nvPr>
            <p:ph idx="1"/>
          </p:nvPr>
        </p:nvSpPr>
        <p:spPr>
          <a:xfrm>
            <a:off x="1459074" y="2367732"/>
            <a:ext cx="6172200" cy="914399"/>
          </a:xfrm>
        </p:spPr>
        <p:txBody>
          <a:bodyPr>
            <a:noAutofit/>
          </a:bodyPr>
          <a:lstStyle/>
          <a:p>
            <a:r>
              <a:rPr lang="en-US" sz="1800" dirty="0" smtClean="0"/>
              <a:t>Targets can mostly be achieved by 2030</a:t>
            </a:r>
          </a:p>
          <a:p>
            <a:r>
              <a:rPr lang="en-US" sz="1800" dirty="0" smtClean="0"/>
              <a:t>Reinforcing loops involving economic growth drive up consumption and desired electricity generation in long run</a:t>
            </a:r>
            <a:endParaRPr lang="en-US" sz="1800" dirty="0"/>
          </a:p>
        </p:txBody>
      </p:sp>
      <p:pic>
        <p:nvPicPr>
          <p:cNvPr id="36" name="Picture 35"/>
          <p:cNvPicPr/>
          <p:nvPr/>
        </p:nvPicPr>
        <p:blipFill>
          <a:blip r:embed="rId11">
            <a:extLst>
              <a:ext uri="{28A0092B-C50C-407E-A947-70E740481C1C}">
                <a14:useLocalDpi xmlns:a14="http://schemas.microsoft.com/office/drawing/2010/main" val="0"/>
              </a:ext>
            </a:extLst>
          </a:blip>
          <a:srcRect/>
          <a:stretch>
            <a:fillRect/>
          </a:stretch>
        </p:blipFill>
        <p:spPr bwMode="auto">
          <a:xfrm>
            <a:off x="1428947" y="3409950"/>
            <a:ext cx="6286106" cy="1155855"/>
          </a:xfrm>
          <a:prstGeom prst="rect">
            <a:avLst/>
          </a:prstGeom>
          <a:noFill/>
        </p:spPr>
      </p:pic>
    </p:spTree>
    <p:extLst>
      <p:ext uri="{BB962C8B-B14F-4D97-AF65-F5344CB8AC3E}">
        <p14:creationId xmlns:p14="http://schemas.microsoft.com/office/powerpoint/2010/main" val="1093332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7"/>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INTERNATIONAL SYSTEM DYNAMICS CONFERENCE</a:t>
            </a:r>
          </a:p>
        </p:txBody>
      </p:sp>
      <p:sp>
        <p:nvSpPr>
          <p:cNvPr id="14" name="Content Placeholder 2">
            <a:extLst>
              <a:ext uri="{FF2B5EF4-FFF2-40B4-BE49-F238E27FC236}">
                <a16:creationId xmlns:a16="http://schemas.microsoft.com/office/drawing/2014/main" xmlns="" id="{89C50F76-A48D-42E5-B93D-E3C7C644F0F3}"/>
              </a:ext>
            </a:extLst>
          </p:cNvPr>
          <p:cNvSpPr txBox="1">
            <a:spLocks/>
          </p:cNvSpPr>
          <p:nvPr/>
        </p:nvSpPr>
        <p:spPr>
          <a:xfrm>
            <a:off x="1182757" y="556655"/>
            <a:ext cx="6858000" cy="4586847"/>
          </a:xfrm>
          <a:prstGeom prst="rect">
            <a:avLst/>
          </a:prstGeom>
        </p:spPr>
        <p:txBody>
          <a:bodyPr vert="horz" lIns="68580" tIns="34290" rIns="68580" bIns="3429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a:t>
            </a:r>
            <a:r>
              <a:rPr lang="en-US" sz="3100" dirty="0">
                <a:solidFill>
                  <a:schemeClr val="tx1"/>
                </a:solidFill>
              </a:rPr>
              <a:t>Prepare your Online Poster presentation using a copy of this template. </a:t>
            </a:r>
            <a:endParaRPr lang="en-US" sz="2500" dirty="0">
              <a:solidFill>
                <a:schemeClr val="tx1"/>
              </a:solidFill>
            </a:endParaRPr>
          </a:p>
          <a:p>
            <a:pPr marL="685800" lvl="1" indent="-342900" algn="l">
              <a:buFont typeface="Courier New" panose="02070309020205020404" pitchFamily="49" charset="0"/>
              <a:buChar char="o"/>
            </a:pPr>
            <a:r>
              <a:rPr lang="en-US"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dirty="0">
              <a:solidFill>
                <a:schemeClr val="tx1"/>
              </a:solidFill>
            </a:endParaRPr>
          </a:p>
          <a:p>
            <a:pPr algn="l"/>
            <a:r>
              <a:rPr lang="en-US" sz="3100" dirty="0">
                <a:solidFill>
                  <a:schemeClr val="tx1"/>
                </a:solidFill>
              </a:rPr>
              <a:t>2) Submit your Online Poster presentation slides at </a:t>
            </a:r>
            <a:r>
              <a:rPr lang="en-US" sz="3100" dirty="0">
                <a:solidFill>
                  <a:schemeClr val="tx1"/>
                </a:solidFill>
                <a:hlinkClick r:id="rId4"/>
              </a:rPr>
              <a:t>https://webportal.systemdynamics.org</a:t>
            </a:r>
            <a:r>
              <a:rPr lang="en-US" sz="3100" dirty="0">
                <a:solidFill>
                  <a:schemeClr val="tx1"/>
                </a:solidFill>
              </a:rPr>
              <a:t> by June 20</a:t>
            </a:r>
          </a:p>
          <a:p>
            <a:pPr marL="685800" lvl="1" indent="-342900" algn="l">
              <a:buFont typeface="Courier New" panose="02070309020205020404" pitchFamily="49" charset="0"/>
              <a:buChar char="o"/>
            </a:pPr>
            <a:r>
              <a:rPr lang="en-US" dirty="0">
                <a:solidFill>
                  <a:schemeClr val="tx1"/>
                </a:solidFill>
              </a:rPr>
              <a:t>Click on the title of your submission</a:t>
            </a:r>
          </a:p>
          <a:p>
            <a:pPr marL="685800" lvl="1" indent="-342900" algn="l">
              <a:buFont typeface="Courier New" panose="02070309020205020404" pitchFamily="49" charset="0"/>
              <a:buChar char="o"/>
            </a:pPr>
            <a:r>
              <a:rPr lang="en-US" dirty="0">
                <a:solidFill>
                  <a:schemeClr val="tx1"/>
                </a:solidFill>
              </a:rPr>
              <a:t>Select “Upload new or updated paper files”</a:t>
            </a:r>
          </a:p>
          <a:p>
            <a:pPr marL="685800" lvl="1" indent="-342900" algn="l">
              <a:buFont typeface="Courier New" panose="02070309020205020404" pitchFamily="49" charset="0"/>
              <a:buChar char="o"/>
            </a:pPr>
            <a:r>
              <a:rPr lang="en-US" dirty="0">
                <a:solidFill>
                  <a:schemeClr val="tx1"/>
                </a:solidFill>
              </a:rPr>
              <a:t>Upload the </a:t>
            </a:r>
            <a:r>
              <a:rPr lang="en-US" dirty="0" err="1">
                <a:solidFill>
                  <a:schemeClr val="tx1"/>
                </a:solidFill>
              </a:rPr>
              <a:t>Powerpoint</a:t>
            </a:r>
            <a:r>
              <a:rPr lang="en-US" dirty="0">
                <a:solidFill>
                  <a:schemeClr val="tx1"/>
                </a:solidFill>
              </a:rPr>
              <a:t> presentation file for your Online Poster slides</a:t>
            </a:r>
          </a:p>
          <a:p>
            <a:pPr marL="1028700" lvl="2" indent="-342900" algn="l">
              <a:buFont typeface="Arial" panose="020B0604020202020204" pitchFamily="34" charset="0"/>
              <a:buChar char="•"/>
            </a:pPr>
            <a:endParaRPr lang="en-US" sz="2500" dirty="0">
              <a:solidFill>
                <a:schemeClr val="tx1"/>
              </a:solidFill>
            </a:endParaRPr>
          </a:p>
          <a:p>
            <a:pPr algn="l"/>
            <a:r>
              <a:rPr lang="en-US" sz="2800" dirty="0">
                <a:solidFill>
                  <a:schemeClr val="tx1"/>
                </a:solidFill>
              </a:rPr>
              <a:t>3) </a:t>
            </a:r>
            <a:r>
              <a:rPr lang="en-US" sz="3100" dirty="0">
                <a:solidFill>
                  <a:schemeClr val="tx1"/>
                </a:solidFill>
              </a:rPr>
              <a:t>Follow the format and timing listed below: </a:t>
            </a:r>
          </a:p>
          <a:p>
            <a:pPr marL="685800" lvl="1" indent="-342900" algn="l">
              <a:buFont typeface="Courier New" panose="02070309020205020404" pitchFamily="49" charset="0"/>
              <a:buChar char="o"/>
            </a:pPr>
            <a:r>
              <a:rPr lang="en-US"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dirty="0">
              <a:solidFill>
                <a:schemeClr val="tx1"/>
              </a:solidFill>
            </a:endParaRPr>
          </a:p>
          <a:p>
            <a:pPr algn="l"/>
            <a:r>
              <a:rPr lang="en-US" sz="2800" dirty="0">
                <a:solidFill>
                  <a:schemeClr val="tx1"/>
                </a:solidFill>
              </a:rPr>
              <a:t>4) </a:t>
            </a:r>
            <a:r>
              <a:rPr lang="en-US" sz="3100" dirty="0">
                <a:solidFill>
                  <a:schemeClr val="tx1"/>
                </a:solidFill>
              </a:rPr>
              <a:t>You may record your presentation in advance</a:t>
            </a:r>
          </a:p>
          <a:p>
            <a:pPr marL="685800" lvl="1" indent="-342900" algn="l">
              <a:buFont typeface="Courier New" panose="02070309020205020404" pitchFamily="49" charset="0"/>
              <a:buChar char="o"/>
            </a:pPr>
            <a:r>
              <a:rPr lang="en-US"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dirty="0">
              <a:solidFill>
                <a:schemeClr val="tx1"/>
              </a:solidFill>
            </a:endParaRPr>
          </a:p>
          <a:p>
            <a:pPr algn="l"/>
            <a:r>
              <a:rPr lang="en-US" sz="3100" dirty="0">
                <a:solidFill>
                  <a:schemeClr val="tx1"/>
                </a:solidFill>
              </a:rPr>
              <a:t>5) If you make updates or change plans after June 20, send the session chair a note</a:t>
            </a:r>
            <a:endParaRPr lang="en-US" sz="2800" dirty="0">
              <a:solidFill>
                <a:schemeClr val="tx1"/>
              </a:solidFill>
            </a:endParaRPr>
          </a:p>
          <a:p>
            <a:pPr marL="685800" lvl="1" indent="-342900" algn="l">
              <a:buFont typeface="Courier New" panose="02070309020205020404" pitchFamily="49" charset="0"/>
              <a:buChar char="o"/>
            </a:pPr>
            <a:r>
              <a:rPr lang="en-US" dirty="0">
                <a:solidFill>
                  <a:schemeClr val="tx1"/>
                </a:solidFill>
              </a:rPr>
              <a:t>Use the contact information at </a:t>
            </a:r>
            <a:r>
              <a:rPr lang="en-US" dirty="0">
                <a:solidFill>
                  <a:schemeClr val="tx1"/>
                </a:solidFill>
                <a:hlinkClick r:id="rId5"/>
              </a:rPr>
              <a:t>https://isdc.systemdynamics.org</a:t>
            </a:r>
            <a:r>
              <a:rPr lang="en-US" dirty="0">
                <a:solidFill>
                  <a:schemeClr val="tx1"/>
                </a:solidFill>
              </a:rPr>
              <a:t>     </a:t>
            </a:r>
            <a:endParaRPr lang="en-US" sz="22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TotalTime>
  <Words>742</Words>
  <Application>Microsoft Office PowerPoint</Application>
  <PresentationFormat>On-screen Show (16:9)</PresentationFormat>
  <Paragraphs>93</Paragraphs>
  <Slides>5</Slides>
  <Notes>5</Notes>
  <HiddenSlides>1</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Impact of Singapore Green Plan 2030 Initiatives on Electricity Consumption and Generation – a System Dynamics Approach</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GL</cp:lastModifiedBy>
  <cp:revision>93</cp:revision>
  <cp:lastPrinted>2018-05-29T13:54:06Z</cp:lastPrinted>
  <dcterms:created xsi:type="dcterms:W3CDTF">2018-04-25T19:48:46Z</dcterms:created>
  <dcterms:modified xsi:type="dcterms:W3CDTF">2023-05-28T17:11:57Z</dcterms:modified>
</cp:coreProperties>
</file>