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7" r:id="rId3"/>
    <p:sldId id="258" r:id="rId4"/>
    <p:sldId id="259" r:id="rId5"/>
    <p:sldId id="256" r:id="rId6"/>
  </p:sldIdLst>
  <p:sldSz cx="9144000" cy="5143500" type="screen16x9"/>
  <p:notesSz cx="6400800" cy="8686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4C4"/>
    <a:srgbClr val="343A40"/>
    <a:srgbClr val="B2214D"/>
    <a:srgbClr val="EF7DB1"/>
    <a:srgbClr val="FF0066"/>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73"/>
    <p:restoredTop sz="81293" autoAdjust="0"/>
  </p:normalViewPr>
  <p:slideViewPr>
    <p:cSldViewPr>
      <p:cViewPr varScale="1">
        <p:scale>
          <a:sx n="134" d="100"/>
          <a:sy n="134" d="100"/>
        </p:scale>
        <p:origin x="184" y="224"/>
      </p:cViewPr>
      <p:guideLst>
        <p:guide orient="horz" pos="1620"/>
        <p:guide pos="288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https://scotsconnect-my.sharepoint.com/personal/shreya_sonthalia_gov_scot/Documents/Data/Data%20for%20SD%20mode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baseline="0" dirty="0">
                <a:latin typeface="Arial" panose="020B0604020202020204" pitchFamily="34" charset="0"/>
                <a:cs typeface="Arial" panose="020B0604020202020204" pitchFamily="34" charset="0"/>
              </a:rPr>
              <a:t>Delayed discharges</a:t>
            </a:r>
            <a:endParaRPr lang="en-GB" dirty="0">
              <a:latin typeface="Arial" panose="020B0604020202020204" pitchFamily="34" charset="0"/>
              <a:cs typeface="Arial" panose="020B0604020202020204" pitchFamily="34" charset="0"/>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cked"/>
        <c:varyColors val="0"/>
        <c:ser>
          <c:idx val="1"/>
          <c:order val="0"/>
          <c:spPr>
            <a:ln w="28575" cap="rnd">
              <a:solidFill>
                <a:schemeClr val="accent1"/>
              </a:solidFill>
              <a:round/>
            </a:ln>
            <a:effectLst/>
          </c:spPr>
          <c:marker>
            <c:symbol val="none"/>
          </c:marker>
          <c:cat>
            <c:numRef>
              <c:f>'Ref modes'!$A$1:$A$8</c:f>
              <c:numCache>
                <c:formatCode>General</c:formatCode>
                <c:ptCount val="8"/>
                <c:pt idx="0">
                  <c:v>2015</c:v>
                </c:pt>
                <c:pt idx="1">
                  <c:v>2016</c:v>
                </c:pt>
                <c:pt idx="2">
                  <c:v>2017</c:v>
                </c:pt>
                <c:pt idx="3">
                  <c:v>2018</c:v>
                </c:pt>
                <c:pt idx="4">
                  <c:v>2019</c:v>
                </c:pt>
                <c:pt idx="5">
                  <c:v>2020</c:v>
                </c:pt>
                <c:pt idx="6">
                  <c:v>2021</c:v>
                </c:pt>
                <c:pt idx="7">
                  <c:v>2022</c:v>
                </c:pt>
              </c:numCache>
            </c:numRef>
          </c:cat>
          <c:val>
            <c:numRef>
              <c:f>'Ref modes'!$B$1:$B$8</c:f>
              <c:numCache>
                <c:formatCode>General</c:formatCode>
                <c:ptCount val="8"/>
                <c:pt idx="0">
                  <c:v>11</c:v>
                </c:pt>
                <c:pt idx="1">
                  <c:v>12</c:v>
                </c:pt>
                <c:pt idx="2">
                  <c:v>14</c:v>
                </c:pt>
                <c:pt idx="3">
                  <c:v>15</c:v>
                </c:pt>
                <c:pt idx="4">
                  <c:v>11</c:v>
                </c:pt>
                <c:pt idx="5">
                  <c:v>14</c:v>
                </c:pt>
                <c:pt idx="6">
                  <c:v>14</c:v>
                </c:pt>
                <c:pt idx="7">
                  <c:v>18</c:v>
                </c:pt>
              </c:numCache>
            </c:numRef>
          </c:val>
          <c:smooth val="0"/>
          <c:extLst>
            <c:ext xmlns:c16="http://schemas.microsoft.com/office/drawing/2014/chart" uri="{C3380CC4-5D6E-409C-BE32-E72D297353CC}">
              <c16:uniqueId val="{00000000-A909-3F40-8D4C-A7C008E17492}"/>
            </c:ext>
          </c:extLst>
        </c:ser>
        <c:dLbls>
          <c:showLegendKey val="0"/>
          <c:showVal val="0"/>
          <c:showCatName val="0"/>
          <c:showSerName val="0"/>
          <c:showPercent val="0"/>
          <c:showBubbleSize val="0"/>
        </c:dLbls>
        <c:marker val="1"/>
        <c:smooth val="0"/>
        <c:axId val="898854496"/>
        <c:axId val="898848256"/>
      </c:lineChart>
      <c:lineChart>
        <c:grouping val="stacked"/>
        <c:varyColors val="0"/>
        <c:ser>
          <c:idx val="0"/>
          <c:order val="1"/>
          <c:spPr>
            <a:ln w="28575" cap="rnd">
              <a:solidFill>
                <a:schemeClr val="accent1"/>
              </a:solidFill>
              <a:round/>
            </a:ln>
            <a:effectLst/>
          </c:spPr>
          <c:marker>
            <c:symbol val="none"/>
          </c:marker>
          <c:val>
            <c:numRef>
              <c:f>'Ref modes'!$C$1:$C$8</c:f>
              <c:numCache>
                <c:formatCode>0%</c:formatCode>
                <c:ptCount val="8"/>
                <c:pt idx="0">
                  <c:v>0.40740740740740738</c:v>
                </c:pt>
                <c:pt idx="1">
                  <c:v>0.44444444444444442</c:v>
                </c:pt>
                <c:pt idx="2">
                  <c:v>0.51851851851851849</c:v>
                </c:pt>
                <c:pt idx="3">
                  <c:v>0.55555555555555558</c:v>
                </c:pt>
                <c:pt idx="4">
                  <c:v>0.40740740740740738</c:v>
                </c:pt>
                <c:pt idx="5">
                  <c:v>0.51851851851851849</c:v>
                </c:pt>
                <c:pt idx="6">
                  <c:v>0.51851851851851849</c:v>
                </c:pt>
                <c:pt idx="7">
                  <c:v>0.66666666666666663</c:v>
                </c:pt>
              </c:numCache>
            </c:numRef>
          </c:val>
          <c:smooth val="0"/>
          <c:extLst>
            <c:ext xmlns:c16="http://schemas.microsoft.com/office/drawing/2014/chart" uri="{C3380CC4-5D6E-409C-BE32-E72D297353CC}">
              <c16:uniqueId val="{00000001-A909-3F40-8D4C-A7C008E17492}"/>
            </c:ext>
          </c:extLst>
        </c:ser>
        <c:dLbls>
          <c:showLegendKey val="0"/>
          <c:showVal val="0"/>
          <c:showCatName val="0"/>
          <c:showSerName val="0"/>
          <c:showPercent val="0"/>
          <c:showBubbleSize val="0"/>
        </c:dLbls>
        <c:marker val="1"/>
        <c:smooth val="0"/>
        <c:axId val="971356527"/>
        <c:axId val="971359855"/>
      </c:lineChart>
      <c:catAx>
        <c:axId val="898854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8848256"/>
        <c:crosses val="autoZero"/>
        <c:auto val="1"/>
        <c:lblAlgn val="ctr"/>
        <c:lblOffset val="100"/>
        <c:noMultiLvlLbl val="0"/>
      </c:catAx>
      <c:valAx>
        <c:axId val="898848256"/>
        <c:scaling>
          <c:orientation val="minMax"/>
          <c:max val="27"/>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98854496"/>
        <c:crosses val="autoZero"/>
        <c:crossBetween val="between"/>
      </c:valAx>
      <c:valAx>
        <c:axId val="971359855"/>
        <c:scaling>
          <c:orientation val="minMax"/>
          <c:max val="1"/>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71356527"/>
        <c:crosses val="max"/>
        <c:crossBetween val="between"/>
        <c:majorUnit val="0.2"/>
      </c:valAx>
      <c:catAx>
        <c:axId val="971356527"/>
        <c:scaling>
          <c:orientation val="minMax"/>
        </c:scaling>
        <c:delete val="1"/>
        <c:axPos val="b"/>
        <c:majorTickMark val="out"/>
        <c:minorTickMark val="none"/>
        <c:tickLblPos val="nextTo"/>
        <c:crossAx val="971359855"/>
        <c:crosses val="autoZero"/>
        <c:auto val="1"/>
        <c:lblAlgn val="ctr"/>
        <c:lblOffset val="100"/>
        <c:noMultiLvlLbl val="0"/>
      </c:catAx>
      <c:spPr>
        <a:noFill/>
        <a:ln>
          <a:noFill/>
        </a:ln>
        <a:effectLst/>
      </c:spPr>
    </c:plotArea>
    <c:plotVisOnly val="1"/>
    <c:dispBlanksAs val="zero"/>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773680" cy="434340"/>
          </a:xfrm>
          <a:prstGeom prst="rect">
            <a:avLst/>
          </a:prstGeom>
        </p:spPr>
        <p:txBody>
          <a:bodyPr vert="horz" lIns="86202" tIns="43101" rIns="86202" bIns="43101" rtlCol="0"/>
          <a:lstStyle>
            <a:lvl1pPr algn="l">
              <a:defRPr sz="1100"/>
            </a:lvl1pPr>
          </a:lstStyle>
          <a:p>
            <a:endParaRPr lang="en-US"/>
          </a:p>
        </p:txBody>
      </p:sp>
      <p:sp>
        <p:nvSpPr>
          <p:cNvPr id="3" name="Date Placeholder 2"/>
          <p:cNvSpPr>
            <a:spLocks noGrp="1"/>
          </p:cNvSpPr>
          <p:nvPr>
            <p:ph type="dt" idx="1"/>
          </p:nvPr>
        </p:nvSpPr>
        <p:spPr>
          <a:xfrm>
            <a:off x="3625639" y="0"/>
            <a:ext cx="2773680" cy="434340"/>
          </a:xfrm>
          <a:prstGeom prst="rect">
            <a:avLst/>
          </a:prstGeom>
        </p:spPr>
        <p:txBody>
          <a:bodyPr vert="horz" lIns="86202" tIns="43101" rIns="86202" bIns="43101" rtlCol="0"/>
          <a:lstStyle>
            <a:lvl1pPr algn="r">
              <a:defRPr sz="1100"/>
            </a:lvl1pPr>
          </a:lstStyle>
          <a:p>
            <a:fld id="{D132DDBC-36CE-44D7-861B-5491E6C2D3B9}" type="datetimeFigureOut">
              <a:rPr lang="en-US" smtClean="0"/>
              <a:t>7/25/23</a:t>
            </a:fld>
            <a:endParaRPr lang="en-US"/>
          </a:p>
        </p:txBody>
      </p:sp>
      <p:sp>
        <p:nvSpPr>
          <p:cNvPr id="4" name="Slide Image Placeholder 3"/>
          <p:cNvSpPr>
            <a:spLocks noGrp="1" noRot="1" noChangeAspect="1"/>
          </p:cNvSpPr>
          <p:nvPr>
            <p:ph type="sldImg" idx="2"/>
          </p:nvPr>
        </p:nvSpPr>
        <p:spPr>
          <a:xfrm>
            <a:off x="306388" y="650875"/>
            <a:ext cx="5789612" cy="3257550"/>
          </a:xfrm>
          <a:prstGeom prst="rect">
            <a:avLst/>
          </a:prstGeom>
          <a:noFill/>
          <a:ln w="12700">
            <a:solidFill>
              <a:prstClr val="black"/>
            </a:solidFill>
          </a:ln>
        </p:spPr>
        <p:txBody>
          <a:bodyPr vert="horz" lIns="86202" tIns="43101" rIns="86202" bIns="43101" rtlCol="0" anchor="ctr"/>
          <a:lstStyle/>
          <a:p>
            <a:endParaRPr lang="en-US"/>
          </a:p>
        </p:txBody>
      </p:sp>
      <p:sp>
        <p:nvSpPr>
          <p:cNvPr id="5" name="Notes Placeholder 4"/>
          <p:cNvSpPr>
            <a:spLocks noGrp="1"/>
          </p:cNvSpPr>
          <p:nvPr>
            <p:ph type="body" sz="quarter" idx="3"/>
          </p:nvPr>
        </p:nvSpPr>
        <p:spPr>
          <a:xfrm>
            <a:off x="640080" y="4126230"/>
            <a:ext cx="5120640" cy="3909060"/>
          </a:xfrm>
          <a:prstGeom prst="rect">
            <a:avLst/>
          </a:prstGeom>
        </p:spPr>
        <p:txBody>
          <a:bodyPr vert="horz" lIns="86202" tIns="43101" rIns="86202" bIns="43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250952"/>
            <a:ext cx="2773680" cy="434340"/>
          </a:xfrm>
          <a:prstGeom prst="rect">
            <a:avLst/>
          </a:prstGeom>
        </p:spPr>
        <p:txBody>
          <a:bodyPr vert="horz" lIns="86202" tIns="43101" rIns="86202" bIns="43101" rtlCol="0" anchor="b"/>
          <a:lstStyle>
            <a:lvl1pPr algn="l">
              <a:defRPr sz="1100"/>
            </a:lvl1pPr>
          </a:lstStyle>
          <a:p>
            <a:endParaRPr lang="en-US"/>
          </a:p>
        </p:txBody>
      </p:sp>
      <p:sp>
        <p:nvSpPr>
          <p:cNvPr id="7" name="Slide Number Placeholder 6"/>
          <p:cNvSpPr>
            <a:spLocks noGrp="1"/>
          </p:cNvSpPr>
          <p:nvPr>
            <p:ph type="sldNum" sz="quarter" idx="5"/>
          </p:nvPr>
        </p:nvSpPr>
        <p:spPr>
          <a:xfrm>
            <a:off x="3625639" y="8250952"/>
            <a:ext cx="2773680" cy="434340"/>
          </a:xfrm>
          <a:prstGeom prst="rect">
            <a:avLst/>
          </a:prstGeom>
        </p:spPr>
        <p:txBody>
          <a:bodyPr vert="horz" lIns="86202" tIns="43101" rIns="86202" bIns="43101" rtlCol="0" anchor="b"/>
          <a:lstStyle>
            <a:lvl1pPr algn="r">
              <a:defRPr sz="1100"/>
            </a:lvl1pPr>
          </a:lstStyle>
          <a:p>
            <a:fld id="{BBB14505-F15A-447F-B31D-A7AED6FD8C54}" type="slidenum">
              <a:rPr lang="en-US" smtClean="0"/>
              <a:t>‹#›</a:t>
            </a:fld>
            <a:endParaRPr lang="en-US"/>
          </a:p>
        </p:txBody>
      </p:sp>
    </p:spTree>
    <p:extLst>
      <p:ext uri="{BB962C8B-B14F-4D97-AF65-F5344CB8AC3E}">
        <p14:creationId xmlns:p14="http://schemas.microsoft.com/office/powerpoint/2010/main" val="3102335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Good morning, I’m Shreya a PhD student in Public Health at the University of Glasgow. Today, I’m presenting about a 3-month internship I did at the Scottish govt looking at delayed discharges among patients with learning disabilities. </a:t>
            </a:r>
          </a:p>
        </p:txBody>
      </p:sp>
      <p:sp>
        <p:nvSpPr>
          <p:cNvPr id="4" name="Slide Number Placeholder 3"/>
          <p:cNvSpPr>
            <a:spLocks noGrp="1"/>
          </p:cNvSpPr>
          <p:nvPr>
            <p:ph type="sldNum" sz="quarter" idx="10"/>
          </p:nvPr>
        </p:nvSpPr>
        <p:spPr/>
        <p:txBody>
          <a:bodyPr/>
          <a:lstStyle/>
          <a:p>
            <a:fld id="{BBB14505-F15A-447F-B31D-A7AED6FD8C54}" type="slidenum">
              <a:rPr lang="en-US" smtClean="0"/>
              <a:t>1</a:t>
            </a:fld>
            <a:endParaRPr lang="en-US"/>
          </a:p>
        </p:txBody>
      </p:sp>
    </p:spTree>
    <p:extLst>
      <p:ext uri="{BB962C8B-B14F-4D97-AF65-F5344CB8AC3E}">
        <p14:creationId xmlns:p14="http://schemas.microsoft.com/office/powerpoint/2010/main" val="3984675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DD is when a person is in hospital when there is no clinical need for assessment or treatment. This generally happens when there is no suitable placement for a person to return to in the community. Some people come into hospital due to challenging </a:t>
            </a:r>
            <a:r>
              <a:rPr lang="en-US" baseline="0" dirty="0" err="1"/>
              <a:t>behaviour</a:t>
            </a:r>
            <a:r>
              <a:rPr lang="en-US" baseline="0" dirty="0"/>
              <a:t>, resulting in placement breakdowns. Some people have long periods of treatment which can result in placement loss.</a:t>
            </a:r>
          </a:p>
          <a:p>
            <a:endParaRPr lang="en-US" baseline="0" dirty="0"/>
          </a:p>
          <a:p>
            <a:r>
              <a:rPr lang="en-US" baseline="0" dirty="0"/>
              <a:t>DD has significant consequences for the individual, the services and for others needing the services</a:t>
            </a:r>
          </a:p>
          <a:p>
            <a:endParaRPr lang="en-US" baseline="0" dirty="0"/>
          </a:p>
          <a:p>
            <a:r>
              <a:rPr lang="en-US" baseline="0" dirty="0"/>
              <a:t>The aim to eliminate DD and the focus on this work was how to reduce DD in the context of rising DD. The aim was also to look at reducing bed occupancy to prevent people needing the service to be put on waiting lists.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2</a:t>
            </a:fld>
            <a:endParaRPr lang="en-US"/>
          </a:p>
        </p:txBody>
      </p:sp>
    </p:spTree>
    <p:extLst>
      <p:ext uri="{BB962C8B-B14F-4D97-AF65-F5344CB8AC3E}">
        <p14:creationId xmlns:p14="http://schemas.microsoft.com/office/powerpoint/2010/main" val="2372103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I took a case study approach – looking at one health board which will be kept anonymous</a:t>
            </a:r>
          </a:p>
          <a:p>
            <a:r>
              <a:rPr lang="en-US" baseline="0" dirty="0"/>
              <a:t>Worked with the lead clinician, meeting every 10 days or so over 2 months to understand the system, what’s worked, what hasn’t.</a:t>
            </a:r>
          </a:p>
          <a:p>
            <a:r>
              <a:rPr lang="en-US" baseline="0" dirty="0"/>
              <a:t>Data at the individual level for 2-3 years, and some aggregate data from reports for about 8 years. </a:t>
            </a:r>
          </a:p>
          <a:p>
            <a:r>
              <a:rPr lang="en-US" baseline="0" dirty="0"/>
              <a:t>Data was incomplete, but the main challenge was the lack of data on the length of delay. Often absent or calculated based on those discharged, or excluding outliners (those with long lengths of delay) which was problematic. Developed different assumptions into the simulation model, including a random function (with a specified range) – this is plausible given this delay is considered exogenous – something the hospital has no control over, and also fluctuating based on things like new housing projects being completed. </a:t>
            </a:r>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3</a:t>
            </a:fld>
            <a:endParaRPr lang="en-US"/>
          </a:p>
        </p:txBody>
      </p:sp>
    </p:spTree>
    <p:extLst>
      <p:ext uri="{BB962C8B-B14F-4D97-AF65-F5344CB8AC3E}">
        <p14:creationId xmlns:p14="http://schemas.microsoft.com/office/powerpoint/2010/main" val="1283794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r>
              <a:rPr lang="en-US" baseline="0" dirty="0"/>
              <a:t>I think there were 2 important learnings for the stakeholders. </a:t>
            </a:r>
          </a:p>
          <a:p>
            <a:r>
              <a:rPr lang="en-US" baseline="0" dirty="0"/>
              <a:t>The first emerged from the applying the concepts of stocks and flows. Helped understand that the it can only change by modifying the inflow or outflow, and that these are largely controlled by actors outside the system. The project was initially framed as a bed modelling project. </a:t>
            </a:r>
          </a:p>
          <a:p>
            <a:endParaRPr lang="en-US" baseline="0" dirty="0"/>
          </a:p>
          <a:p>
            <a:r>
              <a:rPr lang="en-US" baseline="0" dirty="0"/>
              <a:t>Second was around understanding some of the feedback mechanisms. What they found helpful was seeing that the length of delay is important. They were aware that placement breakdown admissions were problematic but had limited leverage over it as they are obliged to accommodate people. </a:t>
            </a:r>
          </a:p>
          <a:p>
            <a:endParaRPr lang="en-US" baseline="0" dirty="0"/>
          </a:p>
          <a:p>
            <a:endParaRPr lang="en-US" baseline="0" dirty="0"/>
          </a:p>
          <a:p>
            <a:r>
              <a:rPr lang="en-US" baseline="0" dirty="0"/>
              <a:t>If you attended yesterday’s plenary, you would have heard Douglas speak more about this issue. I’d also like to thank him for the support he provided during the project. </a:t>
            </a:r>
          </a:p>
          <a:p>
            <a:endParaRPr lang="en-US" baseline="0" dirty="0"/>
          </a:p>
        </p:txBody>
      </p:sp>
      <p:sp>
        <p:nvSpPr>
          <p:cNvPr id="4" name="Slide Number Placeholder 3"/>
          <p:cNvSpPr>
            <a:spLocks noGrp="1"/>
          </p:cNvSpPr>
          <p:nvPr>
            <p:ph type="sldNum" sz="quarter" idx="10"/>
          </p:nvPr>
        </p:nvSpPr>
        <p:spPr/>
        <p:txBody>
          <a:bodyPr/>
          <a:lstStyle/>
          <a:p>
            <a:fld id="{BBB14505-F15A-447F-B31D-A7AED6FD8C54}" type="slidenum">
              <a:rPr lang="en-US" smtClean="0"/>
              <a:t>4</a:t>
            </a:fld>
            <a:endParaRPr lang="en-US"/>
          </a:p>
        </p:txBody>
      </p:sp>
    </p:spTree>
    <p:extLst>
      <p:ext uri="{BB962C8B-B14F-4D97-AF65-F5344CB8AC3E}">
        <p14:creationId xmlns:p14="http://schemas.microsoft.com/office/powerpoint/2010/main" val="276736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6388" y="650875"/>
            <a:ext cx="5789612" cy="32575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This slide will be hidden from presentation. You may delete this instruction slide once your slides are ready.</a:t>
            </a:r>
            <a:endParaRPr lang="en-US" sz="1400" dirty="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BBB14505-F15A-447F-B31D-A7AED6FD8C54}" type="slidenum">
              <a:rPr lang="en-US" smtClean="0"/>
              <a:t>5</a:t>
            </a:fld>
            <a:endParaRPr lang="en-US"/>
          </a:p>
        </p:txBody>
      </p:sp>
    </p:spTree>
    <p:extLst>
      <p:ext uri="{BB962C8B-B14F-4D97-AF65-F5344CB8AC3E}">
        <p14:creationId xmlns:p14="http://schemas.microsoft.com/office/powerpoint/2010/main" val="2305132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C94FCB0-42F1-4FA7-A53C-3F4DF092E227}"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4303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02063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535176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94FCB0-42F1-4FA7-A53C-3F4DF092E227}"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5783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94FCB0-42F1-4FA7-A53C-3F4DF092E227}" type="datetimeFigureOut">
              <a:rPr lang="en-US" smtClean="0"/>
              <a:t>7/25/23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1771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94FCB0-42F1-4FA7-A53C-3F4DF092E227}" type="datetimeFigureOut">
              <a:rPr lang="en-US" smtClean="0"/>
              <a:t>7/25/23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33544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94FCB0-42F1-4FA7-A53C-3F4DF092E227}" type="datetimeFigureOut">
              <a:rPr lang="en-US" smtClean="0"/>
              <a:t>7/25/23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3688677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94FCB0-42F1-4FA7-A53C-3F4DF092E227}" type="datetimeFigureOut">
              <a:rPr lang="en-US" smtClean="0"/>
              <a:t>7/25/23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883345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94FCB0-42F1-4FA7-A53C-3F4DF092E227}" type="datetimeFigureOut">
              <a:rPr lang="en-US" smtClean="0"/>
              <a:t>7/25/23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41115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14473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3C94FCB0-42F1-4FA7-A53C-3F4DF092E227}" type="datetimeFigureOut">
              <a:rPr lang="en-US" smtClean="0"/>
              <a:t>7/25/23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32025C-9CB7-4E2E-977A-9B89188D6C4A}" type="slidenum">
              <a:rPr lang="en-US" smtClean="0"/>
              <a:t>‹#›</a:t>
            </a:fld>
            <a:endParaRPr lang="en-US"/>
          </a:p>
        </p:txBody>
      </p:sp>
    </p:spTree>
    <p:extLst>
      <p:ext uri="{BB962C8B-B14F-4D97-AF65-F5344CB8AC3E}">
        <p14:creationId xmlns:p14="http://schemas.microsoft.com/office/powerpoint/2010/main" val="203530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3C94FCB0-42F1-4FA7-A53C-3F4DF092E227}" type="datetimeFigureOut">
              <a:rPr lang="en-US" smtClean="0"/>
              <a:t>7/25/23</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E332025C-9CB7-4E2E-977A-9B89188D6C4A}" type="slidenum">
              <a:rPr lang="en-US" smtClean="0"/>
              <a:t>‹#›</a:t>
            </a:fld>
            <a:endParaRPr lang="en-US"/>
          </a:p>
        </p:txBody>
      </p:sp>
    </p:spTree>
    <p:extLst>
      <p:ext uri="{BB962C8B-B14F-4D97-AF65-F5344CB8AC3E}">
        <p14:creationId xmlns:p14="http://schemas.microsoft.com/office/powerpoint/2010/main" val="4228507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1.png"/><Relationship Id="rId11" Type="http://schemas.openxmlformats.org/officeDocument/2006/relationships/image" Target="../media/image10.png"/><Relationship Id="rId5" Type="http://schemas.openxmlformats.org/officeDocument/2006/relationships/image" Target="../media/image3.png"/><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isdc.systemdynamics.org/" TargetMode="External"/><Relationship Id="rId4" Type="http://schemas.openxmlformats.org/officeDocument/2006/relationships/hyperlink" Target="https://webportal.systemdynamic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8548" y="1657350"/>
            <a:ext cx="6336702" cy="1102519"/>
          </a:xfrm>
        </p:spPr>
        <p:txBody>
          <a:bodyPr>
            <a:normAutofit fontScale="90000"/>
          </a:bodyPr>
          <a:lstStyle/>
          <a:p>
            <a:pPr algn="l"/>
            <a:r>
              <a:rPr lang="en-US" dirty="0">
                <a:solidFill>
                  <a:srgbClr val="343A40"/>
                </a:solidFill>
              </a:rPr>
              <a:t>Delayed discharges among inpatients with learning disabilities </a:t>
            </a:r>
            <a:br>
              <a:rPr lang="en-US" dirty="0">
                <a:solidFill>
                  <a:srgbClr val="343A40"/>
                </a:solidFill>
              </a:rPr>
            </a:br>
            <a:r>
              <a:rPr lang="en-US" sz="2400" dirty="0">
                <a:solidFill>
                  <a:srgbClr val="343A40"/>
                </a:solidFill>
              </a:rPr>
              <a:t>Exploratory system dynamics study with policymakers</a:t>
            </a:r>
            <a:endParaRPr lang="en-US" sz="2700" dirty="0">
              <a:solidFill>
                <a:srgbClr val="343A40"/>
              </a:solidFill>
            </a:endParaRPr>
          </a:p>
        </p:txBody>
      </p:sp>
      <p:sp>
        <p:nvSpPr>
          <p:cNvPr id="3" name="Subtitle 2"/>
          <p:cNvSpPr>
            <a:spLocks noGrp="1"/>
          </p:cNvSpPr>
          <p:nvPr>
            <p:ph type="subTitle" idx="1"/>
          </p:nvPr>
        </p:nvSpPr>
        <p:spPr>
          <a:xfrm>
            <a:off x="1657350" y="2865623"/>
            <a:ext cx="6057900" cy="1314450"/>
          </a:xfrm>
        </p:spPr>
        <p:txBody>
          <a:bodyPr>
            <a:normAutofit/>
          </a:bodyPr>
          <a:lstStyle/>
          <a:p>
            <a:pPr algn="r"/>
            <a:r>
              <a:rPr lang="en-US" sz="1500" b="1" dirty="0">
                <a:solidFill>
                  <a:schemeClr val="tx1"/>
                </a:solidFill>
              </a:rPr>
              <a:t>Shreya Sonthalia</a:t>
            </a:r>
          </a:p>
          <a:p>
            <a:pPr algn="r"/>
            <a:r>
              <a:rPr lang="en-US" sz="1500" dirty="0">
                <a:solidFill>
                  <a:schemeClr val="tx1"/>
                </a:solidFill>
              </a:rPr>
              <a:t>MRC/CSO Social and Public Health Sciences Unit, </a:t>
            </a:r>
          </a:p>
          <a:p>
            <a:pPr algn="r"/>
            <a:r>
              <a:rPr lang="en-US" sz="1500" dirty="0">
                <a:solidFill>
                  <a:schemeClr val="tx1"/>
                </a:solidFill>
              </a:rPr>
              <a:t>University of Glasgow</a:t>
            </a:r>
          </a:p>
        </p:txBody>
      </p:sp>
      <p:sp>
        <p:nvSpPr>
          <p:cNvPr id="4" name="TextBox 3"/>
          <p:cNvSpPr txBox="1"/>
          <p:nvPr/>
        </p:nvSpPr>
        <p:spPr>
          <a:xfrm>
            <a:off x="8458200" y="4474518"/>
            <a:ext cx="800100" cy="230832"/>
          </a:xfrm>
          <a:prstGeom prst="rect">
            <a:avLst/>
          </a:prstGeom>
          <a:noFill/>
        </p:spPr>
        <p:txBody>
          <a:bodyPr wrap="square" rtlCol="0">
            <a:spAutoFit/>
          </a:bodyPr>
          <a:lstStyle/>
          <a:p>
            <a:r>
              <a:rPr lang="en-US" sz="900" dirty="0"/>
              <a:t>0:00-0:30</a:t>
            </a:r>
          </a:p>
        </p:txBody>
      </p:sp>
      <p:sp>
        <p:nvSpPr>
          <p:cNvPr id="12" name="CaixaDeTexto 11">
            <a:extLst>
              <a:ext uri="{FF2B5EF4-FFF2-40B4-BE49-F238E27FC236}">
                <a16:creationId xmlns:a16="http://schemas.microsoft.com/office/drawing/2014/main" id="{5F4F0C5A-FCBE-474A-8DB8-148DA7B5FECE}"/>
              </a:ext>
            </a:extLst>
          </p:cNvPr>
          <p:cNvSpPr txBox="1"/>
          <p:nvPr/>
        </p:nvSpPr>
        <p:spPr>
          <a:xfrm>
            <a:off x="4229100" y="372502"/>
            <a:ext cx="3486150" cy="461665"/>
          </a:xfrm>
          <a:prstGeom prst="rect">
            <a:avLst/>
          </a:prstGeom>
          <a:noFill/>
        </p:spPr>
        <p:txBody>
          <a:bodyPr wrap="square" rtlCol="0">
            <a:spAutoFit/>
          </a:bodyPr>
          <a:lstStyle/>
          <a:p>
            <a:pPr algn="r"/>
            <a:r>
              <a:rPr lang="pt-BR" sz="2400" i="1" dirty="0">
                <a:solidFill>
                  <a:srgbClr val="B2214D"/>
                </a:solidFill>
              </a:rPr>
              <a:t>Online Poster Presentation</a:t>
            </a:r>
            <a:endParaRPr lang="en-US" sz="2400" i="1" dirty="0">
              <a:solidFill>
                <a:srgbClr val="B2214D"/>
              </a:solidFill>
            </a:endParaRPr>
          </a:p>
        </p:txBody>
      </p:sp>
      <p:grpSp>
        <p:nvGrpSpPr>
          <p:cNvPr id="8" name="Group 7">
            <a:extLst>
              <a:ext uri="{FF2B5EF4-FFF2-40B4-BE49-F238E27FC236}">
                <a16:creationId xmlns:a16="http://schemas.microsoft.com/office/drawing/2014/main" id="{32384F91-FFF5-C042-922A-7D0BA9356FA8}"/>
              </a:ext>
            </a:extLst>
          </p:cNvPr>
          <p:cNvGrpSpPr/>
          <p:nvPr/>
        </p:nvGrpSpPr>
        <p:grpSpPr>
          <a:xfrm>
            <a:off x="0" y="4657189"/>
            <a:ext cx="9144000" cy="675443"/>
            <a:chOff x="0" y="4657189"/>
            <a:chExt cx="9144000" cy="675443"/>
          </a:xfrm>
        </p:grpSpPr>
        <p:grpSp>
          <p:nvGrpSpPr>
            <p:cNvPr id="7" name="Group 6">
              <a:extLst>
                <a:ext uri="{FF2B5EF4-FFF2-40B4-BE49-F238E27FC236}">
                  <a16:creationId xmlns:a16="http://schemas.microsoft.com/office/drawing/2014/main" id="{3E98A784-890B-224D-9A9C-08FF997DD015}"/>
                </a:ext>
              </a:extLst>
            </p:cNvPr>
            <p:cNvGrpSpPr/>
            <p:nvPr/>
          </p:nvGrpSpPr>
          <p:grpSpPr>
            <a:xfrm>
              <a:off x="0" y="4657189"/>
              <a:ext cx="9144000" cy="675443"/>
              <a:chOff x="0" y="4657189"/>
              <a:chExt cx="9144000" cy="675443"/>
            </a:xfrm>
          </p:grpSpPr>
          <p:sp>
            <p:nvSpPr>
              <p:cNvPr id="5" name="Rectangle 4"/>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9" name="TextBox 8"/>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6" name="Group 5">
                <a:extLst>
                  <a:ext uri="{FF2B5EF4-FFF2-40B4-BE49-F238E27FC236}">
                    <a16:creationId xmlns:a16="http://schemas.microsoft.com/office/drawing/2014/main" id="{F1DD47CD-9787-EE4E-BAF0-A8A3535FD4B1}"/>
                  </a:ext>
                </a:extLst>
              </p:cNvPr>
              <p:cNvGrpSpPr/>
              <p:nvPr/>
            </p:nvGrpSpPr>
            <p:grpSpPr>
              <a:xfrm>
                <a:off x="1378548" y="4686300"/>
                <a:ext cx="2107603" cy="646332"/>
                <a:chOff x="1378548" y="4686300"/>
                <a:chExt cx="2107603" cy="646332"/>
              </a:xfrm>
            </p:grpSpPr>
            <p:pic>
              <p:nvPicPr>
                <p:cNvPr id="1026" name="Picture 2">
                  <a:extLst>
                    <a:ext uri="{FF2B5EF4-FFF2-40B4-BE49-F238E27FC236}">
                      <a16:creationId xmlns:a16="http://schemas.microsoft.com/office/drawing/2014/main" id="{64E3EF64-C40A-4EC9-AF60-EDA9078594B8}"/>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0215F21-59DE-4327-B06B-E026F3BFE8F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a:extLst>
                    <a:ext uri="{FF2B5EF4-FFF2-40B4-BE49-F238E27FC236}">
                      <a16:creationId xmlns:a16="http://schemas.microsoft.com/office/drawing/2014/main" id="{18F84453-B99F-4A92-BBF0-4CC0F68B57A3}"/>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16" name="Retângulo 15">
              <a:extLst>
                <a:ext uri="{FF2B5EF4-FFF2-40B4-BE49-F238E27FC236}">
                  <a16:creationId xmlns:a16="http://schemas.microsoft.com/office/drawing/2014/main" id="{9D0DE390-2008-46D1-949E-F0489FC6F2C6}"/>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17" name="Google Shape;210;p28">
              <a:extLst>
                <a:ext uri="{FF2B5EF4-FFF2-40B4-BE49-F238E27FC236}">
                  <a16:creationId xmlns:a16="http://schemas.microsoft.com/office/drawing/2014/main" id="{095AE063-763D-4BF7-8966-F0BB1C775F24}"/>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pic>
        <p:nvPicPr>
          <p:cNvPr id="20" name="Imagem 19" descr="Fundo preto com letras vermelhas&#10;&#10;Descrição gerada automaticamente">
            <a:extLst>
              <a:ext uri="{FF2B5EF4-FFF2-40B4-BE49-F238E27FC236}">
                <a16:creationId xmlns:a16="http://schemas.microsoft.com/office/drawing/2014/main" id="{3B08B5E7-234C-4941-B769-DD877C02A687}"/>
              </a:ext>
            </a:extLst>
          </p:cNvPr>
          <p:cNvPicPr>
            <a:picLocks noChangeAspect="1"/>
          </p:cNvPicPr>
          <p:nvPr/>
        </p:nvPicPr>
        <p:blipFill rotWithShape="1">
          <a:blip r:embed="rId6">
            <a:extLst>
              <a:ext uri="{28A0092B-C50C-407E-A947-70E740481C1C}">
                <a14:useLocalDpi xmlns:a14="http://schemas.microsoft.com/office/drawing/2010/main" val="0"/>
              </a:ext>
            </a:extLst>
          </a:blip>
          <a:srcRect l="20000" t="31054" r="70833" b="57225"/>
          <a:stretch/>
        </p:blipFill>
        <p:spPr>
          <a:xfrm>
            <a:off x="7200900" y="750585"/>
            <a:ext cx="409210" cy="392415"/>
          </a:xfrm>
          <a:prstGeom prst="rect">
            <a:avLst/>
          </a:prstGeom>
        </p:spPr>
      </p:pic>
      <p:grpSp>
        <p:nvGrpSpPr>
          <p:cNvPr id="18" name="Group 5">
            <a:extLst>
              <a:ext uri="{FF2B5EF4-FFF2-40B4-BE49-F238E27FC236}">
                <a16:creationId xmlns:a16="http://schemas.microsoft.com/office/drawing/2014/main" id="{D5F7DDED-500E-479F-9CDF-09EC51797E49}"/>
              </a:ext>
            </a:extLst>
          </p:cNvPr>
          <p:cNvGrpSpPr/>
          <p:nvPr/>
        </p:nvGrpSpPr>
        <p:grpSpPr>
          <a:xfrm>
            <a:off x="1533891" y="287181"/>
            <a:ext cx="1371599" cy="912969"/>
            <a:chOff x="395214" y="152400"/>
            <a:chExt cx="1509786" cy="1053148"/>
          </a:xfrm>
        </p:grpSpPr>
        <p:sp>
          <p:nvSpPr>
            <p:cNvPr id="19" name="Oval 6">
              <a:extLst>
                <a:ext uri="{FF2B5EF4-FFF2-40B4-BE49-F238E27FC236}">
                  <a16:creationId xmlns:a16="http://schemas.microsoft.com/office/drawing/2014/main" id="{87AECC70-AA34-43E2-B0DF-D4EBEE9DAD9A}"/>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1" name="Picture 7">
              <a:extLst>
                <a:ext uri="{FF2B5EF4-FFF2-40B4-BE49-F238E27FC236}">
                  <a16:creationId xmlns:a16="http://schemas.microsoft.com/office/drawing/2014/main" id="{69A5B578-F80F-48A9-956C-AE92967FB34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Tree>
    <p:extLst>
      <p:ext uri="{BB962C8B-B14F-4D97-AF65-F5344CB8AC3E}">
        <p14:creationId xmlns:p14="http://schemas.microsoft.com/office/powerpoint/2010/main" val="1988903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856546"/>
            <a:ext cx="6172200" cy="3751341"/>
          </a:xfrm>
        </p:spPr>
        <p:txBody>
          <a:bodyPr>
            <a:noAutofit/>
          </a:bodyPr>
          <a:lstStyle/>
          <a:p>
            <a:r>
              <a:rPr lang="en-US" sz="2000" dirty="0"/>
              <a:t>Discharge delayed by up to 5 years </a:t>
            </a:r>
          </a:p>
          <a:p>
            <a:pPr lvl="1"/>
            <a:r>
              <a:rPr lang="en-US" sz="2000" dirty="0"/>
              <a:t>Restricted opportunities to lead a meaningful life</a:t>
            </a:r>
          </a:p>
          <a:p>
            <a:pPr lvl="1"/>
            <a:r>
              <a:rPr lang="en-US" sz="2000" dirty="0"/>
              <a:t>Service congestion; operate at full capacity</a:t>
            </a:r>
          </a:p>
          <a:p>
            <a:pPr lvl="1"/>
            <a:r>
              <a:rPr lang="en-US" sz="2000" dirty="0"/>
              <a:t>Costs £150,000 per year</a:t>
            </a:r>
          </a:p>
          <a:p>
            <a:pPr marL="342900" lvl="1" indent="0">
              <a:buNone/>
            </a:pPr>
            <a:r>
              <a:rPr lang="en-US" sz="2000" dirty="0"/>
              <a:t> </a:t>
            </a:r>
          </a:p>
          <a:p>
            <a:r>
              <a:rPr lang="en-US" sz="2000" dirty="0"/>
              <a:t>How to reduce delayed discharges?</a:t>
            </a:r>
          </a:p>
          <a:p>
            <a:pPr lvl="1"/>
            <a:r>
              <a:rPr lang="en-US" sz="2000" dirty="0"/>
              <a:t>Number affected increasing </a:t>
            </a:r>
          </a:p>
          <a:p>
            <a:pPr lvl="1"/>
            <a:r>
              <a:rPr lang="en-US" sz="2000" dirty="0"/>
              <a:t>Reduce bed occupancy</a:t>
            </a:r>
          </a:p>
        </p:txBody>
      </p:sp>
      <p:sp>
        <p:nvSpPr>
          <p:cNvPr id="4" name="TextBox 3"/>
          <p:cNvSpPr txBox="1"/>
          <p:nvPr/>
        </p:nvSpPr>
        <p:spPr>
          <a:xfrm>
            <a:off x="8468740" y="4474518"/>
            <a:ext cx="827660" cy="230832"/>
          </a:xfrm>
          <a:prstGeom prst="rect">
            <a:avLst/>
          </a:prstGeom>
          <a:noFill/>
        </p:spPr>
        <p:txBody>
          <a:bodyPr wrap="square" rtlCol="0">
            <a:spAutoFit/>
          </a:bodyPr>
          <a:lstStyle/>
          <a:p>
            <a:r>
              <a:rPr lang="en-US" sz="900" dirty="0"/>
              <a:t>0:30-2:00</a:t>
            </a:r>
          </a:p>
        </p:txBody>
      </p:sp>
      <p:sp>
        <p:nvSpPr>
          <p:cNvPr id="5" name="Rectangle 4"/>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7101202" y="113134"/>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30832"/>
          </a:xfrm>
          <a:prstGeom prst="rect">
            <a:avLst/>
          </a:prstGeom>
          <a:noFill/>
        </p:spPr>
        <p:txBody>
          <a:bodyPr wrap="square" rtlCol="0">
            <a:spAutoFit/>
          </a:bodyPr>
          <a:lstStyle/>
          <a:p>
            <a:endParaRPr lang="en-US" sz="900" dirty="0">
              <a:solidFill>
                <a:schemeClr val="bg1"/>
              </a:solidFill>
              <a:latin typeface="Avenir LT Std 55 Roman" panose="020B0503020203020204" pitchFamily="34" charset="0"/>
            </a:endParaRPr>
          </a:p>
        </p:txBody>
      </p:sp>
      <p:sp>
        <p:nvSpPr>
          <p:cNvPr id="2" name="Title 1"/>
          <p:cNvSpPr>
            <a:spLocks noGrp="1"/>
          </p:cNvSpPr>
          <p:nvPr>
            <p:ph type="title"/>
          </p:nvPr>
        </p:nvSpPr>
        <p:spPr>
          <a:xfrm>
            <a:off x="1485900" y="152680"/>
            <a:ext cx="6172200" cy="533120"/>
          </a:xfrm>
        </p:spPr>
        <p:txBody>
          <a:bodyPr>
            <a:normAutofit fontScale="90000"/>
          </a:bodyPr>
          <a:lstStyle/>
          <a:p>
            <a:pPr algn="l"/>
            <a:r>
              <a:rPr lang="en-US" dirty="0"/>
              <a:t>Problem Statement</a:t>
            </a:r>
          </a:p>
        </p:txBody>
      </p:sp>
      <p:sp>
        <p:nvSpPr>
          <p:cNvPr id="13" name="TextBox 8">
            <a:extLst>
              <a:ext uri="{FF2B5EF4-FFF2-40B4-BE49-F238E27FC236}">
                <a16:creationId xmlns:a16="http://schemas.microsoft.com/office/drawing/2014/main" id="{C93894B4-FD31-40CA-995C-F67E626595C7}"/>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7" name="Retângulo 16">
            <a:extLst>
              <a:ext uri="{FF2B5EF4-FFF2-40B4-BE49-F238E27FC236}">
                <a16:creationId xmlns:a16="http://schemas.microsoft.com/office/drawing/2014/main" id="{E99FA53A-D705-494A-8412-36AEB6ABD20F}"/>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8" name="Google Shape;210;p28">
            <a:extLst>
              <a:ext uri="{FF2B5EF4-FFF2-40B4-BE49-F238E27FC236}">
                <a16:creationId xmlns:a16="http://schemas.microsoft.com/office/drawing/2014/main" id="{4CBD87F9-4642-4305-88AF-582437A4E487}"/>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6" name="Group 25">
            <a:extLst>
              <a:ext uri="{FF2B5EF4-FFF2-40B4-BE49-F238E27FC236}">
                <a16:creationId xmlns:a16="http://schemas.microsoft.com/office/drawing/2014/main" id="{BB736327-6599-5F44-8E9C-5237152BE7AC}"/>
              </a:ext>
            </a:extLst>
          </p:cNvPr>
          <p:cNvGrpSpPr/>
          <p:nvPr/>
        </p:nvGrpSpPr>
        <p:grpSpPr>
          <a:xfrm>
            <a:off x="0" y="4657189"/>
            <a:ext cx="9144000" cy="675443"/>
            <a:chOff x="0" y="4657189"/>
            <a:chExt cx="9144000" cy="675443"/>
          </a:xfrm>
        </p:grpSpPr>
        <p:grpSp>
          <p:nvGrpSpPr>
            <p:cNvPr id="27" name="Group 26">
              <a:extLst>
                <a:ext uri="{FF2B5EF4-FFF2-40B4-BE49-F238E27FC236}">
                  <a16:creationId xmlns:a16="http://schemas.microsoft.com/office/drawing/2014/main" id="{7F2ED67E-0158-524F-A4CE-0897377088B8}"/>
                </a:ext>
              </a:extLst>
            </p:cNvPr>
            <p:cNvGrpSpPr/>
            <p:nvPr/>
          </p:nvGrpSpPr>
          <p:grpSpPr>
            <a:xfrm>
              <a:off x="0" y="4657189"/>
              <a:ext cx="9144000" cy="675443"/>
              <a:chOff x="0" y="4657189"/>
              <a:chExt cx="9144000" cy="675443"/>
            </a:xfrm>
          </p:grpSpPr>
          <p:sp>
            <p:nvSpPr>
              <p:cNvPr id="30" name="Rectangle 4">
                <a:extLst>
                  <a:ext uri="{FF2B5EF4-FFF2-40B4-BE49-F238E27FC236}">
                    <a16:creationId xmlns:a16="http://schemas.microsoft.com/office/drawing/2014/main" id="{28B273DA-4495-244F-A1F5-4489C340CAC3}"/>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31" name="TextBox 30">
                <a:extLst>
                  <a:ext uri="{FF2B5EF4-FFF2-40B4-BE49-F238E27FC236}">
                    <a16:creationId xmlns:a16="http://schemas.microsoft.com/office/drawing/2014/main" id="{1912C18B-C95D-2D4B-B05F-67A14C0C41B3}"/>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2" name="Group 31">
                <a:extLst>
                  <a:ext uri="{FF2B5EF4-FFF2-40B4-BE49-F238E27FC236}">
                    <a16:creationId xmlns:a16="http://schemas.microsoft.com/office/drawing/2014/main" id="{AD240979-47A6-3345-8829-252070C116E4}"/>
                  </a:ext>
                </a:extLst>
              </p:cNvPr>
              <p:cNvGrpSpPr/>
              <p:nvPr/>
            </p:nvGrpSpPr>
            <p:grpSpPr>
              <a:xfrm>
                <a:off x="1378548" y="4686300"/>
                <a:ext cx="2107603" cy="646332"/>
                <a:chOff x="1378548" y="4686300"/>
                <a:chExt cx="2107603" cy="646332"/>
              </a:xfrm>
            </p:grpSpPr>
            <p:pic>
              <p:nvPicPr>
                <p:cNvPr id="33" name="Picture 2">
                  <a:extLst>
                    <a:ext uri="{FF2B5EF4-FFF2-40B4-BE49-F238E27FC236}">
                      <a16:creationId xmlns:a16="http://schemas.microsoft.com/office/drawing/2014/main" id="{AA2F3581-F261-E845-80EB-2207F3134FAE}"/>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4">
                  <a:extLst>
                    <a:ext uri="{FF2B5EF4-FFF2-40B4-BE49-F238E27FC236}">
                      <a16:creationId xmlns:a16="http://schemas.microsoft.com/office/drawing/2014/main" id="{F00EE7C3-8D0D-F04B-9B86-FA241632177B}"/>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5" name="Retângulo 9">
                  <a:extLst>
                    <a:ext uri="{FF2B5EF4-FFF2-40B4-BE49-F238E27FC236}">
                      <a16:creationId xmlns:a16="http://schemas.microsoft.com/office/drawing/2014/main" id="{438A52E6-4A0F-D549-90A3-5C33D4E04F30}"/>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 </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28" name="Retângulo 15">
              <a:extLst>
                <a:ext uri="{FF2B5EF4-FFF2-40B4-BE49-F238E27FC236}">
                  <a16:creationId xmlns:a16="http://schemas.microsoft.com/office/drawing/2014/main" id="{DBCB928D-13A5-F441-B52C-6AE5A5D586C2}"/>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9" name="Google Shape;210;p28">
              <a:extLst>
                <a:ext uri="{FF2B5EF4-FFF2-40B4-BE49-F238E27FC236}">
                  <a16:creationId xmlns:a16="http://schemas.microsoft.com/office/drawing/2014/main" id="{EA0A8782-876F-3042-8A96-FFE0FFA0D8C0}"/>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graphicFrame>
        <p:nvGraphicFramePr>
          <p:cNvPr id="10" name="Chart 9">
            <a:extLst>
              <a:ext uri="{FF2B5EF4-FFF2-40B4-BE49-F238E27FC236}">
                <a16:creationId xmlns:a16="http://schemas.microsoft.com/office/drawing/2014/main" id="{76E83EAF-1101-3AC9-5F74-3F67ACE2A71A}"/>
              </a:ext>
            </a:extLst>
          </p:cNvPr>
          <p:cNvGraphicFramePr>
            <a:graphicFrameLocks/>
          </p:cNvGraphicFramePr>
          <p:nvPr>
            <p:extLst>
              <p:ext uri="{D42A27DB-BD31-4B8C-83A1-F6EECF244321}">
                <p14:modId xmlns:p14="http://schemas.microsoft.com/office/powerpoint/2010/main" val="2222928320"/>
              </p:ext>
            </p:extLst>
          </p:nvPr>
        </p:nvGraphicFramePr>
        <p:xfrm>
          <a:off x="5595912" y="1737005"/>
          <a:ext cx="3319365" cy="2255017"/>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518086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50" y="884984"/>
            <a:ext cx="5200650" cy="3795570"/>
          </a:xfrm>
        </p:spPr>
        <p:txBody>
          <a:bodyPr>
            <a:normAutofit/>
          </a:bodyPr>
          <a:lstStyle/>
          <a:p>
            <a:r>
              <a:rPr lang="en-GB" sz="2000" dirty="0">
                <a:ea typeface="Times New Roman" panose="02020603050405020304" pitchFamily="18" charset="0"/>
                <a:cs typeface="Times New Roman" panose="02020603050405020304" pitchFamily="18" charset="0"/>
              </a:rPr>
              <a:t>D</a:t>
            </a:r>
            <a:r>
              <a:rPr lang="en-GB" sz="2000" dirty="0">
                <a:effectLst/>
                <a:ea typeface="Times New Roman" panose="02020603050405020304" pitchFamily="18" charset="0"/>
                <a:cs typeface="Times New Roman" panose="02020603050405020304" pitchFamily="18" charset="0"/>
              </a:rPr>
              <a:t>eveloped in collaboration with the lead clinician at the healt</a:t>
            </a:r>
            <a:r>
              <a:rPr lang="en-GB" sz="2000" dirty="0">
                <a:ea typeface="Times New Roman" panose="02020603050405020304" pitchFamily="18" charset="0"/>
                <a:cs typeface="Times New Roman" panose="02020603050405020304" pitchFamily="18" charset="0"/>
              </a:rPr>
              <a:t>h board </a:t>
            </a:r>
          </a:p>
          <a:p>
            <a:pPr lvl="1"/>
            <a:r>
              <a:rPr lang="en-GB" sz="1700" dirty="0">
                <a:ea typeface="Times New Roman" panose="02020603050405020304" pitchFamily="18" charset="0"/>
                <a:cs typeface="Times New Roman" panose="02020603050405020304" pitchFamily="18" charset="0"/>
              </a:rPr>
              <a:t>Individual level data </a:t>
            </a:r>
          </a:p>
          <a:p>
            <a:pPr lvl="1"/>
            <a:r>
              <a:rPr lang="en-GB" sz="1700" dirty="0">
                <a:ea typeface="Times New Roman" panose="02020603050405020304" pitchFamily="18" charset="0"/>
                <a:cs typeface="Times New Roman" panose="02020603050405020304" pitchFamily="18" charset="0"/>
              </a:rPr>
              <a:t>Delay length data problematic</a:t>
            </a:r>
          </a:p>
          <a:p>
            <a:pPr lvl="1"/>
            <a:r>
              <a:rPr lang="en-GB" sz="1700" dirty="0">
                <a:ea typeface="Times New Roman" panose="02020603050405020304" pitchFamily="18" charset="0"/>
                <a:cs typeface="Times New Roman" panose="02020603050405020304" pitchFamily="18" charset="0"/>
              </a:rPr>
              <a:t>Some effects built in as assumptions</a:t>
            </a:r>
          </a:p>
        </p:txBody>
      </p:sp>
      <p:sp>
        <p:nvSpPr>
          <p:cNvPr id="11" name="Rectangle 4">
            <a:extLst>
              <a:ext uri="{FF2B5EF4-FFF2-40B4-BE49-F238E27FC236}">
                <a16:creationId xmlns:a16="http://schemas.microsoft.com/office/drawing/2014/main" id="{B017810F-BE0B-413F-B3C1-C7D48DC5FA11}"/>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Title 1">
            <a:extLst>
              <a:ext uri="{FF2B5EF4-FFF2-40B4-BE49-F238E27FC236}">
                <a16:creationId xmlns:a16="http://schemas.microsoft.com/office/drawing/2014/main" id="{C51684A8-180B-4CD5-A1DB-B170B1DBD096}"/>
              </a:ext>
            </a:extLst>
          </p:cNvPr>
          <p:cNvSpPr>
            <a:spLocks noGrp="1"/>
          </p:cNvSpPr>
          <p:nvPr>
            <p:ph type="title"/>
          </p:nvPr>
        </p:nvSpPr>
        <p:spPr>
          <a:xfrm>
            <a:off x="1485900" y="152680"/>
            <a:ext cx="6172200" cy="533120"/>
          </a:xfrm>
        </p:spPr>
        <p:txBody>
          <a:bodyPr>
            <a:normAutofit fontScale="90000"/>
          </a:bodyPr>
          <a:lstStyle/>
          <a:p>
            <a:pPr algn="l"/>
            <a:r>
              <a:rPr lang="en-US" dirty="0"/>
              <a:t>Approach or Dynamic Hypothesis</a:t>
            </a:r>
          </a:p>
        </p:txBody>
      </p:sp>
      <p:grpSp>
        <p:nvGrpSpPr>
          <p:cNvPr id="13" name="Group 5">
            <a:extLst>
              <a:ext uri="{FF2B5EF4-FFF2-40B4-BE49-F238E27FC236}">
                <a16:creationId xmlns:a16="http://schemas.microsoft.com/office/drawing/2014/main" id="{DB38B7A8-9DE2-4CCB-B5EB-F4BD463F8DF2}"/>
              </a:ext>
            </a:extLst>
          </p:cNvPr>
          <p:cNvGrpSpPr/>
          <p:nvPr/>
        </p:nvGrpSpPr>
        <p:grpSpPr>
          <a:xfrm>
            <a:off x="7101202" y="113134"/>
            <a:ext cx="675140" cy="470942"/>
            <a:chOff x="395214" y="152400"/>
            <a:chExt cx="1509786" cy="1053148"/>
          </a:xfrm>
        </p:grpSpPr>
        <p:sp>
          <p:nvSpPr>
            <p:cNvPr id="14" name="Oval 6">
              <a:extLst>
                <a:ext uri="{FF2B5EF4-FFF2-40B4-BE49-F238E27FC236}">
                  <a16:creationId xmlns:a16="http://schemas.microsoft.com/office/drawing/2014/main" id="{AD7E73CF-9B39-4D91-AF0C-80870BD380B5}"/>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5" name="Picture 7">
              <a:extLst>
                <a:ext uri="{FF2B5EF4-FFF2-40B4-BE49-F238E27FC236}">
                  <a16:creationId xmlns:a16="http://schemas.microsoft.com/office/drawing/2014/main" id="{92EA19A3-2CEB-4666-98AE-4527E809A75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7" name="TextBox 8">
            <a:extLst>
              <a:ext uri="{FF2B5EF4-FFF2-40B4-BE49-F238E27FC236}">
                <a16:creationId xmlns:a16="http://schemas.microsoft.com/office/drawing/2014/main" id="{EF89D6C9-EE25-4252-AE2E-A5B82F08DAB0}"/>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18" name="Retângulo 17">
            <a:extLst>
              <a:ext uri="{FF2B5EF4-FFF2-40B4-BE49-F238E27FC236}">
                <a16:creationId xmlns:a16="http://schemas.microsoft.com/office/drawing/2014/main" id="{D43276D6-3709-4B63-9753-817108CA070A}"/>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19" name="Google Shape;210;p28">
            <a:extLst>
              <a:ext uri="{FF2B5EF4-FFF2-40B4-BE49-F238E27FC236}">
                <a16:creationId xmlns:a16="http://schemas.microsoft.com/office/drawing/2014/main" id="{BC5C9611-D73A-44B3-A155-C8FAB0856C75}"/>
              </a:ext>
            </a:extLst>
          </p:cNvPr>
          <p:cNvPicPr preferRelativeResize="0"/>
          <p:nvPr/>
        </p:nvPicPr>
        <p:blipFill>
          <a:blip r:embed="rId5">
            <a:alphaModFix/>
          </a:blip>
          <a:stretch>
            <a:fillRect/>
          </a:stretch>
        </p:blipFill>
        <p:spPr>
          <a:xfrm>
            <a:off x="1354146" y="4934661"/>
            <a:ext cx="216644" cy="183524"/>
          </a:xfrm>
          <a:prstGeom prst="rect">
            <a:avLst/>
          </a:prstGeom>
          <a:noFill/>
          <a:ln>
            <a:noFill/>
          </a:ln>
        </p:spPr>
      </p:pic>
      <p:grpSp>
        <p:nvGrpSpPr>
          <p:cNvPr id="20" name="Group 19">
            <a:extLst>
              <a:ext uri="{FF2B5EF4-FFF2-40B4-BE49-F238E27FC236}">
                <a16:creationId xmlns:a16="http://schemas.microsoft.com/office/drawing/2014/main" id="{8C9D86DB-51A0-194F-8309-57FAED56F87C}"/>
              </a:ext>
            </a:extLst>
          </p:cNvPr>
          <p:cNvGrpSpPr/>
          <p:nvPr/>
        </p:nvGrpSpPr>
        <p:grpSpPr>
          <a:xfrm>
            <a:off x="0" y="4657189"/>
            <a:ext cx="9144000" cy="675443"/>
            <a:chOff x="0" y="4657189"/>
            <a:chExt cx="9144000" cy="675443"/>
          </a:xfrm>
        </p:grpSpPr>
        <p:grpSp>
          <p:nvGrpSpPr>
            <p:cNvPr id="21" name="Group 20">
              <a:extLst>
                <a:ext uri="{FF2B5EF4-FFF2-40B4-BE49-F238E27FC236}">
                  <a16:creationId xmlns:a16="http://schemas.microsoft.com/office/drawing/2014/main" id="{9C8402F7-25C9-3443-8C53-229B322ED3D2}"/>
                </a:ext>
              </a:extLst>
            </p:cNvPr>
            <p:cNvGrpSpPr/>
            <p:nvPr/>
          </p:nvGrpSpPr>
          <p:grpSpPr>
            <a:xfrm>
              <a:off x="0" y="4657189"/>
              <a:ext cx="9144000" cy="675443"/>
              <a:chOff x="0" y="4657189"/>
              <a:chExt cx="9144000" cy="675443"/>
            </a:xfrm>
          </p:grpSpPr>
          <p:sp>
            <p:nvSpPr>
              <p:cNvPr id="24" name="Rectangle 4">
                <a:extLst>
                  <a:ext uri="{FF2B5EF4-FFF2-40B4-BE49-F238E27FC236}">
                    <a16:creationId xmlns:a16="http://schemas.microsoft.com/office/drawing/2014/main" id="{8A190D99-BE30-1D48-89F6-D7EE12E259D5}"/>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5" name="TextBox 24">
                <a:extLst>
                  <a:ext uri="{FF2B5EF4-FFF2-40B4-BE49-F238E27FC236}">
                    <a16:creationId xmlns:a16="http://schemas.microsoft.com/office/drawing/2014/main" id="{E2662007-59D5-9242-A16E-FB2385445EAA}"/>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26" name="Group 25">
                <a:extLst>
                  <a:ext uri="{FF2B5EF4-FFF2-40B4-BE49-F238E27FC236}">
                    <a16:creationId xmlns:a16="http://schemas.microsoft.com/office/drawing/2014/main" id="{EB1C4EA8-2F97-0E47-8EA8-30EA89E1891F}"/>
                  </a:ext>
                </a:extLst>
              </p:cNvPr>
              <p:cNvGrpSpPr/>
              <p:nvPr/>
            </p:nvGrpSpPr>
            <p:grpSpPr>
              <a:xfrm>
                <a:off x="1378548" y="4686300"/>
                <a:ext cx="2107603" cy="646332"/>
                <a:chOff x="1378548" y="4686300"/>
                <a:chExt cx="2107603" cy="646332"/>
              </a:xfrm>
            </p:grpSpPr>
            <p:pic>
              <p:nvPicPr>
                <p:cNvPr id="27" name="Picture 2">
                  <a:extLst>
                    <a:ext uri="{FF2B5EF4-FFF2-40B4-BE49-F238E27FC236}">
                      <a16:creationId xmlns:a16="http://schemas.microsoft.com/office/drawing/2014/main" id="{805BEAB6-21E8-ED43-8125-2AA4183BE12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a:extLst>
                    <a:ext uri="{FF2B5EF4-FFF2-40B4-BE49-F238E27FC236}">
                      <a16:creationId xmlns:a16="http://schemas.microsoft.com/office/drawing/2014/main" id="{99B00992-786C-004E-B2BB-17B45E43E77E}"/>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29" name="Retângulo 9">
                  <a:extLst>
                    <a:ext uri="{FF2B5EF4-FFF2-40B4-BE49-F238E27FC236}">
                      <a16:creationId xmlns:a16="http://schemas.microsoft.com/office/drawing/2014/main" id="{EE249421-0621-0C49-BA96-470A9B20D54A}"/>
                    </a:ext>
                  </a:extLst>
                </p:cNvPr>
                <p:cNvSpPr/>
                <p:nvPr/>
              </p:nvSpPr>
              <p:spPr>
                <a:xfrm>
                  <a:off x="1867047" y="4686301"/>
                  <a:ext cx="1619104" cy="646331"/>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endParaRPr lang="en-US" sz="1200" dirty="0"/>
                </a:p>
                <a:p>
                  <a:br>
                    <a:rPr lang="en-US" sz="1200" dirty="0"/>
                  </a:br>
                  <a:endParaRPr lang="en-US" sz="1200" dirty="0"/>
                </a:p>
              </p:txBody>
            </p:sp>
          </p:grpSp>
        </p:grpSp>
        <p:sp>
          <p:nvSpPr>
            <p:cNvPr id="22" name="Retângulo 15">
              <a:extLst>
                <a:ext uri="{FF2B5EF4-FFF2-40B4-BE49-F238E27FC236}">
                  <a16:creationId xmlns:a16="http://schemas.microsoft.com/office/drawing/2014/main" id="{E5CC8F8D-778A-AC4C-AFD7-A98F95B187C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3" name="Google Shape;210;p28">
              <a:extLst>
                <a:ext uri="{FF2B5EF4-FFF2-40B4-BE49-F238E27FC236}">
                  <a16:creationId xmlns:a16="http://schemas.microsoft.com/office/drawing/2014/main" id="{BF8C667E-9C83-2B4B-8AB6-EB28145CA321}"/>
                </a:ext>
              </a:extLst>
            </p:cNvPr>
            <p:cNvPicPr preferRelativeResize="0"/>
            <p:nvPr/>
          </p:nvPicPr>
          <p:blipFill>
            <a:blip r:embed="rId5">
              <a:alphaModFix/>
            </a:blip>
            <a:stretch>
              <a:fillRect/>
            </a:stretch>
          </p:blipFill>
          <p:spPr>
            <a:xfrm>
              <a:off x="1383556" y="4959976"/>
              <a:ext cx="216644" cy="183524"/>
            </a:xfrm>
            <a:prstGeom prst="rect">
              <a:avLst/>
            </a:prstGeom>
            <a:noFill/>
            <a:ln>
              <a:noFill/>
            </a:ln>
          </p:spPr>
        </p:pic>
      </p:grpSp>
      <p:sp>
        <p:nvSpPr>
          <p:cNvPr id="44" name="Text Placeholder 2">
            <a:extLst>
              <a:ext uri="{FF2B5EF4-FFF2-40B4-BE49-F238E27FC236}">
                <a16:creationId xmlns:a16="http://schemas.microsoft.com/office/drawing/2014/main" id="{C4149EC4-20FA-EFFA-EC8F-949172E2FA2D}"/>
              </a:ext>
            </a:extLst>
          </p:cNvPr>
          <p:cNvSpPr>
            <a:spLocks noGrp="1"/>
          </p:cNvSpPr>
          <p:nvPr>
            <p:custDataLst>
              <p:tags r:id="rId1"/>
            </p:custDataLst>
          </p:nvPr>
        </p:nvSpPr>
        <p:spPr bwMode="auto">
          <a:xfrm>
            <a:off x="9156700" y="5184775"/>
            <a:ext cx="1790700" cy="165100"/>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Clr>
                <a:srgbClr val="0065BD"/>
              </a:buClr>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65BD"/>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65BD"/>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65BD"/>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65BD"/>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ct val="0"/>
              </a:spcBef>
              <a:spcAft>
                <a:spcPct val="0"/>
              </a:spcAft>
              <a:buNone/>
            </a:pPr>
            <a:endParaRPr lang="en-GB" sz="1200" dirty="0">
              <a:cs typeface="+mn-cs"/>
            </a:endParaRPr>
          </a:p>
        </p:txBody>
      </p:sp>
      <p:pic>
        <p:nvPicPr>
          <p:cNvPr id="45" name="Picture 44">
            <a:extLst>
              <a:ext uri="{FF2B5EF4-FFF2-40B4-BE49-F238E27FC236}">
                <a16:creationId xmlns:a16="http://schemas.microsoft.com/office/drawing/2014/main" id="{77DF3C32-646B-DF54-AB12-759F10EC24EA}"/>
              </a:ext>
            </a:extLst>
          </p:cNvPr>
          <p:cNvPicPr>
            <a:picLocks noChangeAspect="1"/>
          </p:cNvPicPr>
          <p:nvPr/>
        </p:nvPicPr>
        <p:blipFill>
          <a:blip r:embed="rId8"/>
          <a:stretch>
            <a:fillRect/>
          </a:stretch>
        </p:blipFill>
        <p:spPr>
          <a:xfrm>
            <a:off x="5257800" y="701725"/>
            <a:ext cx="2762250" cy="2282394"/>
          </a:xfrm>
          <a:prstGeom prst="rect">
            <a:avLst/>
          </a:prstGeom>
        </p:spPr>
      </p:pic>
      <p:pic>
        <p:nvPicPr>
          <p:cNvPr id="2" name="Picture 1" descr="Chart, line chart&#10;&#10;Description automatically generated">
            <a:extLst>
              <a:ext uri="{FF2B5EF4-FFF2-40B4-BE49-F238E27FC236}">
                <a16:creationId xmlns:a16="http://schemas.microsoft.com/office/drawing/2014/main" id="{CA0CE501-132E-AEED-0031-D0FD026E9EE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374453" y="1134775"/>
            <a:ext cx="2555844" cy="1800000"/>
          </a:xfrm>
          <a:prstGeom prst="rect">
            <a:avLst/>
          </a:prstGeom>
        </p:spPr>
      </p:pic>
      <p:pic>
        <p:nvPicPr>
          <p:cNvPr id="4" name="Picture 3" descr="A screenshot of a computer&#10;&#10;Description automatically generated">
            <a:extLst>
              <a:ext uri="{FF2B5EF4-FFF2-40B4-BE49-F238E27FC236}">
                <a16:creationId xmlns:a16="http://schemas.microsoft.com/office/drawing/2014/main" id="{8D9B2A80-01A0-8C6B-C355-7796F83DE561}"/>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272504" y="3144637"/>
            <a:ext cx="2244368" cy="1274058"/>
          </a:xfrm>
          <a:prstGeom prst="rect">
            <a:avLst/>
          </a:prstGeom>
        </p:spPr>
      </p:pic>
      <p:pic>
        <p:nvPicPr>
          <p:cNvPr id="5" name="Picture 4" descr="Chart, line chart&#10;&#10;Description automatically generated">
            <a:extLst>
              <a:ext uri="{FF2B5EF4-FFF2-40B4-BE49-F238E27FC236}">
                <a16:creationId xmlns:a16="http://schemas.microsoft.com/office/drawing/2014/main" id="{2511CDA5-2D7D-B9D3-24DF-E2427F2CC25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542440" y="3017357"/>
            <a:ext cx="2059120" cy="1450173"/>
          </a:xfrm>
          <a:prstGeom prst="rect">
            <a:avLst/>
          </a:prstGeom>
        </p:spPr>
      </p:pic>
      <p:pic>
        <p:nvPicPr>
          <p:cNvPr id="6" name="Picture 5">
            <a:extLst>
              <a:ext uri="{FF2B5EF4-FFF2-40B4-BE49-F238E27FC236}">
                <a16:creationId xmlns:a16="http://schemas.microsoft.com/office/drawing/2014/main" id="{C34F1347-D5A7-7613-1E2E-0579AE0F9C74}"/>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bwMode="auto">
          <a:xfrm>
            <a:off x="521493" y="2580052"/>
            <a:ext cx="3062288" cy="2027835"/>
          </a:xfrm>
          <a:prstGeom prst="rect">
            <a:avLst/>
          </a:prstGeom>
          <a:noFill/>
          <a:ln>
            <a:noFill/>
          </a:ln>
        </p:spPr>
      </p:pic>
    </p:spTree>
    <p:extLst>
      <p:ext uri="{BB962C8B-B14F-4D97-AF65-F5344CB8AC3E}">
        <p14:creationId xmlns:p14="http://schemas.microsoft.com/office/powerpoint/2010/main" val="1572637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458200" y="4474518"/>
            <a:ext cx="675140" cy="230832"/>
          </a:xfrm>
          <a:prstGeom prst="rect">
            <a:avLst/>
          </a:prstGeom>
          <a:noFill/>
        </p:spPr>
        <p:txBody>
          <a:bodyPr wrap="square" rtlCol="0">
            <a:spAutoFit/>
          </a:bodyPr>
          <a:lstStyle/>
          <a:p>
            <a:r>
              <a:rPr lang="en-US" sz="900" dirty="0"/>
              <a:t>3:30-5:00</a:t>
            </a:r>
          </a:p>
        </p:txBody>
      </p:sp>
      <p:sp>
        <p:nvSpPr>
          <p:cNvPr id="13" name="Title 1">
            <a:extLst>
              <a:ext uri="{FF2B5EF4-FFF2-40B4-BE49-F238E27FC236}">
                <a16:creationId xmlns:a16="http://schemas.microsoft.com/office/drawing/2014/main" id="{4892DFE2-681C-4675-A8EC-F2B3C997AC4C}"/>
              </a:ext>
            </a:extLst>
          </p:cNvPr>
          <p:cNvSpPr txBox="1">
            <a:spLocks/>
          </p:cNvSpPr>
          <p:nvPr/>
        </p:nvSpPr>
        <p:spPr>
          <a:xfrm>
            <a:off x="1485900" y="152680"/>
            <a:ext cx="6172200" cy="533120"/>
          </a:xfrm>
          <a:prstGeom prst="rect">
            <a:avLst/>
          </a:prstGeom>
        </p:spPr>
        <p:txBody>
          <a:bodyPr vert="horz" lIns="68580" tIns="34290" rIns="68580" bIns="3429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de-CH" sz="3000" dirty="0" err="1"/>
              <a:t>Results</a:t>
            </a:r>
            <a:endParaRPr lang="en-US" sz="3000" dirty="0"/>
          </a:p>
        </p:txBody>
      </p:sp>
      <p:grpSp>
        <p:nvGrpSpPr>
          <p:cNvPr id="14" name="Group 5">
            <a:extLst>
              <a:ext uri="{FF2B5EF4-FFF2-40B4-BE49-F238E27FC236}">
                <a16:creationId xmlns:a16="http://schemas.microsoft.com/office/drawing/2014/main" id="{6FA4F188-4DB0-4938-8E95-0BCC38F78645}"/>
              </a:ext>
            </a:extLst>
          </p:cNvPr>
          <p:cNvGrpSpPr/>
          <p:nvPr/>
        </p:nvGrpSpPr>
        <p:grpSpPr>
          <a:xfrm>
            <a:off x="7101202" y="113134"/>
            <a:ext cx="675140" cy="470942"/>
            <a:chOff x="395214" y="152400"/>
            <a:chExt cx="1509786" cy="1053148"/>
          </a:xfrm>
        </p:grpSpPr>
        <p:sp>
          <p:nvSpPr>
            <p:cNvPr id="17" name="Oval 6">
              <a:extLst>
                <a:ext uri="{FF2B5EF4-FFF2-40B4-BE49-F238E27FC236}">
                  <a16:creationId xmlns:a16="http://schemas.microsoft.com/office/drawing/2014/main" id="{3B2406FB-AA27-4BCC-9385-B68681AC71CF}"/>
                </a:ext>
              </a:extLst>
            </p:cNvPr>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18" name="Picture 7">
              <a:extLst>
                <a:ext uri="{FF2B5EF4-FFF2-40B4-BE49-F238E27FC236}">
                  <a16:creationId xmlns:a16="http://schemas.microsoft.com/office/drawing/2014/main" id="{5A175774-26E5-4A81-81BC-E2C1187A979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19" name="Rectangle 4">
            <a:extLst>
              <a:ext uri="{FF2B5EF4-FFF2-40B4-BE49-F238E27FC236}">
                <a16:creationId xmlns:a16="http://schemas.microsoft.com/office/drawing/2014/main" id="{6F14AC0A-15D9-4ECB-B22A-1B0C59675BC0}"/>
              </a:ext>
            </a:extLst>
          </p:cNvPr>
          <p:cNvSpPr/>
          <p:nvPr/>
        </p:nvSpPr>
        <p:spPr>
          <a:xfrm>
            <a:off x="1371600" y="651511"/>
            <a:ext cx="6400800" cy="34289"/>
          </a:xfrm>
          <a:prstGeom prst="rect">
            <a:avLst/>
          </a:prstGeom>
          <a:solidFill>
            <a:srgbClr val="C4C4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TextBox 8">
            <a:extLst>
              <a:ext uri="{FF2B5EF4-FFF2-40B4-BE49-F238E27FC236}">
                <a16:creationId xmlns:a16="http://schemas.microsoft.com/office/drawing/2014/main" id="{AC9D9718-80ED-475B-ACBC-EE094BE79279}"/>
              </a:ext>
            </a:extLst>
          </p:cNvPr>
          <p:cNvSpPr txBox="1"/>
          <p:nvPr/>
        </p:nvSpPr>
        <p:spPr>
          <a:xfrm>
            <a:off x="4114800" y="4857750"/>
            <a:ext cx="37649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40</a:t>
            </a:r>
            <a:r>
              <a:rPr lang="en-US" sz="900" baseline="30000" dirty="0">
                <a:solidFill>
                  <a:schemeClr val="bg1"/>
                </a:solidFill>
                <a:latin typeface="Avenir LT Std 55 Roman" panose="020B0503020203020204" pitchFamily="34" charset="0"/>
              </a:rPr>
              <a:t>TH</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Virtually everywhere!</a:t>
            </a:r>
          </a:p>
        </p:txBody>
      </p:sp>
      <p:sp>
        <p:nvSpPr>
          <p:cNvPr id="22" name="Retângulo 21">
            <a:extLst>
              <a:ext uri="{FF2B5EF4-FFF2-40B4-BE49-F238E27FC236}">
                <a16:creationId xmlns:a16="http://schemas.microsoft.com/office/drawing/2014/main" id="{9C91EDBB-1239-45C9-A52D-B1C6367035EB}"/>
              </a:ext>
            </a:extLst>
          </p:cNvPr>
          <p:cNvSpPr/>
          <p:nvPr/>
        </p:nvSpPr>
        <p:spPr>
          <a:xfrm>
            <a:off x="1570789" y="4889585"/>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#isdc2022</a:t>
            </a:r>
            <a:endParaRPr lang="en-US" sz="1200" dirty="0"/>
          </a:p>
        </p:txBody>
      </p:sp>
      <p:pic>
        <p:nvPicPr>
          <p:cNvPr id="23" name="Google Shape;210;p28">
            <a:extLst>
              <a:ext uri="{FF2B5EF4-FFF2-40B4-BE49-F238E27FC236}">
                <a16:creationId xmlns:a16="http://schemas.microsoft.com/office/drawing/2014/main" id="{39BBE872-725A-4D41-935F-93F8B8258C33}"/>
              </a:ext>
            </a:extLst>
          </p:cNvPr>
          <p:cNvPicPr preferRelativeResize="0"/>
          <p:nvPr/>
        </p:nvPicPr>
        <p:blipFill>
          <a:blip r:embed="rId4">
            <a:alphaModFix/>
          </a:blip>
          <a:stretch>
            <a:fillRect/>
          </a:stretch>
        </p:blipFill>
        <p:spPr>
          <a:xfrm>
            <a:off x="1354146" y="4934661"/>
            <a:ext cx="216644" cy="183524"/>
          </a:xfrm>
          <a:prstGeom prst="rect">
            <a:avLst/>
          </a:prstGeom>
          <a:noFill/>
          <a:ln>
            <a:noFill/>
          </a:ln>
        </p:spPr>
      </p:pic>
      <p:grpSp>
        <p:nvGrpSpPr>
          <p:cNvPr id="24" name="Group 23">
            <a:extLst>
              <a:ext uri="{FF2B5EF4-FFF2-40B4-BE49-F238E27FC236}">
                <a16:creationId xmlns:a16="http://schemas.microsoft.com/office/drawing/2014/main" id="{EDE191D6-8574-184E-9F6C-0AA0873140D2}"/>
              </a:ext>
            </a:extLst>
          </p:cNvPr>
          <p:cNvGrpSpPr/>
          <p:nvPr/>
        </p:nvGrpSpPr>
        <p:grpSpPr>
          <a:xfrm>
            <a:off x="0" y="4657189"/>
            <a:ext cx="9144000" cy="530657"/>
            <a:chOff x="0" y="4657189"/>
            <a:chExt cx="9144000" cy="530657"/>
          </a:xfrm>
        </p:grpSpPr>
        <p:grpSp>
          <p:nvGrpSpPr>
            <p:cNvPr id="25" name="Group 24">
              <a:extLst>
                <a:ext uri="{FF2B5EF4-FFF2-40B4-BE49-F238E27FC236}">
                  <a16:creationId xmlns:a16="http://schemas.microsoft.com/office/drawing/2014/main" id="{238EEEBB-E6E6-BE4C-8773-61BA31AE7467}"/>
                </a:ext>
              </a:extLst>
            </p:cNvPr>
            <p:cNvGrpSpPr/>
            <p:nvPr/>
          </p:nvGrpSpPr>
          <p:grpSpPr>
            <a:xfrm>
              <a:off x="0" y="4657189"/>
              <a:ext cx="9144000" cy="530657"/>
              <a:chOff x="0" y="4657189"/>
              <a:chExt cx="9144000" cy="530657"/>
            </a:xfrm>
          </p:grpSpPr>
          <p:sp>
            <p:nvSpPr>
              <p:cNvPr id="28" name="Rectangle 4">
                <a:extLst>
                  <a:ext uri="{FF2B5EF4-FFF2-40B4-BE49-F238E27FC236}">
                    <a16:creationId xmlns:a16="http://schemas.microsoft.com/office/drawing/2014/main" id="{51CDBCD5-663C-164C-9777-E4E7071BEF44}"/>
                  </a:ext>
                </a:extLst>
              </p:cNvPr>
              <p:cNvSpPr/>
              <p:nvPr/>
            </p:nvSpPr>
            <p:spPr>
              <a:xfrm>
                <a:off x="0" y="4657189"/>
                <a:ext cx="9144000" cy="530657"/>
              </a:xfrm>
              <a:prstGeom prst="roundRect">
                <a:avLst/>
              </a:prstGeom>
              <a:solidFill>
                <a:srgbClr val="343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C4C4C4"/>
                  </a:solidFill>
                </a:endParaRPr>
              </a:p>
            </p:txBody>
          </p:sp>
          <p:sp>
            <p:nvSpPr>
              <p:cNvPr id="29" name="TextBox 28">
                <a:extLst>
                  <a:ext uri="{FF2B5EF4-FFF2-40B4-BE49-F238E27FC236}">
                    <a16:creationId xmlns:a16="http://schemas.microsoft.com/office/drawing/2014/main" id="{43EF23A5-704A-B347-86B8-770204541FED}"/>
                  </a:ext>
                </a:extLst>
              </p:cNvPr>
              <p:cNvSpPr txBox="1"/>
              <p:nvPr/>
            </p:nvSpPr>
            <p:spPr>
              <a:xfrm>
                <a:off x="2286000" y="4740101"/>
                <a:ext cx="5593752" cy="369332"/>
              </a:xfrm>
              <a:prstGeom prst="rect">
                <a:avLst/>
              </a:prstGeom>
              <a:noFill/>
            </p:spPr>
            <p:txBody>
              <a:bodyPr wrap="square" rtlCol="0">
                <a:spAutoFit/>
              </a:bodyPr>
              <a:lstStyle/>
              <a:p>
                <a:pPr algn="r"/>
                <a:r>
                  <a:rPr lang="en-US" sz="900" dirty="0">
                    <a:solidFill>
                      <a:schemeClr val="bg1"/>
                    </a:solidFill>
                    <a:latin typeface="Avenir LT Std 55 Roman" panose="020B0503020203020204" pitchFamily="34" charset="0"/>
                  </a:rPr>
                  <a:t>THE 41</a:t>
                </a:r>
                <a:r>
                  <a:rPr lang="en-US" sz="900" baseline="30000" dirty="0">
                    <a:solidFill>
                      <a:schemeClr val="bg1"/>
                    </a:solidFill>
                    <a:latin typeface="Avenir LT Std 55 Roman" panose="020B0503020203020204" pitchFamily="34" charset="0"/>
                  </a:rPr>
                  <a:t>ST</a:t>
                </a:r>
                <a:r>
                  <a:rPr lang="en-US" sz="900" dirty="0">
                    <a:solidFill>
                      <a:schemeClr val="bg1"/>
                    </a:solidFill>
                    <a:latin typeface="Avenir LT Std 55 Roman" panose="020B0503020203020204" pitchFamily="34" charset="0"/>
                  </a:rPr>
                  <a:t> INTERNATIONAL SYSTEM DYNAMICS CONFERENCE</a:t>
                </a:r>
              </a:p>
              <a:p>
                <a:pPr algn="r"/>
                <a:r>
                  <a:rPr lang="en-US" sz="900" dirty="0">
                    <a:solidFill>
                      <a:schemeClr val="bg1"/>
                    </a:solidFill>
                    <a:latin typeface="Avenir LT Std 55 Roman" panose="020B0503020203020204" pitchFamily="34" charset="0"/>
                  </a:rPr>
                  <a:t>Chicago, USA and Virtually</a:t>
                </a:r>
              </a:p>
            </p:txBody>
          </p:sp>
          <p:grpSp>
            <p:nvGrpSpPr>
              <p:cNvPr id="30" name="Group 29">
                <a:extLst>
                  <a:ext uri="{FF2B5EF4-FFF2-40B4-BE49-F238E27FC236}">
                    <a16:creationId xmlns:a16="http://schemas.microsoft.com/office/drawing/2014/main" id="{4B3CEE4F-16AA-414D-81F1-A1148F7E2090}"/>
                  </a:ext>
                </a:extLst>
              </p:cNvPr>
              <p:cNvGrpSpPr/>
              <p:nvPr/>
            </p:nvGrpSpPr>
            <p:grpSpPr>
              <a:xfrm>
                <a:off x="1378548" y="4686300"/>
                <a:ext cx="2107603" cy="461666"/>
                <a:chOff x="1378548" y="4686300"/>
                <a:chExt cx="2107603" cy="461666"/>
              </a:xfrm>
            </p:grpSpPr>
            <p:pic>
              <p:nvPicPr>
                <p:cNvPr id="31" name="Picture 2">
                  <a:extLst>
                    <a:ext uri="{FF2B5EF4-FFF2-40B4-BE49-F238E27FC236}">
                      <a16:creationId xmlns:a16="http://schemas.microsoft.com/office/drawing/2014/main" id="{4D3865AE-2E95-7F49-8C13-7A80CF9F031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378548" y="469118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4">
                  <a:extLst>
                    <a:ext uri="{FF2B5EF4-FFF2-40B4-BE49-F238E27FC236}">
                      <a16:creationId xmlns:a16="http://schemas.microsoft.com/office/drawing/2014/main" id="{A2622CF5-02A3-274A-84C7-279A69A8605A}"/>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57350" y="4686300"/>
                  <a:ext cx="228600" cy="228600"/>
                </a:xfrm>
                <a:prstGeom prst="rect">
                  <a:avLst/>
                </a:prstGeom>
                <a:noFill/>
                <a:extLst>
                  <a:ext uri="{909E8E84-426E-40DD-AFC4-6F175D3DCCD1}">
                    <a14:hiddenFill xmlns:a14="http://schemas.microsoft.com/office/drawing/2010/main">
                      <a:solidFill>
                        <a:srgbClr val="FFFFFF"/>
                      </a:solidFill>
                    </a14:hiddenFill>
                  </a:ext>
                </a:extLst>
              </p:spPr>
            </p:pic>
            <p:sp>
              <p:nvSpPr>
                <p:cNvPr id="33" name="Retângulo 9">
                  <a:extLst>
                    <a:ext uri="{FF2B5EF4-FFF2-40B4-BE49-F238E27FC236}">
                      <a16:creationId xmlns:a16="http://schemas.microsoft.com/office/drawing/2014/main" id="{7312339E-21C0-4548-ADAD-934D2BCF48CB}"/>
                    </a:ext>
                  </a:extLst>
                </p:cNvPr>
                <p:cNvSpPr/>
                <p:nvPr/>
              </p:nvSpPr>
              <p:spPr>
                <a:xfrm>
                  <a:off x="1867047" y="4686301"/>
                  <a:ext cx="1619104" cy="461665"/>
                </a:xfrm>
                <a:prstGeom prst="rect">
                  <a:avLst/>
                </a:prstGeom>
              </p:spPr>
              <p:txBody>
                <a:bodyPr wrap="square">
                  <a:spAutoFit/>
                </a:bodyPr>
                <a:lstStyle/>
                <a:p>
                  <a:r>
                    <a:rPr lang="en-US" sz="1200" dirty="0">
                      <a:solidFill>
                        <a:srgbClr val="FFFFFF"/>
                      </a:solidFill>
                      <a:latin typeface="Arial" panose="020B0604020202020204" pitchFamily="34" charset="0"/>
                    </a:rPr>
                    <a:t>@</a:t>
                  </a:r>
                  <a:r>
                    <a:rPr lang="en-US" sz="1200" dirty="0" err="1">
                      <a:solidFill>
                        <a:srgbClr val="FFFFFF"/>
                      </a:solidFill>
                      <a:latin typeface="Arial" panose="020B0604020202020204" pitchFamily="34" charset="0"/>
                    </a:rPr>
                    <a:t>systemdynamics</a:t>
                  </a:r>
                  <a:r>
                    <a:rPr lang="en-US" sz="1200" dirty="0">
                      <a:solidFill>
                        <a:srgbClr val="FFFFFF"/>
                      </a:solidFill>
                      <a:latin typeface="Arial" panose="020B0604020202020204" pitchFamily="34" charset="0"/>
                    </a:rPr>
                    <a:t>_</a:t>
                  </a:r>
                  <a:br>
                    <a:rPr lang="en-US" sz="1200" dirty="0"/>
                  </a:br>
                  <a:endParaRPr lang="en-US" sz="1200" dirty="0"/>
                </a:p>
              </p:txBody>
            </p:sp>
          </p:grpSp>
        </p:grpSp>
        <p:sp>
          <p:nvSpPr>
            <p:cNvPr id="26" name="Retângulo 15">
              <a:extLst>
                <a:ext uri="{FF2B5EF4-FFF2-40B4-BE49-F238E27FC236}">
                  <a16:creationId xmlns:a16="http://schemas.microsoft.com/office/drawing/2014/main" id="{8C2D79DD-2981-CF4E-A204-3AA2532DC773}"/>
                </a:ext>
              </a:extLst>
            </p:cNvPr>
            <p:cNvSpPr/>
            <p:nvPr/>
          </p:nvSpPr>
          <p:spPr>
            <a:xfrm>
              <a:off x="1592726" y="4910847"/>
              <a:ext cx="1801061" cy="276999"/>
            </a:xfrm>
            <a:prstGeom prst="rect">
              <a:avLst/>
            </a:prstGeom>
          </p:spPr>
          <p:txBody>
            <a:bodyPr wrap="square">
              <a:spAutoFit/>
            </a:bodyPr>
            <a:lstStyle/>
            <a:p>
              <a:r>
                <a:rPr lang="en-US" sz="1200" dirty="0">
                  <a:solidFill>
                    <a:srgbClr val="FFFFFF"/>
                  </a:solidFill>
                  <a:latin typeface="Arial" panose="020B0604020202020204" pitchFamily="34" charset="0"/>
                </a:rPr>
                <a:t>#isdc2023</a:t>
              </a:r>
              <a:endParaRPr lang="en-US" sz="1200" dirty="0"/>
            </a:p>
          </p:txBody>
        </p:sp>
        <p:pic>
          <p:nvPicPr>
            <p:cNvPr id="27" name="Google Shape;210;p28">
              <a:extLst>
                <a:ext uri="{FF2B5EF4-FFF2-40B4-BE49-F238E27FC236}">
                  <a16:creationId xmlns:a16="http://schemas.microsoft.com/office/drawing/2014/main" id="{AFB49DB3-E27A-AC4E-A09B-821A0C1A105A}"/>
                </a:ext>
              </a:extLst>
            </p:cNvPr>
            <p:cNvPicPr preferRelativeResize="0"/>
            <p:nvPr/>
          </p:nvPicPr>
          <p:blipFill>
            <a:blip r:embed="rId4">
              <a:alphaModFix/>
            </a:blip>
            <a:stretch>
              <a:fillRect/>
            </a:stretch>
          </p:blipFill>
          <p:spPr>
            <a:xfrm>
              <a:off x="1383556" y="4959976"/>
              <a:ext cx="216644" cy="183524"/>
            </a:xfrm>
            <a:prstGeom prst="rect">
              <a:avLst/>
            </a:prstGeom>
            <a:noFill/>
            <a:ln>
              <a:noFill/>
            </a:ln>
          </p:spPr>
        </p:pic>
      </p:grpSp>
      <p:sp>
        <p:nvSpPr>
          <p:cNvPr id="3" name="Content Placeholder 2"/>
          <p:cNvSpPr>
            <a:spLocks noGrp="1"/>
          </p:cNvSpPr>
          <p:nvPr>
            <p:ph idx="1"/>
          </p:nvPr>
        </p:nvSpPr>
        <p:spPr>
          <a:xfrm>
            <a:off x="533400" y="942128"/>
            <a:ext cx="7772400" cy="3842659"/>
          </a:xfrm>
        </p:spPr>
        <p:txBody>
          <a:bodyPr>
            <a:noAutofit/>
          </a:bodyPr>
          <a:lstStyle/>
          <a:p>
            <a:r>
              <a:rPr lang="en-GB" sz="2000" dirty="0"/>
              <a:t>Delayed discharge inflow is determined by placement breakdowns, and the outflow is determined by the length of delay (the </a:t>
            </a:r>
            <a:r>
              <a:rPr lang="en-GB" sz="2000" i="1" dirty="0"/>
              <a:t>additional</a:t>
            </a:r>
            <a:r>
              <a:rPr lang="en-GB" sz="2000" dirty="0"/>
              <a:t> time to find a new placement).</a:t>
            </a:r>
          </a:p>
          <a:p>
            <a:pPr lvl="1"/>
            <a:r>
              <a:rPr lang="en-GB" sz="1700" dirty="0"/>
              <a:t>Both of these are determined by actors outside the “system” -  social care &amp;  housing</a:t>
            </a:r>
          </a:p>
          <a:p>
            <a:pPr lvl="1"/>
            <a:r>
              <a:rPr lang="en-GB" sz="1700" dirty="0"/>
              <a:t>Bed capacity is unlikely to impact delayed discharges: c</a:t>
            </a:r>
            <a:r>
              <a:rPr lang="en-US" sz="1800" dirty="0" err="1"/>
              <a:t>onsidered</a:t>
            </a:r>
            <a:r>
              <a:rPr lang="en-US" sz="1800" dirty="0"/>
              <a:t> helpful by stakeholders </a:t>
            </a:r>
            <a:endParaRPr lang="en-GB" sz="1700" dirty="0"/>
          </a:p>
          <a:p>
            <a:r>
              <a:rPr lang="en-US" sz="2000" dirty="0"/>
              <a:t>Feedback mechanisms keeping bed availability at zero</a:t>
            </a:r>
          </a:p>
          <a:p>
            <a:pPr lvl="1"/>
            <a:r>
              <a:rPr lang="en-GB" sz="1700" dirty="0"/>
              <a:t>Reducing proportions needing a new placement could impact on delayed discharges but doesn’t impact bed availability much </a:t>
            </a:r>
          </a:p>
          <a:p>
            <a:pPr lvl="1"/>
            <a:r>
              <a:rPr lang="en-GB" sz="1700" dirty="0"/>
              <a:t>Changing length of delay will make the biggest impact on bed availability and delayed discharges</a:t>
            </a:r>
          </a:p>
          <a:p>
            <a:pPr lvl="1"/>
            <a:endParaRPr lang="en-US" sz="2000" dirty="0"/>
          </a:p>
        </p:txBody>
      </p:sp>
    </p:spTree>
    <p:extLst>
      <p:ext uri="{BB962C8B-B14F-4D97-AF65-F5344CB8AC3E}">
        <p14:creationId xmlns:p14="http://schemas.microsoft.com/office/powerpoint/2010/main" val="1093332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ectangle 4"/>
          <p:cNvSpPr/>
          <p:nvPr/>
        </p:nvSpPr>
        <p:spPr>
          <a:xfrm>
            <a:off x="0" y="-10341"/>
            <a:ext cx="9144000" cy="543461"/>
          </a:xfrm>
          <a:prstGeom prst="roundRect">
            <a:avLst/>
          </a:prstGeom>
          <a:solidFill>
            <a:srgbClr val="B221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6" name="Group 5"/>
          <p:cNvGrpSpPr/>
          <p:nvPr/>
        </p:nvGrpSpPr>
        <p:grpSpPr>
          <a:xfrm>
            <a:off x="1496560" y="37686"/>
            <a:ext cx="675140" cy="470942"/>
            <a:chOff x="395214" y="152400"/>
            <a:chExt cx="1509786" cy="1053148"/>
          </a:xfrm>
        </p:grpSpPr>
        <p:sp>
          <p:nvSpPr>
            <p:cNvPr id="7" name="Oval 6"/>
            <p:cNvSpPr/>
            <p:nvPr/>
          </p:nvSpPr>
          <p:spPr>
            <a:xfrm>
              <a:off x="471414" y="152400"/>
              <a:ext cx="1357386" cy="9906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5214" y="152400"/>
              <a:ext cx="1509786" cy="1053148"/>
            </a:xfrm>
            <a:prstGeom prst="rect">
              <a:avLst/>
            </a:prstGeom>
            <a:ln>
              <a:noFill/>
            </a:ln>
          </p:spPr>
        </p:pic>
      </p:grpSp>
      <p:sp>
        <p:nvSpPr>
          <p:cNvPr id="9" name="TextBox 8"/>
          <p:cNvSpPr txBox="1"/>
          <p:nvPr/>
        </p:nvSpPr>
        <p:spPr>
          <a:xfrm>
            <a:off x="2286000" y="86047"/>
            <a:ext cx="4914900" cy="261610"/>
          </a:xfrm>
          <a:prstGeom prst="rect">
            <a:avLst/>
          </a:prstGeom>
          <a:noFill/>
        </p:spPr>
        <p:txBody>
          <a:bodyPr wrap="square" rtlCol="0">
            <a:spAutoFit/>
          </a:bodyPr>
          <a:lstStyle/>
          <a:p>
            <a:r>
              <a:rPr lang="en-US" sz="1100" dirty="0">
                <a:solidFill>
                  <a:schemeClr val="bg1"/>
                </a:solidFill>
                <a:latin typeface="Avenir LT Std 55 Roman" panose="020B0503020203020204" pitchFamily="34" charset="0"/>
              </a:rPr>
              <a:t>INTERNATIONAL SYSTEM DYNAMICS CONFERENCE</a:t>
            </a:r>
          </a:p>
        </p:txBody>
      </p:sp>
      <p:sp>
        <p:nvSpPr>
          <p:cNvPr id="14" name="Content Placeholder 2">
            <a:extLst>
              <a:ext uri="{FF2B5EF4-FFF2-40B4-BE49-F238E27FC236}">
                <a16:creationId xmlns:a16="http://schemas.microsoft.com/office/drawing/2014/main" id="{89C50F76-A48D-42E5-B93D-E3C7C644F0F3}"/>
              </a:ext>
            </a:extLst>
          </p:cNvPr>
          <p:cNvSpPr txBox="1">
            <a:spLocks/>
          </p:cNvSpPr>
          <p:nvPr/>
        </p:nvSpPr>
        <p:spPr>
          <a:xfrm>
            <a:off x="1182757" y="556653"/>
            <a:ext cx="6858000" cy="4586847"/>
          </a:xfrm>
          <a:prstGeom prst="rect">
            <a:avLst/>
          </a:prstGeom>
        </p:spPr>
        <p:txBody>
          <a:bodyPr vert="horz" lIns="68580" tIns="34290" rIns="68580" bIns="3429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3825" dirty="0">
                <a:solidFill>
                  <a:srgbClr val="B2214D"/>
                </a:solidFill>
              </a:rPr>
              <a:t>Instructions: Please do this!!!</a:t>
            </a:r>
          </a:p>
          <a:p>
            <a:endParaRPr lang="en-US" sz="2700" dirty="0">
              <a:solidFill>
                <a:schemeClr val="accent5">
                  <a:lumMod val="75000"/>
                </a:schemeClr>
              </a:solidFill>
            </a:endParaRPr>
          </a:p>
          <a:p>
            <a:pPr algn="l"/>
            <a:r>
              <a:rPr lang="en-US" sz="2700" dirty="0">
                <a:solidFill>
                  <a:schemeClr val="tx1"/>
                </a:solidFill>
              </a:rPr>
              <a:t>1) </a:t>
            </a:r>
            <a:r>
              <a:rPr lang="en-US" sz="3100" dirty="0">
                <a:solidFill>
                  <a:schemeClr val="tx1"/>
                </a:solidFill>
              </a:rPr>
              <a:t>Prepare your Online Poster presentation using a copy of this template. </a:t>
            </a:r>
            <a:endParaRPr lang="en-US" sz="2500" dirty="0">
              <a:solidFill>
                <a:schemeClr val="tx1"/>
              </a:solidFill>
            </a:endParaRPr>
          </a:p>
          <a:p>
            <a:pPr marL="685800" lvl="1" indent="-342900" algn="l">
              <a:buFont typeface="Courier New" panose="02070309020205020404" pitchFamily="49" charset="0"/>
              <a:buChar char="o"/>
            </a:pPr>
            <a:r>
              <a:rPr lang="en-US" dirty="0">
                <a:solidFill>
                  <a:schemeClr val="tx1"/>
                </a:solidFill>
              </a:rPr>
              <a:t>Change the presentation title and author information to match your submission.</a:t>
            </a:r>
          </a:p>
          <a:p>
            <a:pPr marL="685800" lvl="1" indent="-342900" algn="l">
              <a:buFont typeface="Courier New" panose="02070309020205020404" pitchFamily="49" charset="0"/>
              <a:buChar char="o"/>
            </a:pPr>
            <a:r>
              <a:rPr lang="en-US" dirty="0">
                <a:solidFill>
                  <a:schemeClr val="tx1"/>
                </a:solidFill>
              </a:rPr>
              <a:t>Do NOT change the titles of the other slides. Do NOT change the number of slides with content. </a:t>
            </a:r>
          </a:p>
          <a:p>
            <a:pPr marL="685800" lvl="1" indent="-342900" algn="l">
              <a:buFont typeface="Courier New" panose="02070309020205020404" pitchFamily="49" charset="0"/>
              <a:buChar char="o"/>
            </a:pPr>
            <a:r>
              <a:rPr lang="en-US" dirty="0">
                <a:solidFill>
                  <a:schemeClr val="tx1"/>
                </a:solidFill>
              </a:rPr>
              <a:t>Change the body of the slides to present your work, following the instructions in the slide notes.</a:t>
            </a:r>
          </a:p>
          <a:p>
            <a:pPr marL="685800" lvl="1" indent="-342900" algn="l">
              <a:buFont typeface="Courier New" panose="02070309020205020404" pitchFamily="49" charset="0"/>
              <a:buChar char="o"/>
            </a:pPr>
            <a:endParaRPr lang="en-US" dirty="0">
              <a:solidFill>
                <a:schemeClr val="tx1"/>
              </a:solidFill>
            </a:endParaRPr>
          </a:p>
          <a:p>
            <a:pPr algn="l"/>
            <a:r>
              <a:rPr lang="en-US" sz="3100" dirty="0">
                <a:solidFill>
                  <a:schemeClr val="tx1"/>
                </a:solidFill>
              </a:rPr>
              <a:t>2) Submit your Online Poster presentation slides at </a:t>
            </a:r>
            <a:r>
              <a:rPr lang="en-US" sz="3100" dirty="0">
                <a:solidFill>
                  <a:schemeClr val="tx1"/>
                </a:solidFill>
                <a:hlinkClick r:id="rId4"/>
              </a:rPr>
              <a:t>https://webportal.systemdynamics.org</a:t>
            </a:r>
            <a:r>
              <a:rPr lang="en-US" sz="3100" dirty="0">
                <a:solidFill>
                  <a:schemeClr val="tx1"/>
                </a:solidFill>
              </a:rPr>
              <a:t> by June 20</a:t>
            </a:r>
          </a:p>
          <a:p>
            <a:pPr marL="685800" lvl="1" indent="-342900" algn="l">
              <a:buFont typeface="Courier New" panose="02070309020205020404" pitchFamily="49" charset="0"/>
              <a:buChar char="o"/>
            </a:pPr>
            <a:r>
              <a:rPr lang="en-US" dirty="0">
                <a:solidFill>
                  <a:schemeClr val="tx1"/>
                </a:solidFill>
              </a:rPr>
              <a:t>Click on the title of your submission</a:t>
            </a:r>
          </a:p>
          <a:p>
            <a:pPr marL="685800" lvl="1" indent="-342900" algn="l">
              <a:buFont typeface="Courier New" panose="02070309020205020404" pitchFamily="49" charset="0"/>
              <a:buChar char="o"/>
            </a:pPr>
            <a:r>
              <a:rPr lang="en-US" dirty="0">
                <a:solidFill>
                  <a:schemeClr val="tx1"/>
                </a:solidFill>
              </a:rPr>
              <a:t>Select “Upload new or updated paper files”</a:t>
            </a:r>
          </a:p>
          <a:p>
            <a:pPr marL="685800" lvl="1" indent="-342900" algn="l">
              <a:buFont typeface="Courier New" panose="02070309020205020404" pitchFamily="49" charset="0"/>
              <a:buChar char="o"/>
            </a:pPr>
            <a:r>
              <a:rPr lang="en-US" dirty="0">
                <a:solidFill>
                  <a:schemeClr val="tx1"/>
                </a:solidFill>
              </a:rPr>
              <a:t>Upload the </a:t>
            </a:r>
            <a:r>
              <a:rPr lang="en-US" dirty="0" err="1">
                <a:solidFill>
                  <a:schemeClr val="tx1"/>
                </a:solidFill>
              </a:rPr>
              <a:t>Powerpoint</a:t>
            </a:r>
            <a:r>
              <a:rPr lang="en-US" dirty="0">
                <a:solidFill>
                  <a:schemeClr val="tx1"/>
                </a:solidFill>
              </a:rPr>
              <a:t> presentation file for your Online Poster slides</a:t>
            </a:r>
          </a:p>
          <a:p>
            <a:pPr marL="1028700" lvl="2" indent="-342900" algn="l">
              <a:buFont typeface="Arial" panose="020B0604020202020204" pitchFamily="34" charset="0"/>
              <a:buChar char="•"/>
            </a:pPr>
            <a:endParaRPr lang="en-US" sz="2500" dirty="0">
              <a:solidFill>
                <a:schemeClr val="tx1"/>
              </a:solidFill>
            </a:endParaRPr>
          </a:p>
          <a:p>
            <a:pPr algn="l"/>
            <a:r>
              <a:rPr lang="en-US" sz="2800" dirty="0">
                <a:solidFill>
                  <a:schemeClr val="tx1"/>
                </a:solidFill>
              </a:rPr>
              <a:t>3) </a:t>
            </a:r>
            <a:r>
              <a:rPr lang="en-US" sz="3100" dirty="0">
                <a:solidFill>
                  <a:schemeClr val="tx1"/>
                </a:solidFill>
              </a:rPr>
              <a:t>Follow the format and timing listed below: </a:t>
            </a:r>
          </a:p>
          <a:p>
            <a:pPr marL="685800" lvl="1" indent="-342900" algn="l">
              <a:buFont typeface="Courier New" panose="02070309020205020404" pitchFamily="49" charset="0"/>
              <a:buChar char="o"/>
            </a:pPr>
            <a:r>
              <a:rPr lang="en-US" dirty="0">
                <a:solidFill>
                  <a:schemeClr val="tx1"/>
                </a:solidFill>
              </a:rPr>
              <a:t>You have exactly 5:00 minutes to present, followed by up to 5:00 minutes of discussion. </a:t>
            </a:r>
          </a:p>
          <a:p>
            <a:pPr marL="685800" lvl="1" indent="-342900" algn="l">
              <a:buFont typeface="Courier New" panose="02070309020205020404" pitchFamily="49" charset="0"/>
              <a:buChar char="o"/>
            </a:pPr>
            <a:r>
              <a:rPr lang="en-US" dirty="0">
                <a:solidFill>
                  <a:schemeClr val="tx1"/>
                </a:solidFill>
              </a:rPr>
              <a:t>Keep within the time limits noted at the lower right of each slide.</a:t>
            </a:r>
          </a:p>
          <a:p>
            <a:pPr marL="685800" lvl="1" indent="-342900" algn="l">
              <a:buFont typeface="Courier New" panose="02070309020205020404" pitchFamily="49" charset="0"/>
              <a:buChar char="o"/>
            </a:pPr>
            <a:r>
              <a:rPr lang="en-US" dirty="0">
                <a:solidFill>
                  <a:schemeClr val="tx1"/>
                </a:solidFill>
              </a:rPr>
              <a:t>The session chair will combine your slides with other presentations and will control the screen.</a:t>
            </a:r>
          </a:p>
          <a:p>
            <a:pPr marL="685800" lvl="1" indent="-342900" algn="l">
              <a:buFont typeface="Courier New" panose="02070309020205020404" pitchFamily="49" charset="0"/>
              <a:buChar char="o"/>
            </a:pPr>
            <a:endParaRPr lang="en-US" dirty="0">
              <a:solidFill>
                <a:schemeClr val="tx1"/>
              </a:solidFill>
            </a:endParaRPr>
          </a:p>
          <a:p>
            <a:pPr algn="l"/>
            <a:r>
              <a:rPr lang="en-US" sz="2800" dirty="0">
                <a:solidFill>
                  <a:schemeClr val="tx1"/>
                </a:solidFill>
              </a:rPr>
              <a:t>4) </a:t>
            </a:r>
            <a:r>
              <a:rPr lang="en-US" sz="3100" dirty="0">
                <a:solidFill>
                  <a:schemeClr val="tx1"/>
                </a:solidFill>
              </a:rPr>
              <a:t>You may record your presentation in advance</a:t>
            </a:r>
          </a:p>
          <a:p>
            <a:pPr marL="685800" lvl="1" indent="-342900" algn="l">
              <a:buFont typeface="Courier New" panose="02070309020205020404" pitchFamily="49" charset="0"/>
              <a:buChar char="o"/>
            </a:pPr>
            <a:r>
              <a:rPr lang="en-US" dirty="0">
                <a:solidFill>
                  <a:schemeClr val="tx1"/>
                </a:solidFill>
              </a:rPr>
              <a:t>If you are not able to attend the session, the recording will be used instead</a:t>
            </a:r>
          </a:p>
          <a:p>
            <a:pPr marL="685800" lvl="1" indent="-342900" algn="l">
              <a:buFont typeface="Courier New" panose="02070309020205020404" pitchFamily="49" charset="0"/>
              <a:buChar char="o"/>
            </a:pPr>
            <a:r>
              <a:rPr lang="en-US" dirty="0">
                <a:solidFill>
                  <a:schemeClr val="tx1"/>
                </a:solidFill>
              </a:rPr>
              <a:t>If you do attend, you can ask the chair to play the recording, or present live</a:t>
            </a:r>
          </a:p>
          <a:p>
            <a:pPr marL="685800" lvl="1" indent="-342900" algn="l">
              <a:buFont typeface="Courier New" panose="02070309020205020404" pitchFamily="49" charset="0"/>
              <a:buChar char="o"/>
            </a:pPr>
            <a:r>
              <a:rPr lang="en-US" dirty="0">
                <a:solidFill>
                  <a:schemeClr val="tx1"/>
                </a:solidFill>
              </a:rPr>
              <a:t>Add the YouTube Video ID to the Web Portal under “Review or update paper information”</a:t>
            </a:r>
          </a:p>
          <a:p>
            <a:pPr marL="685800" lvl="1" indent="-342900" algn="l">
              <a:buFont typeface="Courier New" panose="02070309020205020404" pitchFamily="49" charset="0"/>
              <a:buChar char="o"/>
            </a:pPr>
            <a:endParaRPr lang="en-US" dirty="0">
              <a:solidFill>
                <a:schemeClr val="tx1"/>
              </a:solidFill>
            </a:endParaRPr>
          </a:p>
          <a:p>
            <a:pPr algn="l"/>
            <a:r>
              <a:rPr lang="en-US" sz="3100" dirty="0">
                <a:solidFill>
                  <a:schemeClr val="tx1"/>
                </a:solidFill>
              </a:rPr>
              <a:t>5) If you make updates or change plans after June 20, send the session chair a note</a:t>
            </a:r>
            <a:endParaRPr lang="en-US" sz="2800" dirty="0">
              <a:solidFill>
                <a:schemeClr val="tx1"/>
              </a:solidFill>
            </a:endParaRPr>
          </a:p>
          <a:p>
            <a:pPr marL="685800" lvl="1" indent="-342900" algn="l">
              <a:buFont typeface="Courier New" panose="02070309020205020404" pitchFamily="49" charset="0"/>
              <a:buChar char="o"/>
            </a:pPr>
            <a:r>
              <a:rPr lang="en-US" dirty="0">
                <a:solidFill>
                  <a:schemeClr val="tx1"/>
                </a:solidFill>
              </a:rPr>
              <a:t>Use the contact information at </a:t>
            </a:r>
            <a:r>
              <a:rPr lang="en-US" dirty="0">
                <a:solidFill>
                  <a:schemeClr val="tx1"/>
                </a:solidFill>
                <a:hlinkClick r:id="rId5"/>
              </a:rPr>
              <a:t>https://isdc.systemdynamics.org</a:t>
            </a:r>
            <a:r>
              <a:rPr lang="en-US" dirty="0">
                <a:solidFill>
                  <a:schemeClr val="tx1"/>
                </a:solidFill>
              </a:rPr>
              <a:t>     </a:t>
            </a:r>
            <a:endParaRPr lang="en-US" sz="2200" dirty="0">
              <a:solidFill>
                <a:schemeClr val="tx1"/>
              </a:solidFill>
            </a:endParaRPr>
          </a:p>
          <a:p>
            <a:pPr marL="685800" lvl="1" indent="-342900" algn="l">
              <a:buFont typeface="Courier New" panose="02070309020205020404" pitchFamily="49" charset="0"/>
              <a:buChar char="o"/>
            </a:pPr>
            <a:endParaRPr lang="en-US" sz="2475" dirty="0">
              <a:solidFill>
                <a:schemeClr val="tx1"/>
              </a:solidFill>
            </a:endParaRPr>
          </a:p>
        </p:txBody>
      </p:sp>
    </p:spTree>
    <p:extLst>
      <p:ext uri="{BB962C8B-B14F-4D97-AF65-F5344CB8AC3E}">
        <p14:creationId xmlns:p14="http://schemas.microsoft.com/office/powerpoint/2010/main" val="2920059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gGMXoElvWo4VUNxLM.xtB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15984</TotalTime>
  <Words>1067</Words>
  <Application>Microsoft Macintosh PowerPoint</Application>
  <PresentationFormat>On-screen Show (16:9)</PresentationFormat>
  <Paragraphs>106</Paragraphs>
  <Slides>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LT Std 55 Roman</vt:lpstr>
      <vt:lpstr>Calibri</vt:lpstr>
      <vt:lpstr>Courier New</vt:lpstr>
      <vt:lpstr>Office Theme</vt:lpstr>
      <vt:lpstr>Delayed discharges among inpatients with learning disabilities  Exploratory system dynamics study with policymakers</vt:lpstr>
      <vt:lpstr>Problem Statement</vt:lpstr>
      <vt:lpstr>Approach or Dynamic Hypothesis</vt:lpstr>
      <vt:lpstr>PowerPoint Presentation</vt:lpstr>
      <vt:lpstr>PowerPoint Presentation</vt:lpstr>
    </vt:vector>
  </TitlesOfParts>
  <Company>isee systems,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work</dc:title>
  <dc:creator>Bob Eberlein</dc:creator>
  <cp:lastModifiedBy>Shreya Sonthalia (PGR)</cp:lastModifiedBy>
  <cp:revision>68</cp:revision>
  <cp:lastPrinted>2018-05-29T13:54:06Z</cp:lastPrinted>
  <dcterms:created xsi:type="dcterms:W3CDTF">2018-04-25T19:48:46Z</dcterms:created>
  <dcterms:modified xsi:type="dcterms:W3CDTF">2023-07-25T07:39:43Z</dcterms:modified>
</cp:coreProperties>
</file>