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7" r:id="rId3"/>
    <p:sldId id="258" r:id="rId4"/>
    <p:sldId id="259" r:id="rId5"/>
    <p:sldId id="256" r:id="rId6"/>
  </p:sldIdLst>
  <p:sldSz cx="9144000" cy="5143500" type="screen16x9"/>
  <p:notesSz cx="6400800" cy="8686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C4C4"/>
    <a:srgbClr val="343A40"/>
    <a:srgbClr val="B2214D"/>
    <a:srgbClr val="EF7DB1"/>
    <a:srgbClr val="FF0066"/>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p:restoredTop sz="87418" autoAdjust="0"/>
  </p:normalViewPr>
  <p:slideViewPr>
    <p:cSldViewPr>
      <p:cViewPr varScale="1">
        <p:scale>
          <a:sx n="131" d="100"/>
          <a:sy n="131" d="100"/>
        </p:scale>
        <p:origin x="324" y="96"/>
      </p:cViewPr>
      <p:guideLst>
        <p:guide orient="horz" pos="162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773680" cy="434340"/>
          </a:xfrm>
          <a:prstGeom prst="rect">
            <a:avLst/>
          </a:prstGeom>
        </p:spPr>
        <p:txBody>
          <a:bodyPr vert="horz" lIns="86202" tIns="43101" rIns="86202" bIns="43101" rtlCol="0"/>
          <a:lstStyle>
            <a:lvl1pPr algn="l">
              <a:defRPr sz="1100"/>
            </a:lvl1pPr>
          </a:lstStyle>
          <a:p>
            <a:endParaRPr lang="en-US"/>
          </a:p>
        </p:txBody>
      </p:sp>
      <p:sp>
        <p:nvSpPr>
          <p:cNvPr id="3" name="Date Placeholder 2"/>
          <p:cNvSpPr>
            <a:spLocks noGrp="1"/>
          </p:cNvSpPr>
          <p:nvPr>
            <p:ph type="dt" idx="1"/>
          </p:nvPr>
        </p:nvSpPr>
        <p:spPr>
          <a:xfrm>
            <a:off x="3625639" y="0"/>
            <a:ext cx="2773680" cy="434340"/>
          </a:xfrm>
          <a:prstGeom prst="rect">
            <a:avLst/>
          </a:prstGeom>
        </p:spPr>
        <p:txBody>
          <a:bodyPr vert="horz" lIns="86202" tIns="43101" rIns="86202" bIns="43101" rtlCol="0"/>
          <a:lstStyle>
            <a:lvl1pPr algn="r">
              <a:defRPr sz="1100"/>
            </a:lvl1pPr>
          </a:lstStyle>
          <a:p>
            <a:fld id="{D132DDBC-36CE-44D7-861B-5491E6C2D3B9}" type="datetimeFigureOut">
              <a:rPr lang="en-US" smtClean="0"/>
              <a:t>7/6/2023</a:t>
            </a:fld>
            <a:endParaRPr lang="en-US"/>
          </a:p>
        </p:txBody>
      </p:sp>
      <p:sp>
        <p:nvSpPr>
          <p:cNvPr id="4" name="Slide Image Placeholder 3"/>
          <p:cNvSpPr>
            <a:spLocks noGrp="1" noRot="1" noChangeAspect="1"/>
          </p:cNvSpPr>
          <p:nvPr>
            <p:ph type="sldImg" idx="2"/>
          </p:nvPr>
        </p:nvSpPr>
        <p:spPr>
          <a:xfrm>
            <a:off x="306388" y="650875"/>
            <a:ext cx="5789612" cy="3257550"/>
          </a:xfrm>
          <a:prstGeom prst="rect">
            <a:avLst/>
          </a:prstGeom>
          <a:noFill/>
          <a:ln w="12700">
            <a:solidFill>
              <a:prstClr val="black"/>
            </a:solidFill>
          </a:ln>
        </p:spPr>
        <p:txBody>
          <a:bodyPr vert="horz" lIns="86202" tIns="43101" rIns="86202" bIns="43101" rtlCol="0" anchor="ctr"/>
          <a:lstStyle/>
          <a:p>
            <a:endParaRPr lang="en-US"/>
          </a:p>
        </p:txBody>
      </p:sp>
      <p:sp>
        <p:nvSpPr>
          <p:cNvPr id="5" name="Notes Placeholder 4"/>
          <p:cNvSpPr>
            <a:spLocks noGrp="1"/>
          </p:cNvSpPr>
          <p:nvPr>
            <p:ph type="body" sz="quarter" idx="3"/>
          </p:nvPr>
        </p:nvSpPr>
        <p:spPr>
          <a:xfrm>
            <a:off x="640080" y="4126230"/>
            <a:ext cx="5120640" cy="3909060"/>
          </a:xfrm>
          <a:prstGeom prst="rect">
            <a:avLst/>
          </a:prstGeom>
        </p:spPr>
        <p:txBody>
          <a:bodyPr vert="horz" lIns="86202" tIns="43101" rIns="86202" bIns="4310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250952"/>
            <a:ext cx="2773680" cy="434340"/>
          </a:xfrm>
          <a:prstGeom prst="rect">
            <a:avLst/>
          </a:prstGeom>
        </p:spPr>
        <p:txBody>
          <a:bodyPr vert="horz" lIns="86202" tIns="43101" rIns="86202" bIns="43101" rtlCol="0" anchor="b"/>
          <a:lstStyle>
            <a:lvl1pPr algn="l">
              <a:defRPr sz="1100"/>
            </a:lvl1pPr>
          </a:lstStyle>
          <a:p>
            <a:endParaRPr lang="en-US"/>
          </a:p>
        </p:txBody>
      </p:sp>
      <p:sp>
        <p:nvSpPr>
          <p:cNvPr id="7" name="Slide Number Placeholder 6"/>
          <p:cNvSpPr>
            <a:spLocks noGrp="1"/>
          </p:cNvSpPr>
          <p:nvPr>
            <p:ph type="sldNum" sz="quarter" idx="5"/>
          </p:nvPr>
        </p:nvSpPr>
        <p:spPr>
          <a:xfrm>
            <a:off x="3625639" y="8250952"/>
            <a:ext cx="2773680" cy="434340"/>
          </a:xfrm>
          <a:prstGeom prst="rect">
            <a:avLst/>
          </a:prstGeom>
        </p:spPr>
        <p:txBody>
          <a:bodyPr vert="horz" lIns="86202" tIns="43101" rIns="86202" bIns="43101" rtlCol="0" anchor="b"/>
          <a:lstStyle>
            <a:lvl1pPr algn="r">
              <a:defRPr sz="1100"/>
            </a:lvl1pPr>
          </a:lstStyle>
          <a:p>
            <a:fld id="{BBB14505-F15A-447F-B31D-A7AED6FD8C54}" type="slidenum">
              <a:rPr lang="en-US" smtClean="0"/>
              <a:t>‹Nr.›</a:t>
            </a:fld>
            <a:endParaRPr lang="en-US"/>
          </a:p>
        </p:txBody>
      </p:sp>
    </p:spTree>
    <p:extLst>
      <p:ext uri="{BB962C8B-B14F-4D97-AF65-F5344CB8AC3E}">
        <p14:creationId xmlns:p14="http://schemas.microsoft.com/office/powerpoint/2010/main" val="3102335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dirty="0"/>
              <a:t>Title page: Change title to submission name. Bold</a:t>
            </a:r>
            <a:r>
              <a:rPr lang="en-US" baseline="0" dirty="0"/>
              <a:t> the name of the presenter and display your name as you want it read by the moderator (</a:t>
            </a:r>
            <a:r>
              <a:rPr lang="en-US" baseline="0" dirty="0" err="1"/>
              <a:t>eg</a:t>
            </a:r>
            <a:r>
              <a:rPr lang="en-US" baseline="0" dirty="0"/>
              <a:t> Bob instead of Robert). Note the suggested timing in the bottom right. Slide timing may be adjusted, but not the number of slides. The session chair will change slide following the timing indicated, or earlier if requested.</a:t>
            </a:r>
          </a:p>
        </p:txBody>
      </p:sp>
      <p:sp>
        <p:nvSpPr>
          <p:cNvPr id="4" name="Slide Number Placeholder 3"/>
          <p:cNvSpPr>
            <a:spLocks noGrp="1"/>
          </p:cNvSpPr>
          <p:nvPr>
            <p:ph type="sldNum" sz="quarter" idx="10"/>
          </p:nvPr>
        </p:nvSpPr>
        <p:spPr/>
        <p:txBody>
          <a:bodyPr/>
          <a:lstStyle/>
          <a:p>
            <a:fld id="{BBB14505-F15A-447F-B31D-A7AED6FD8C54}" type="slidenum">
              <a:rPr lang="en-US" smtClean="0"/>
              <a:t>1</a:t>
            </a:fld>
            <a:endParaRPr lang="en-US"/>
          </a:p>
        </p:txBody>
      </p:sp>
    </p:spTree>
    <p:extLst>
      <p:ext uri="{BB962C8B-B14F-4D97-AF65-F5344CB8AC3E}">
        <p14:creationId xmlns:p14="http://schemas.microsoft.com/office/powerpoint/2010/main" val="3984675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dirty="0"/>
              <a:t>Problem Statement:</a:t>
            </a:r>
            <a:r>
              <a:rPr lang="en-US" baseline="0" dirty="0"/>
              <a:t> Do not change the slide title.  Keep fonts big (24 </a:t>
            </a:r>
            <a:r>
              <a:rPr lang="en-US" baseline="0" dirty="0" err="1"/>
              <a:t>pt</a:t>
            </a:r>
            <a:r>
              <a:rPr lang="en-US" baseline="0" dirty="0"/>
              <a:t> or bigger). Indicate why the problem is important. Note the timing in the bottom right.</a:t>
            </a:r>
          </a:p>
        </p:txBody>
      </p:sp>
      <p:sp>
        <p:nvSpPr>
          <p:cNvPr id="4" name="Slide Number Placeholder 3"/>
          <p:cNvSpPr>
            <a:spLocks noGrp="1"/>
          </p:cNvSpPr>
          <p:nvPr>
            <p:ph type="sldNum" sz="quarter" idx="10"/>
          </p:nvPr>
        </p:nvSpPr>
        <p:spPr/>
        <p:txBody>
          <a:bodyPr/>
          <a:lstStyle/>
          <a:p>
            <a:fld id="{BBB14505-F15A-447F-B31D-A7AED6FD8C54}" type="slidenum">
              <a:rPr lang="en-US" smtClean="0"/>
              <a:t>2</a:t>
            </a:fld>
            <a:endParaRPr lang="en-US"/>
          </a:p>
        </p:txBody>
      </p:sp>
    </p:spTree>
    <p:extLst>
      <p:ext uri="{BB962C8B-B14F-4D97-AF65-F5344CB8AC3E}">
        <p14:creationId xmlns:p14="http://schemas.microsoft.com/office/powerpoint/2010/main" val="2372103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baseline="0" dirty="0"/>
              <a:t>Approach or Dynamic Hypothesis: Do not change the slide title.  Keep fonts big (24 </a:t>
            </a:r>
            <a:r>
              <a:rPr lang="en-US" baseline="0" dirty="0" err="1"/>
              <a:t>pt</a:t>
            </a:r>
            <a:r>
              <a:rPr lang="en-US" baseline="0" dirty="0"/>
              <a:t> or bigger). Note the timing in the bottom right.</a:t>
            </a:r>
          </a:p>
        </p:txBody>
      </p:sp>
      <p:sp>
        <p:nvSpPr>
          <p:cNvPr id="4" name="Slide Number Placeholder 3"/>
          <p:cNvSpPr>
            <a:spLocks noGrp="1"/>
          </p:cNvSpPr>
          <p:nvPr>
            <p:ph type="sldNum" sz="quarter" idx="10"/>
          </p:nvPr>
        </p:nvSpPr>
        <p:spPr/>
        <p:txBody>
          <a:bodyPr/>
          <a:lstStyle/>
          <a:p>
            <a:fld id="{BBB14505-F15A-447F-B31D-A7AED6FD8C54}" type="slidenum">
              <a:rPr lang="en-US" smtClean="0"/>
              <a:t>3</a:t>
            </a:fld>
            <a:endParaRPr lang="en-US"/>
          </a:p>
        </p:txBody>
      </p:sp>
    </p:spTree>
    <p:extLst>
      <p:ext uri="{BB962C8B-B14F-4D97-AF65-F5344CB8AC3E}">
        <p14:creationId xmlns:p14="http://schemas.microsoft.com/office/powerpoint/2010/main" val="1283794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dirty="0"/>
              <a:t>Progress, Insights, and Questions: </a:t>
            </a:r>
            <a:r>
              <a:rPr lang="en-US" baseline="0" dirty="0"/>
              <a:t>Do not change the slide title. </a:t>
            </a:r>
            <a:r>
              <a:rPr lang="en-US" dirty="0"/>
              <a:t>Again, keep the text short and fonts big. Show</a:t>
            </a:r>
            <a:r>
              <a:rPr lang="en-US" baseline="0" dirty="0"/>
              <a:t> structure or behavior – may not be room for both (some flexibility on font for images). No need to conclude, there is always more to be done. Any questions you want to pose to the audience can go here. Note the timing in the bottom right.</a:t>
            </a:r>
          </a:p>
        </p:txBody>
      </p:sp>
      <p:sp>
        <p:nvSpPr>
          <p:cNvPr id="4" name="Slide Number Placeholder 3"/>
          <p:cNvSpPr>
            <a:spLocks noGrp="1"/>
          </p:cNvSpPr>
          <p:nvPr>
            <p:ph type="sldNum" sz="quarter" idx="10"/>
          </p:nvPr>
        </p:nvSpPr>
        <p:spPr/>
        <p:txBody>
          <a:bodyPr/>
          <a:lstStyle/>
          <a:p>
            <a:fld id="{BBB14505-F15A-447F-B31D-A7AED6FD8C54}" type="slidenum">
              <a:rPr lang="en-US" smtClean="0"/>
              <a:t>4</a:t>
            </a:fld>
            <a:endParaRPr lang="en-US"/>
          </a:p>
        </p:txBody>
      </p:sp>
    </p:spTree>
    <p:extLst>
      <p:ext uri="{BB962C8B-B14F-4D97-AF65-F5344CB8AC3E}">
        <p14:creationId xmlns:p14="http://schemas.microsoft.com/office/powerpoint/2010/main" val="2767366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This slide will be hidden from presentation. You may delete this instruction slide once your slides are ready.</a:t>
            </a:r>
            <a:endParaRPr lang="en-US" sz="1400"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BBB14505-F15A-447F-B31D-A7AED6FD8C54}" type="slidenum">
              <a:rPr lang="en-US" smtClean="0"/>
              <a:t>5</a:t>
            </a:fld>
            <a:endParaRPr lang="en-US"/>
          </a:p>
        </p:txBody>
      </p:sp>
    </p:spTree>
    <p:extLst>
      <p:ext uri="{BB962C8B-B14F-4D97-AF65-F5344CB8AC3E}">
        <p14:creationId xmlns:p14="http://schemas.microsoft.com/office/powerpoint/2010/main" val="2305132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C94FCB0-42F1-4FA7-A53C-3F4DF092E227}" type="datetimeFigureOut">
              <a:rPr lang="en-US" smtClean="0"/>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‹Nr.›</a:t>
            </a:fld>
            <a:endParaRPr lang="en-US"/>
          </a:p>
        </p:txBody>
      </p:sp>
    </p:spTree>
    <p:extLst>
      <p:ext uri="{BB962C8B-B14F-4D97-AF65-F5344CB8AC3E}">
        <p14:creationId xmlns:p14="http://schemas.microsoft.com/office/powerpoint/2010/main" val="3643035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‹Nr.›</a:t>
            </a:fld>
            <a:endParaRPr lang="en-US"/>
          </a:p>
        </p:txBody>
      </p:sp>
    </p:spTree>
    <p:extLst>
      <p:ext uri="{BB962C8B-B14F-4D97-AF65-F5344CB8AC3E}">
        <p14:creationId xmlns:p14="http://schemas.microsoft.com/office/powerpoint/2010/main" val="3020634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‹Nr.›</a:t>
            </a:fld>
            <a:endParaRPr lang="en-US"/>
          </a:p>
        </p:txBody>
      </p:sp>
    </p:spTree>
    <p:extLst>
      <p:ext uri="{BB962C8B-B14F-4D97-AF65-F5344CB8AC3E}">
        <p14:creationId xmlns:p14="http://schemas.microsoft.com/office/powerpoint/2010/main" val="53517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‹Nr.›</a:t>
            </a:fld>
            <a:endParaRPr lang="en-US"/>
          </a:p>
        </p:txBody>
      </p:sp>
    </p:spTree>
    <p:extLst>
      <p:ext uri="{BB962C8B-B14F-4D97-AF65-F5344CB8AC3E}">
        <p14:creationId xmlns:p14="http://schemas.microsoft.com/office/powerpoint/2010/main" val="2457830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94FCB0-42F1-4FA7-A53C-3F4DF092E227}" type="datetimeFigureOut">
              <a:rPr lang="en-US" smtClean="0"/>
              <a:t>7/6/2023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‹Nr.›</a:t>
            </a:fld>
            <a:endParaRPr lang="en-US"/>
          </a:p>
        </p:txBody>
      </p:sp>
    </p:spTree>
    <p:extLst>
      <p:ext uri="{BB962C8B-B14F-4D97-AF65-F5344CB8AC3E}">
        <p14:creationId xmlns:p14="http://schemas.microsoft.com/office/powerpoint/2010/main" val="2317719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94FCB0-42F1-4FA7-A53C-3F4DF092E227}" type="datetimeFigureOut">
              <a:rPr lang="en-US" smtClean="0"/>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‹Nr.›</a:t>
            </a:fld>
            <a:endParaRPr lang="en-US"/>
          </a:p>
        </p:txBody>
      </p:sp>
    </p:spTree>
    <p:extLst>
      <p:ext uri="{BB962C8B-B14F-4D97-AF65-F5344CB8AC3E}">
        <p14:creationId xmlns:p14="http://schemas.microsoft.com/office/powerpoint/2010/main" val="2335446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94FCB0-42F1-4FA7-A53C-3F4DF092E227}" type="datetimeFigureOut">
              <a:rPr lang="en-US" smtClean="0"/>
              <a:t>7/6/2023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32025C-9CB7-4E2E-977A-9B89188D6C4A}" type="slidenum">
              <a:rPr lang="en-US" smtClean="0"/>
              <a:t>‹Nr.›</a:t>
            </a:fld>
            <a:endParaRPr lang="en-US"/>
          </a:p>
        </p:txBody>
      </p:sp>
    </p:spTree>
    <p:extLst>
      <p:ext uri="{BB962C8B-B14F-4D97-AF65-F5344CB8AC3E}">
        <p14:creationId xmlns:p14="http://schemas.microsoft.com/office/powerpoint/2010/main" val="3688677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94FCB0-42F1-4FA7-A53C-3F4DF092E227}" type="datetimeFigureOut">
              <a:rPr lang="en-US" smtClean="0"/>
              <a:t>7/6/2023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32025C-9CB7-4E2E-977A-9B89188D6C4A}" type="slidenum">
              <a:rPr lang="en-US" smtClean="0"/>
              <a:t>‹Nr.›</a:t>
            </a:fld>
            <a:endParaRPr lang="en-US"/>
          </a:p>
        </p:txBody>
      </p:sp>
    </p:spTree>
    <p:extLst>
      <p:ext uri="{BB962C8B-B14F-4D97-AF65-F5344CB8AC3E}">
        <p14:creationId xmlns:p14="http://schemas.microsoft.com/office/powerpoint/2010/main" val="1883345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94FCB0-42F1-4FA7-A53C-3F4DF092E227}" type="datetimeFigureOut">
              <a:rPr lang="en-US" smtClean="0"/>
              <a:t>7/6/2023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32025C-9CB7-4E2E-977A-9B89188D6C4A}" type="slidenum">
              <a:rPr lang="en-US" smtClean="0"/>
              <a:t>‹Nr.›</a:t>
            </a:fld>
            <a:endParaRPr lang="en-US"/>
          </a:p>
        </p:txBody>
      </p:sp>
    </p:spTree>
    <p:extLst>
      <p:ext uri="{BB962C8B-B14F-4D97-AF65-F5344CB8AC3E}">
        <p14:creationId xmlns:p14="http://schemas.microsoft.com/office/powerpoint/2010/main" val="241115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C94FCB0-42F1-4FA7-A53C-3F4DF092E227}" type="datetimeFigureOut">
              <a:rPr lang="en-US" smtClean="0"/>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‹Nr.›</a:t>
            </a:fld>
            <a:endParaRPr lang="en-US"/>
          </a:p>
        </p:txBody>
      </p:sp>
    </p:spTree>
    <p:extLst>
      <p:ext uri="{BB962C8B-B14F-4D97-AF65-F5344CB8AC3E}">
        <p14:creationId xmlns:p14="http://schemas.microsoft.com/office/powerpoint/2010/main" val="1447392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C94FCB0-42F1-4FA7-A53C-3F4DF092E227}" type="datetimeFigureOut">
              <a:rPr lang="en-US" smtClean="0"/>
              <a:t>7/6/2023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‹Nr.›</a:t>
            </a:fld>
            <a:endParaRPr lang="en-US"/>
          </a:p>
        </p:txBody>
      </p:sp>
    </p:spTree>
    <p:extLst>
      <p:ext uri="{BB962C8B-B14F-4D97-AF65-F5344CB8AC3E}">
        <p14:creationId xmlns:p14="http://schemas.microsoft.com/office/powerpoint/2010/main" val="2035307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3C94FCB0-42F1-4FA7-A53C-3F4DF092E227}" type="datetimeFigureOut">
              <a:rPr lang="en-US" smtClean="0"/>
              <a:t>7/6/2023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E332025C-9CB7-4E2E-977A-9B89188D6C4A}" type="slidenum">
              <a:rPr lang="en-US" smtClean="0"/>
              <a:t>‹Nr.›</a:t>
            </a:fld>
            <a:endParaRPr lang="en-US"/>
          </a:p>
        </p:txBody>
      </p:sp>
    </p:spTree>
    <p:extLst>
      <p:ext uri="{BB962C8B-B14F-4D97-AF65-F5344CB8AC3E}">
        <p14:creationId xmlns:p14="http://schemas.microsoft.com/office/powerpoint/2010/main" val="4228507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6.pn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10" Type="http://schemas.openxmlformats.org/officeDocument/2006/relationships/image" Target="../media/image10.png"/><Relationship Id="rId4" Type="http://schemas.openxmlformats.org/officeDocument/2006/relationships/image" Target="../media/image3.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1.png"/><Relationship Id="rId7" Type="http://schemas.openxmlformats.org/officeDocument/2006/relationships/image" Target="../media/image6.png"/><Relationship Id="rId12" Type="http://schemas.openxmlformats.org/officeDocument/2006/relationships/image" Target="../media/image16.sv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4.svg"/><Relationship Id="rId11" Type="http://schemas.openxmlformats.org/officeDocument/2006/relationships/image" Target="../media/image15.png"/><Relationship Id="rId5" Type="http://schemas.openxmlformats.org/officeDocument/2006/relationships/image" Target="../media/image13.png"/><Relationship Id="rId10" Type="http://schemas.openxmlformats.org/officeDocument/2006/relationships/image" Target="../media/image2.png"/><Relationship Id="rId4" Type="http://schemas.openxmlformats.org/officeDocument/2006/relationships/image" Target="../media/image12.svg"/><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7.png"/><Relationship Id="rId7"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18.sv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isdc.systemdynamics.org/" TargetMode="External"/><Relationship Id="rId4" Type="http://schemas.openxmlformats.org/officeDocument/2006/relationships/hyperlink" Target="https://webportal.systemdynamic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1657350"/>
            <a:ext cx="6057900" cy="1102519"/>
          </a:xfrm>
        </p:spPr>
        <p:txBody>
          <a:bodyPr>
            <a:normAutofit/>
          </a:bodyPr>
          <a:lstStyle/>
          <a:p>
            <a:pPr algn="l"/>
            <a:r>
              <a:rPr lang="en-GB" sz="2000" dirty="0">
                <a:effectLst/>
                <a:latin typeface="Calibri" panose="020F0502020204030204" pitchFamily="34" charset="0"/>
                <a:ea typeface="Calibri" panose="020F0502020204030204" pitchFamily="34" charset="0"/>
                <a:cs typeface="Times New Roman" panose="02020603050405020304" pitchFamily="18" charset="0"/>
              </a:rPr>
              <a:t>Climate change risks, adaptation and mitigation: </a:t>
            </a:r>
            <a:br>
              <a:rPr lang="en-GB" sz="20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Qualitative Model of the interdependencies and responses</a:t>
            </a:r>
            <a:endParaRPr lang="en-US" sz="2700" dirty="0">
              <a:solidFill>
                <a:srgbClr val="343A40"/>
              </a:solidFill>
            </a:endParaRPr>
          </a:p>
        </p:txBody>
      </p:sp>
      <p:sp>
        <p:nvSpPr>
          <p:cNvPr id="3" name="Subtitle 2"/>
          <p:cNvSpPr>
            <a:spLocks noGrp="1"/>
          </p:cNvSpPr>
          <p:nvPr>
            <p:ph type="subTitle" idx="1"/>
          </p:nvPr>
        </p:nvSpPr>
        <p:spPr>
          <a:xfrm>
            <a:off x="1657350" y="2865623"/>
            <a:ext cx="6057900" cy="1314450"/>
          </a:xfrm>
        </p:spPr>
        <p:txBody>
          <a:bodyPr>
            <a:normAutofit/>
          </a:bodyPr>
          <a:lstStyle/>
          <a:p>
            <a:pPr algn="r"/>
            <a:r>
              <a:rPr lang="en-US" sz="1500" b="1" dirty="0">
                <a:solidFill>
                  <a:schemeClr val="tx1"/>
                </a:solidFill>
              </a:rPr>
              <a:t>Martin Zach, AIT Austrian Institute of Technology</a:t>
            </a:r>
          </a:p>
          <a:p>
            <a:pPr algn="r"/>
            <a:r>
              <a:rPr lang="en-US" sz="1500" dirty="0">
                <a:solidFill>
                  <a:schemeClr val="tx1"/>
                </a:solidFill>
              </a:rPr>
              <a:t>Ernst Gebetsroither, AIT</a:t>
            </a:r>
          </a:p>
          <a:p>
            <a:pPr algn="r"/>
            <a:r>
              <a:rPr lang="en-US" sz="1500" dirty="0">
                <a:solidFill>
                  <a:schemeClr val="tx1"/>
                </a:solidFill>
              </a:rPr>
              <a:t>Marianne Bügelmayer-Blaschek, AIT </a:t>
            </a:r>
          </a:p>
        </p:txBody>
      </p:sp>
      <p:sp>
        <p:nvSpPr>
          <p:cNvPr id="4" name="TextBox 3"/>
          <p:cNvSpPr txBox="1"/>
          <p:nvPr/>
        </p:nvSpPr>
        <p:spPr>
          <a:xfrm>
            <a:off x="8458200" y="4474518"/>
            <a:ext cx="800100" cy="230832"/>
          </a:xfrm>
          <a:prstGeom prst="rect">
            <a:avLst/>
          </a:prstGeom>
          <a:noFill/>
        </p:spPr>
        <p:txBody>
          <a:bodyPr wrap="square" rtlCol="0">
            <a:spAutoFit/>
          </a:bodyPr>
          <a:lstStyle/>
          <a:p>
            <a:r>
              <a:rPr lang="en-US" sz="900" dirty="0"/>
              <a:t>0:00-0:30</a:t>
            </a:r>
          </a:p>
        </p:txBody>
      </p:sp>
      <p:sp>
        <p:nvSpPr>
          <p:cNvPr id="12" name="CaixaDeTexto 11">
            <a:extLst>
              <a:ext uri="{FF2B5EF4-FFF2-40B4-BE49-F238E27FC236}">
                <a16:creationId xmlns:a16="http://schemas.microsoft.com/office/drawing/2014/main" id="{5F4F0C5A-FCBE-474A-8DB8-148DA7B5FECE}"/>
              </a:ext>
            </a:extLst>
          </p:cNvPr>
          <p:cNvSpPr txBox="1"/>
          <p:nvPr/>
        </p:nvSpPr>
        <p:spPr>
          <a:xfrm>
            <a:off x="4229100" y="372502"/>
            <a:ext cx="3486150" cy="461665"/>
          </a:xfrm>
          <a:prstGeom prst="rect">
            <a:avLst/>
          </a:prstGeom>
          <a:noFill/>
        </p:spPr>
        <p:txBody>
          <a:bodyPr wrap="square" rtlCol="0">
            <a:spAutoFit/>
          </a:bodyPr>
          <a:lstStyle/>
          <a:p>
            <a:pPr algn="r"/>
            <a:r>
              <a:rPr lang="pt-BR" sz="2400" i="1" dirty="0">
                <a:solidFill>
                  <a:srgbClr val="B2214D"/>
                </a:solidFill>
              </a:rPr>
              <a:t>WIP Presentation</a:t>
            </a:r>
            <a:endParaRPr lang="en-US" sz="2400" i="1" dirty="0">
              <a:solidFill>
                <a:srgbClr val="B2214D"/>
              </a:solidFill>
            </a:endParaRPr>
          </a:p>
        </p:txBody>
      </p:sp>
      <p:grpSp>
        <p:nvGrpSpPr>
          <p:cNvPr id="8" name="Group 7">
            <a:extLst>
              <a:ext uri="{FF2B5EF4-FFF2-40B4-BE49-F238E27FC236}">
                <a16:creationId xmlns:a16="http://schemas.microsoft.com/office/drawing/2014/main" id="{32384F91-FFF5-C042-922A-7D0BA9356FA8}"/>
              </a:ext>
            </a:extLst>
          </p:cNvPr>
          <p:cNvGrpSpPr/>
          <p:nvPr/>
        </p:nvGrpSpPr>
        <p:grpSpPr>
          <a:xfrm>
            <a:off x="0" y="4657189"/>
            <a:ext cx="9144000" cy="675443"/>
            <a:chOff x="0" y="4657189"/>
            <a:chExt cx="9144000" cy="675443"/>
          </a:xfrm>
        </p:grpSpPr>
        <p:grpSp>
          <p:nvGrpSpPr>
            <p:cNvPr id="7" name="Group 6">
              <a:extLst>
                <a:ext uri="{FF2B5EF4-FFF2-40B4-BE49-F238E27FC236}">
                  <a16:creationId xmlns:a16="http://schemas.microsoft.com/office/drawing/2014/main" id="{3E98A784-890B-224D-9A9C-08FF997DD015}"/>
                </a:ext>
              </a:extLst>
            </p:cNvPr>
            <p:cNvGrpSpPr/>
            <p:nvPr/>
          </p:nvGrpSpPr>
          <p:grpSpPr>
            <a:xfrm>
              <a:off x="0" y="4657189"/>
              <a:ext cx="9144000" cy="675443"/>
              <a:chOff x="0" y="4657189"/>
              <a:chExt cx="9144000" cy="675443"/>
            </a:xfrm>
          </p:grpSpPr>
          <p:sp>
            <p:nvSpPr>
              <p:cNvPr id="5" name="Rectangle 4"/>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9" name="TextBox 8"/>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6" name="Group 5">
                <a:extLst>
                  <a:ext uri="{FF2B5EF4-FFF2-40B4-BE49-F238E27FC236}">
                    <a16:creationId xmlns:a16="http://schemas.microsoft.com/office/drawing/2014/main" id="{F1DD47CD-9787-EE4E-BAF0-A8A3535FD4B1}"/>
                  </a:ext>
                </a:extLst>
              </p:cNvPr>
              <p:cNvGrpSpPr/>
              <p:nvPr/>
            </p:nvGrpSpPr>
            <p:grpSpPr>
              <a:xfrm>
                <a:off x="1378548" y="4686300"/>
                <a:ext cx="2107603" cy="646332"/>
                <a:chOff x="1378548" y="4686300"/>
                <a:chExt cx="2107603" cy="646332"/>
              </a:xfrm>
            </p:grpSpPr>
            <p:pic>
              <p:nvPicPr>
                <p:cNvPr id="1026" name="Picture 2">
                  <a:extLst>
                    <a:ext uri="{FF2B5EF4-FFF2-40B4-BE49-F238E27FC236}">
                      <a16:creationId xmlns:a16="http://schemas.microsoft.com/office/drawing/2014/main" id="{64E3EF64-C40A-4EC9-AF60-EDA9078594B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D0215F21-59DE-4327-B06B-E026F3BFE8F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10" name="Retângulo 9">
                  <a:extLst>
                    <a:ext uri="{FF2B5EF4-FFF2-40B4-BE49-F238E27FC236}">
                      <a16:creationId xmlns:a16="http://schemas.microsoft.com/office/drawing/2014/main" id="{18F84453-B99F-4A92-BBF0-4CC0F68B57A3}"/>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16" name="Retângulo 15">
              <a:extLst>
                <a:ext uri="{FF2B5EF4-FFF2-40B4-BE49-F238E27FC236}">
                  <a16:creationId xmlns:a16="http://schemas.microsoft.com/office/drawing/2014/main" id="{9D0DE390-2008-46D1-949E-F0489FC6F2C6}"/>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17" name="Google Shape;210;p28">
              <a:extLst>
                <a:ext uri="{FF2B5EF4-FFF2-40B4-BE49-F238E27FC236}">
                  <a16:creationId xmlns:a16="http://schemas.microsoft.com/office/drawing/2014/main" id="{095AE063-763D-4BF7-8966-F0BB1C775F24}"/>
                </a:ext>
              </a:extLst>
            </p:cNvPr>
            <p:cNvPicPr preferRelativeResize="0"/>
            <p:nvPr/>
          </p:nvPicPr>
          <p:blipFill>
            <a:blip r:embed="rId5">
              <a:alphaModFix/>
            </a:blip>
            <a:stretch>
              <a:fillRect/>
            </a:stretch>
          </p:blipFill>
          <p:spPr>
            <a:xfrm>
              <a:off x="1383556" y="4959976"/>
              <a:ext cx="216644" cy="183524"/>
            </a:xfrm>
            <a:prstGeom prst="rect">
              <a:avLst/>
            </a:prstGeom>
            <a:noFill/>
            <a:ln>
              <a:noFill/>
            </a:ln>
          </p:spPr>
        </p:pic>
      </p:grpSp>
      <p:pic>
        <p:nvPicPr>
          <p:cNvPr id="20" name="Imagem 19" descr="Fundo preto com letras vermelhas&#10;&#10;Descrição gerada automaticamente">
            <a:extLst>
              <a:ext uri="{FF2B5EF4-FFF2-40B4-BE49-F238E27FC236}">
                <a16:creationId xmlns:a16="http://schemas.microsoft.com/office/drawing/2014/main" id="{3B08B5E7-234C-4941-B769-DD877C02A687}"/>
              </a:ext>
            </a:extLst>
          </p:cNvPr>
          <p:cNvPicPr>
            <a:picLocks noChangeAspect="1"/>
          </p:cNvPicPr>
          <p:nvPr/>
        </p:nvPicPr>
        <p:blipFill rotWithShape="1">
          <a:blip r:embed="rId6">
            <a:extLst>
              <a:ext uri="{28A0092B-C50C-407E-A947-70E740481C1C}">
                <a14:useLocalDpi xmlns:a14="http://schemas.microsoft.com/office/drawing/2010/main" val="0"/>
              </a:ext>
            </a:extLst>
          </a:blip>
          <a:srcRect l="20000" t="31054" r="70833" b="57225"/>
          <a:stretch/>
        </p:blipFill>
        <p:spPr>
          <a:xfrm>
            <a:off x="7200900" y="750585"/>
            <a:ext cx="409210" cy="392415"/>
          </a:xfrm>
          <a:prstGeom prst="rect">
            <a:avLst/>
          </a:prstGeom>
        </p:spPr>
      </p:pic>
      <p:grpSp>
        <p:nvGrpSpPr>
          <p:cNvPr id="18" name="Group 5">
            <a:extLst>
              <a:ext uri="{FF2B5EF4-FFF2-40B4-BE49-F238E27FC236}">
                <a16:creationId xmlns:a16="http://schemas.microsoft.com/office/drawing/2014/main" id="{D5F7DDED-500E-479F-9CDF-09EC51797E49}"/>
              </a:ext>
            </a:extLst>
          </p:cNvPr>
          <p:cNvGrpSpPr/>
          <p:nvPr/>
        </p:nvGrpSpPr>
        <p:grpSpPr>
          <a:xfrm>
            <a:off x="1533891" y="287181"/>
            <a:ext cx="1371599" cy="912969"/>
            <a:chOff x="395214" y="152400"/>
            <a:chExt cx="1509786" cy="1053148"/>
          </a:xfrm>
        </p:grpSpPr>
        <p:sp>
          <p:nvSpPr>
            <p:cNvPr id="19" name="Oval 6">
              <a:extLst>
                <a:ext uri="{FF2B5EF4-FFF2-40B4-BE49-F238E27FC236}">
                  <a16:creationId xmlns:a16="http://schemas.microsoft.com/office/drawing/2014/main" id="{87AECC70-AA34-43E2-B0DF-D4EBEE9DAD9A}"/>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1" name="Picture 7">
              <a:extLst>
                <a:ext uri="{FF2B5EF4-FFF2-40B4-BE49-F238E27FC236}">
                  <a16:creationId xmlns:a16="http://schemas.microsoft.com/office/drawing/2014/main" id="{69A5B578-F80F-48A9-956C-AE92967FB34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Tree>
    <p:extLst>
      <p:ext uri="{BB962C8B-B14F-4D97-AF65-F5344CB8AC3E}">
        <p14:creationId xmlns:p14="http://schemas.microsoft.com/office/powerpoint/2010/main" val="1988903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5900" y="856545"/>
            <a:ext cx="6172200" cy="3751341"/>
          </a:xfrm>
        </p:spPr>
        <p:txBody>
          <a:bodyPr>
            <a:normAutofit lnSpcReduction="10000"/>
          </a:bodyPr>
          <a:lstStyle/>
          <a:p>
            <a:r>
              <a:rPr lang="en-US" sz="2250" dirty="0"/>
              <a:t>Climate change risks, adaptation and mitigation</a:t>
            </a:r>
          </a:p>
          <a:p>
            <a:pPr lvl="1"/>
            <a:r>
              <a:rPr lang="en-US" sz="1950" dirty="0"/>
              <a:t>Influence each other, through a multitude of cross-sectoral dependencies</a:t>
            </a:r>
          </a:p>
          <a:p>
            <a:pPr lvl="1"/>
            <a:r>
              <a:rPr lang="en-US" sz="1950" dirty="0"/>
              <a:t>Mostly result in knock-on risks or response risks in other sectors </a:t>
            </a:r>
            <a:r>
              <a:rPr lang="en-US" sz="1950" dirty="0">
                <a:sym typeface="Wingdings" panose="05000000000000000000" pitchFamily="2" charset="2"/>
              </a:rPr>
              <a:t> how to manage these risks?</a:t>
            </a:r>
            <a:endParaRPr lang="en-US" sz="1950" dirty="0"/>
          </a:p>
          <a:p>
            <a:r>
              <a:rPr lang="en-US" sz="2250" dirty="0"/>
              <a:t>The Horizon Europe project KNOWING </a:t>
            </a:r>
          </a:p>
          <a:p>
            <a:pPr lvl="1"/>
            <a:r>
              <a:rPr lang="en-GB" sz="1950" dirty="0" err="1"/>
              <a:t>Adresses</a:t>
            </a:r>
            <a:r>
              <a:rPr lang="en-GB" sz="1950" dirty="0"/>
              <a:t> these interdependencies by means of a system dynamics framework</a:t>
            </a:r>
          </a:p>
          <a:p>
            <a:pPr lvl="1"/>
            <a:r>
              <a:rPr lang="en-GB" sz="1800" dirty="0">
                <a:effectLst/>
                <a:latin typeface="Calibri" panose="020F0502020204030204" pitchFamily="34" charset="0"/>
                <a:ea typeface="Calibri" panose="020F0502020204030204" pitchFamily="34" charset="0"/>
                <a:cs typeface="Times New Roman" panose="02020603050405020304" pitchFamily="18" charset="0"/>
              </a:rPr>
              <a:t>Tries to find optimized mitigation and adaptation pathways for three climate impact contexts - (1) Heat waves &amp; health, (2) Soil fertility &amp; agriculture, and (3) Flooding &amp; infrastructure</a:t>
            </a:r>
            <a:endParaRPr lang="en-US" sz="1950" dirty="0"/>
          </a:p>
        </p:txBody>
      </p:sp>
      <p:sp>
        <p:nvSpPr>
          <p:cNvPr id="4" name="TextBox 3"/>
          <p:cNvSpPr txBox="1"/>
          <p:nvPr/>
        </p:nvSpPr>
        <p:spPr>
          <a:xfrm>
            <a:off x="8468740" y="4474518"/>
            <a:ext cx="827660" cy="230832"/>
          </a:xfrm>
          <a:prstGeom prst="rect">
            <a:avLst/>
          </a:prstGeom>
          <a:noFill/>
        </p:spPr>
        <p:txBody>
          <a:bodyPr wrap="square" rtlCol="0">
            <a:spAutoFit/>
          </a:bodyPr>
          <a:lstStyle/>
          <a:p>
            <a:r>
              <a:rPr lang="en-US" sz="900" dirty="0"/>
              <a:t>0:30-2:00</a:t>
            </a:r>
          </a:p>
        </p:txBody>
      </p:sp>
      <p:sp>
        <p:nvSpPr>
          <p:cNvPr id="5" name="Rectangle 4"/>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6" name="Group 5"/>
          <p:cNvGrpSpPr/>
          <p:nvPr/>
        </p:nvGrpSpPr>
        <p:grpSpPr>
          <a:xfrm>
            <a:off x="7101202" y="113134"/>
            <a:ext cx="675140" cy="470942"/>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9" name="TextBox 8"/>
          <p:cNvSpPr txBox="1"/>
          <p:nvPr/>
        </p:nvSpPr>
        <p:spPr>
          <a:xfrm>
            <a:off x="2286000" y="86047"/>
            <a:ext cx="4914900" cy="230832"/>
          </a:xfrm>
          <a:prstGeom prst="rect">
            <a:avLst/>
          </a:prstGeom>
          <a:noFill/>
        </p:spPr>
        <p:txBody>
          <a:bodyPr wrap="square" rtlCol="0">
            <a:spAutoFit/>
          </a:bodyPr>
          <a:lstStyle/>
          <a:p>
            <a:endParaRPr lang="en-US" sz="900" dirty="0">
              <a:solidFill>
                <a:schemeClr val="bg1"/>
              </a:solidFill>
              <a:latin typeface="Avenir LT Std 55 Roman" panose="020B0503020203020204" pitchFamily="34" charset="0"/>
            </a:endParaRPr>
          </a:p>
        </p:txBody>
      </p:sp>
      <p:sp>
        <p:nvSpPr>
          <p:cNvPr id="2" name="Title 1"/>
          <p:cNvSpPr>
            <a:spLocks noGrp="1"/>
          </p:cNvSpPr>
          <p:nvPr>
            <p:ph type="title"/>
          </p:nvPr>
        </p:nvSpPr>
        <p:spPr>
          <a:xfrm>
            <a:off x="1485900" y="152680"/>
            <a:ext cx="6172200" cy="533120"/>
          </a:xfrm>
        </p:spPr>
        <p:txBody>
          <a:bodyPr>
            <a:normAutofit fontScale="90000"/>
          </a:bodyPr>
          <a:lstStyle/>
          <a:p>
            <a:pPr algn="l"/>
            <a:r>
              <a:rPr lang="en-US" dirty="0"/>
              <a:t>Problem Statement</a:t>
            </a:r>
          </a:p>
        </p:txBody>
      </p:sp>
      <p:sp>
        <p:nvSpPr>
          <p:cNvPr id="13" name="TextBox 8">
            <a:extLst>
              <a:ext uri="{FF2B5EF4-FFF2-40B4-BE49-F238E27FC236}">
                <a16:creationId xmlns:a16="http://schemas.microsoft.com/office/drawing/2014/main" id="{C93894B4-FD31-40CA-995C-F67E626595C7}"/>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17" name="Retângulo 16">
            <a:extLst>
              <a:ext uri="{FF2B5EF4-FFF2-40B4-BE49-F238E27FC236}">
                <a16:creationId xmlns:a16="http://schemas.microsoft.com/office/drawing/2014/main" id="{E99FA53A-D705-494A-8412-36AEB6ABD20F}"/>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18" name="Google Shape;210;p28">
            <a:extLst>
              <a:ext uri="{FF2B5EF4-FFF2-40B4-BE49-F238E27FC236}">
                <a16:creationId xmlns:a16="http://schemas.microsoft.com/office/drawing/2014/main" id="{4CBD87F9-4642-4305-88AF-582437A4E487}"/>
              </a:ext>
            </a:extLst>
          </p:cNvPr>
          <p:cNvPicPr preferRelativeResize="0"/>
          <p:nvPr/>
        </p:nvPicPr>
        <p:blipFill>
          <a:blip r:embed="rId4">
            <a:alphaModFix/>
          </a:blip>
          <a:stretch>
            <a:fillRect/>
          </a:stretch>
        </p:blipFill>
        <p:spPr>
          <a:xfrm>
            <a:off x="1354146" y="4934661"/>
            <a:ext cx="216644" cy="183524"/>
          </a:xfrm>
          <a:prstGeom prst="rect">
            <a:avLst/>
          </a:prstGeom>
          <a:noFill/>
          <a:ln>
            <a:noFill/>
          </a:ln>
        </p:spPr>
      </p:pic>
      <p:grpSp>
        <p:nvGrpSpPr>
          <p:cNvPr id="10" name="Group 7">
            <a:extLst>
              <a:ext uri="{FF2B5EF4-FFF2-40B4-BE49-F238E27FC236}">
                <a16:creationId xmlns:a16="http://schemas.microsoft.com/office/drawing/2014/main" id="{72EE39E9-548A-BAD4-9052-C57D3F57BD20}"/>
              </a:ext>
            </a:extLst>
          </p:cNvPr>
          <p:cNvGrpSpPr/>
          <p:nvPr/>
        </p:nvGrpSpPr>
        <p:grpSpPr>
          <a:xfrm>
            <a:off x="0" y="4657189"/>
            <a:ext cx="9144000" cy="675443"/>
            <a:chOff x="0" y="4657189"/>
            <a:chExt cx="9144000" cy="675443"/>
          </a:xfrm>
        </p:grpSpPr>
        <p:grpSp>
          <p:nvGrpSpPr>
            <p:cNvPr id="11" name="Group 6">
              <a:extLst>
                <a:ext uri="{FF2B5EF4-FFF2-40B4-BE49-F238E27FC236}">
                  <a16:creationId xmlns:a16="http://schemas.microsoft.com/office/drawing/2014/main" id="{160C3A8A-FCCA-4926-EFF4-1C6FC5ED9EDB}"/>
                </a:ext>
              </a:extLst>
            </p:cNvPr>
            <p:cNvGrpSpPr/>
            <p:nvPr/>
          </p:nvGrpSpPr>
          <p:grpSpPr>
            <a:xfrm>
              <a:off x="0" y="4657189"/>
              <a:ext cx="9144000" cy="675443"/>
              <a:chOff x="0" y="4657189"/>
              <a:chExt cx="9144000" cy="675443"/>
            </a:xfrm>
          </p:grpSpPr>
          <p:sp>
            <p:nvSpPr>
              <p:cNvPr id="15" name="Rectangle 4">
                <a:extLst>
                  <a:ext uri="{FF2B5EF4-FFF2-40B4-BE49-F238E27FC236}">
                    <a16:creationId xmlns:a16="http://schemas.microsoft.com/office/drawing/2014/main" id="{56E8BAEB-E330-24EF-5D51-21689E401148}"/>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16" name="TextBox 8">
                <a:extLst>
                  <a:ext uri="{FF2B5EF4-FFF2-40B4-BE49-F238E27FC236}">
                    <a16:creationId xmlns:a16="http://schemas.microsoft.com/office/drawing/2014/main" id="{43280830-A7E1-D1DF-E7B0-2A6D8EFB47E3}"/>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19" name="Group 5">
                <a:extLst>
                  <a:ext uri="{FF2B5EF4-FFF2-40B4-BE49-F238E27FC236}">
                    <a16:creationId xmlns:a16="http://schemas.microsoft.com/office/drawing/2014/main" id="{4998675D-23C4-F31B-BE0B-767F5140ADCE}"/>
                  </a:ext>
                </a:extLst>
              </p:cNvPr>
              <p:cNvGrpSpPr/>
              <p:nvPr/>
            </p:nvGrpSpPr>
            <p:grpSpPr>
              <a:xfrm>
                <a:off x="1378548" y="4686300"/>
                <a:ext cx="2107603" cy="646332"/>
                <a:chOff x="1378548" y="4686300"/>
                <a:chExt cx="2107603" cy="646332"/>
              </a:xfrm>
            </p:grpSpPr>
            <p:pic>
              <p:nvPicPr>
                <p:cNvPr id="20" name="Picture 2">
                  <a:extLst>
                    <a:ext uri="{FF2B5EF4-FFF2-40B4-BE49-F238E27FC236}">
                      <a16:creationId xmlns:a16="http://schemas.microsoft.com/office/drawing/2014/main" id="{602FEB1E-29A4-379D-CE8A-EA218B9CAD8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a:extLst>
                    <a:ext uri="{FF2B5EF4-FFF2-40B4-BE49-F238E27FC236}">
                      <a16:creationId xmlns:a16="http://schemas.microsoft.com/office/drawing/2014/main" id="{2042F6EC-4B66-04AC-90E2-164B2EF0BAD3}"/>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22" name="Retângulo 21">
                  <a:extLst>
                    <a:ext uri="{FF2B5EF4-FFF2-40B4-BE49-F238E27FC236}">
                      <a16:creationId xmlns:a16="http://schemas.microsoft.com/office/drawing/2014/main" id="{904DAB15-6922-3EA6-AAC5-08D9519DAE13}"/>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12" name="Retângulo 11">
              <a:extLst>
                <a:ext uri="{FF2B5EF4-FFF2-40B4-BE49-F238E27FC236}">
                  <a16:creationId xmlns:a16="http://schemas.microsoft.com/office/drawing/2014/main" id="{CF0691C4-C3B1-3F76-3561-ED76AA6167D9}"/>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14" name="Google Shape;210;p28">
              <a:extLst>
                <a:ext uri="{FF2B5EF4-FFF2-40B4-BE49-F238E27FC236}">
                  <a16:creationId xmlns:a16="http://schemas.microsoft.com/office/drawing/2014/main" id="{40976FB6-2CA4-AFC9-4991-F34F08B435DC}"/>
                </a:ext>
              </a:extLst>
            </p:cNvPr>
            <p:cNvPicPr preferRelativeResize="0"/>
            <p:nvPr/>
          </p:nvPicPr>
          <p:blipFill>
            <a:blip r:embed="rId4">
              <a:alphaModFix/>
            </a:blip>
            <a:stretch>
              <a:fillRect/>
            </a:stretch>
          </p:blipFill>
          <p:spPr>
            <a:xfrm>
              <a:off x="1383556" y="4959976"/>
              <a:ext cx="216644" cy="183524"/>
            </a:xfrm>
            <a:prstGeom prst="rect">
              <a:avLst/>
            </a:prstGeom>
            <a:noFill/>
            <a:ln>
              <a:noFill/>
            </a:ln>
          </p:spPr>
        </p:pic>
      </p:grpSp>
      <p:pic>
        <p:nvPicPr>
          <p:cNvPr id="25" name="Inhaltsplatzhalter 5" descr="Ein Bild, das draußen, Baum, Himmel enthält.&#10;&#10;Automatisch generierte Beschreibung">
            <a:extLst>
              <a:ext uri="{FF2B5EF4-FFF2-40B4-BE49-F238E27FC236}">
                <a16:creationId xmlns:a16="http://schemas.microsoft.com/office/drawing/2014/main" id="{5A518709-C6AF-75C7-502A-9FD8647AA4F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2671" y="2275405"/>
            <a:ext cx="1430544" cy="954441"/>
          </a:xfrm>
          <a:prstGeom prst="rect">
            <a:avLst/>
          </a:prstGeom>
        </p:spPr>
      </p:pic>
      <p:pic>
        <p:nvPicPr>
          <p:cNvPr id="26" name="Grafik 25" descr="Ein Bild, das draußen, Baum, Fahrzeug, Wasser enthält.&#10;&#10;Automatisch generierte Beschreibung">
            <a:extLst>
              <a:ext uri="{FF2B5EF4-FFF2-40B4-BE49-F238E27FC236}">
                <a16:creationId xmlns:a16="http://schemas.microsoft.com/office/drawing/2014/main" id="{556D3DF6-CF20-44AE-701A-C782BA52C45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47533" y="3369909"/>
            <a:ext cx="1431662" cy="954441"/>
          </a:xfrm>
          <a:prstGeom prst="rect">
            <a:avLst/>
          </a:prstGeom>
        </p:spPr>
      </p:pic>
      <p:pic>
        <p:nvPicPr>
          <p:cNvPr id="27" name="Grafik 26" descr="Ein Bild, das Himmel, draußen, Wolke, Thermometer enthält.&#10;&#10;Automatisch generierte Beschreibung">
            <a:extLst>
              <a:ext uri="{FF2B5EF4-FFF2-40B4-BE49-F238E27FC236}">
                <a16:creationId xmlns:a16="http://schemas.microsoft.com/office/drawing/2014/main" id="{B7C21FAE-41A0-F2EC-E11A-9485558CDFD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26807" y="1213561"/>
            <a:ext cx="1430543" cy="916848"/>
          </a:xfrm>
          <a:prstGeom prst="rect">
            <a:avLst/>
          </a:prstGeom>
        </p:spPr>
      </p:pic>
      <p:pic>
        <p:nvPicPr>
          <p:cNvPr id="1026" name="Picture 2">
            <a:extLst>
              <a:ext uri="{FF2B5EF4-FFF2-40B4-BE49-F238E27FC236}">
                <a16:creationId xmlns:a16="http://schemas.microsoft.com/office/drawing/2014/main" id="{9CA4BCF1-36DF-0BD3-F7B8-AEA0193E24F2}"/>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74852" y="2787630"/>
            <a:ext cx="2209800" cy="1311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808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Grafik 22">
            <a:extLst>
              <a:ext uri="{FF2B5EF4-FFF2-40B4-BE49-F238E27FC236}">
                <a16:creationId xmlns:a16="http://schemas.microsoft.com/office/drawing/2014/main" id="{23FB7E9A-7214-B33B-8EF3-C82483077AB7}"/>
              </a:ext>
            </a:extLst>
          </p:cNvPr>
          <p:cNvPicPr>
            <a:picLocks noChangeAspect="1"/>
          </p:cNvPicPr>
          <p:nvPr/>
        </p:nvPicPr>
        <p:blipFill rotWithShape="1">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l="3888" r="-3888" b="25110"/>
          <a:stretch/>
        </p:blipFill>
        <p:spPr>
          <a:xfrm>
            <a:off x="338398" y="719537"/>
            <a:ext cx="8333772" cy="3852000"/>
          </a:xfrm>
          <a:prstGeom prst="rect">
            <a:avLst/>
          </a:prstGeom>
        </p:spPr>
      </p:pic>
      <p:pic>
        <p:nvPicPr>
          <p:cNvPr id="39" name="Grafik 38">
            <a:extLst>
              <a:ext uri="{FF2B5EF4-FFF2-40B4-BE49-F238E27FC236}">
                <a16:creationId xmlns:a16="http://schemas.microsoft.com/office/drawing/2014/main" id="{C3A607A4-7ED4-67C8-23D3-D27CDA7F587D}"/>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302" y="712483"/>
            <a:ext cx="8333772" cy="5143500"/>
          </a:xfrm>
          <a:prstGeom prst="rect">
            <a:avLst/>
          </a:prstGeom>
        </p:spPr>
      </p:pic>
      <p:sp>
        <p:nvSpPr>
          <p:cNvPr id="4" name="TextBox 3"/>
          <p:cNvSpPr txBox="1"/>
          <p:nvPr/>
        </p:nvSpPr>
        <p:spPr>
          <a:xfrm>
            <a:off x="8488589" y="4474518"/>
            <a:ext cx="884011" cy="230832"/>
          </a:xfrm>
          <a:prstGeom prst="rect">
            <a:avLst/>
          </a:prstGeom>
          <a:noFill/>
        </p:spPr>
        <p:txBody>
          <a:bodyPr wrap="square" rtlCol="0">
            <a:spAutoFit/>
          </a:bodyPr>
          <a:lstStyle/>
          <a:p>
            <a:r>
              <a:rPr lang="en-US" sz="900" dirty="0"/>
              <a:t>2:00-3:30</a:t>
            </a:r>
          </a:p>
        </p:txBody>
      </p:sp>
      <p:sp>
        <p:nvSpPr>
          <p:cNvPr id="11" name="Rectangle 4">
            <a:extLst>
              <a:ext uri="{FF2B5EF4-FFF2-40B4-BE49-F238E27FC236}">
                <a16:creationId xmlns:a16="http://schemas.microsoft.com/office/drawing/2014/main" id="{B017810F-BE0B-413F-B3C1-C7D48DC5FA11}"/>
              </a:ext>
            </a:extLst>
          </p:cNvPr>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Title 1">
            <a:extLst>
              <a:ext uri="{FF2B5EF4-FFF2-40B4-BE49-F238E27FC236}">
                <a16:creationId xmlns:a16="http://schemas.microsoft.com/office/drawing/2014/main" id="{C51684A8-180B-4CD5-A1DB-B170B1DBD096}"/>
              </a:ext>
            </a:extLst>
          </p:cNvPr>
          <p:cNvSpPr>
            <a:spLocks noGrp="1"/>
          </p:cNvSpPr>
          <p:nvPr>
            <p:ph type="title"/>
          </p:nvPr>
        </p:nvSpPr>
        <p:spPr>
          <a:xfrm>
            <a:off x="1485900" y="152680"/>
            <a:ext cx="6172200" cy="533120"/>
          </a:xfrm>
        </p:spPr>
        <p:txBody>
          <a:bodyPr>
            <a:normAutofit fontScale="90000"/>
          </a:bodyPr>
          <a:lstStyle/>
          <a:p>
            <a:pPr algn="l"/>
            <a:r>
              <a:rPr lang="en-US" dirty="0"/>
              <a:t>Approach or Dynamic Hypothesis</a:t>
            </a:r>
          </a:p>
        </p:txBody>
      </p:sp>
      <p:grpSp>
        <p:nvGrpSpPr>
          <p:cNvPr id="13" name="Group 5">
            <a:extLst>
              <a:ext uri="{FF2B5EF4-FFF2-40B4-BE49-F238E27FC236}">
                <a16:creationId xmlns:a16="http://schemas.microsoft.com/office/drawing/2014/main" id="{DB38B7A8-9DE2-4CCB-B5EB-F4BD463F8DF2}"/>
              </a:ext>
            </a:extLst>
          </p:cNvPr>
          <p:cNvGrpSpPr/>
          <p:nvPr/>
        </p:nvGrpSpPr>
        <p:grpSpPr>
          <a:xfrm>
            <a:off x="7101202" y="113134"/>
            <a:ext cx="675140" cy="470942"/>
            <a:chOff x="395214" y="152400"/>
            <a:chExt cx="1509786" cy="1053148"/>
          </a:xfrm>
        </p:grpSpPr>
        <p:sp>
          <p:nvSpPr>
            <p:cNvPr id="14" name="Oval 6">
              <a:extLst>
                <a:ext uri="{FF2B5EF4-FFF2-40B4-BE49-F238E27FC236}">
                  <a16:creationId xmlns:a16="http://schemas.microsoft.com/office/drawing/2014/main" id="{AD7E73CF-9B39-4D91-AF0C-80870BD380B5}"/>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5" name="Picture 7">
              <a:extLst>
                <a:ext uri="{FF2B5EF4-FFF2-40B4-BE49-F238E27FC236}">
                  <a16:creationId xmlns:a16="http://schemas.microsoft.com/office/drawing/2014/main" id="{92EA19A3-2CEB-4666-98AE-4527E809A75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17" name="TextBox 8">
            <a:extLst>
              <a:ext uri="{FF2B5EF4-FFF2-40B4-BE49-F238E27FC236}">
                <a16:creationId xmlns:a16="http://schemas.microsoft.com/office/drawing/2014/main" id="{EF89D6C9-EE25-4252-AE2E-A5B82F08DAB0}"/>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18" name="Retângulo 17">
            <a:extLst>
              <a:ext uri="{FF2B5EF4-FFF2-40B4-BE49-F238E27FC236}">
                <a16:creationId xmlns:a16="http://schemas.microsoft.com/office/drawing/2014/main" id="{D43276D6-3709-4B63-9753-817108CA070A}"/>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19" name="Google Shape;210;p28">
            <a:extLst>
              <a:ext uri="{FF2B5EF4-FFF2-40B4-BE49-F238E27FC236}">
                <a16:creationId xmlns:a16="http://schemas.microsoft.com/office/drawing/2014/main" id="{BC5C9611-D73A-44B3-A155-C8FAB0856C75}"/>
              </a:ext>
            </a:extLst>
          </p:cNvPr>
          <p:cNvPicPr preferRelativeResize="0"/>
          <p:nvPr/>
        </p:nvPicPr>
        <p:blipFill>
          <a:blip r:embed="rId8">
            <a:alphaModFix/>
          </a:blip>
          <a:stretch>
            <a:fillRect/>
          </a:stretch>
        </p:blipFill>
        <p:spPr>
          <a:xfrm>
            <a:off x="1354146" y="4934661"/>
            <a:ext cx="216644" cy="183524"/>
          </a:xfrm>
          <a:prstGeom prst="rect">
            <a:avLst/>
          </a:prstGeom>
          <a:noFill/>
          <a:ln>
            <a:noFill/>
          </a:ln>
        </p:spPr>
      </p:pic>
      <p:grpSp>
        <p:nvGrpSpPr>
          <p:cNvPr id="2" name="Group 7">
            <a:extLst>
              <a:ext uri="{FF2B5EF4-FFF2-40B4-BE49-F238E27FC236}">
                <a16:creationId xmlns:a16="http://schemas.microsoft.com/office/drawing/2014/main" id="{29DB53BC-71C4-1972-1637-7CD473AAF447}"/>
              </a:ext>
            </a:extLst>
          </p:cNvPr>
          <p:cNvGrpSpPr/>
          <p:nvPr/>
        </p:nvGrpSpPr>
        <p:grpSpPr>
          <a:xfrm>
            <a:off x="0" y="4657189"/>
            <a:ext cx="9144000" cy="675443"/>
            <a:chOff x="0" y="4657189"/>
            <a:chExt cx="9144000" cy="675443"/>
          </a:xfrm>
        </p:grpSpPr>
        <p:grpSp>
          <p:nvGrpSpPr>
            <p:cNvPr id="5" name="Group 6">
              <a:extLst>
                <a:ext uri="{FF2B5EF4-FFF2-40B4-BE49-F238E27FC236}">
                  <a16:creationId xmlns:a16="http://schemas.microsoft.com/office/drawing/2014/main" id="{BCF935DE-6E7B-EE4A-8BA9-F721FDE82FD8}"/>
                </a:ext>
              </a:extLst>
            </p:cNvPr>
            <p:cNvGrpSpPr/>
            <p:nvPr/>
          </p:nvGrpSpPr>
          <p:grpSpPr>
            <a:xfrm>
              <a:off x="0" y="4657189"/>
              <a:ext cx="9144000" cy="675443"/>
              <a:chOff x="0" y="4657189"/>
              <a:chExt cx="9144000" cy="675443"/>
            </a:xfrm>
          </p:grpSpPr>
          <p:sp>
            <p:nvSpPr>
              <p:cNvPr id="8" name="Rectangle 4">
                <a:extLst>
                  <a:ext uri="{FF2B5EF4-FFF2-40B4-BE49-F238E27FC236}">
                    <a16:creationId xmlns:a16="http://schemas.microsoft.com/office/drawing/2014/main" id="{2C2EFC7B-5CFA-F66A-5DD6-D1DB9D877033}"/>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9" name="TextBox 8">
                <a:extLst>
                  <a:ext uri="{FF2B5EF4-FFF2-40B4-BE49-F238E27FC236}">
                    <a16:creationId xmlns:a16="http://schemas.microsoft.com/office/drawing/2014/main" id="{9427CF82-863E-5237-637D-C190F8C3D649}"/>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10" name="Group 5">
                <a:extLst>
                  <a:ext uri="{FF2B5EF4-FFF2-40B4-BE49-F238E27FC236}">
                    <a16:creationId xmlns:a16="http://schemas.microsoft.com/office/drawing/2014/main" id="{AAC168AB-CC4C-E2CC-2212-EFB89E272F87}"/>
                  </a:ext>
                </a:extLst>
              </p:cNvPr>
              <p:cNvGrpSpPr/>
              <p:nvPr/>
            </p:nvGrpSpPr>
            <p:grpSpPr>
              <a:xfrm>
                <a:off x="1378548" y="4686300"/>
                <a:ext cx="2107603" cy="646332"/>
                <a:chOff x="1378548" y="4686300"/>
                <a:chExt cx="2107603" cy="646332"/>
              </a:xfrm>
            </p:grpSpPr>
            <p:pic>
              <p:nvPicPr>
                <p:cNvPr id="16" name="Picture 2">
                  <a:extLst>
                    <a:ext uri="{FF2B5EF4-FFF2-40B4-BE49-F238E27FC236}">
                      <a16:creationId xmlns:a16="http://schemas.microsoft.com/office/drawing/2014/main" id="{D8F1333B-E4E9-F8C0-E58F-C04EF0AFCA89}"/>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4">
                  <a:extLst>
                    <a:ext uri="{FF2B5EF4-FFF2-40B4-BE49-F238E27FC236}">
                      <a16:creationId xmlns:a16="http://schemas.microsoft.com/office/drawing/2014/main" id="{366C34F7-4421-4D32-5F94-C9C2CDF9C0DA}"/>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31" name="Retângulo 30">
                  <a:extLst>
                    <a:ext uri="{FF2B5EF4-FFF2-40B4-BE49-F238E27FC236}">
                      <a16:creationId xmlns:a16="http://schemas.microsoft.com/office/drawing/2014/main" id="{259F84BA-E891-1A1E-1FD1-332DFF8D4361}"/>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6" name="Retângulo 5">
              <a:extLst>
                <a:ext uri="{FF2B5EF4-FFF2-40B4-BE49-F238E27FC236}">
                  <a16:creationId xmlns:a16="http://schemas.microsoft.com/office/drawing/2014/main" id="{4052493B-262D-35E4-FCC5-B7EFEB7EDB3D}"/>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7" name="Google Shape;210;p28">
              <a:extLst>
                <a:ext uri="{FF2B5EF4-FFF2-40B4-BE49-F238E27FC236}">
                  <a16:creationId xmlns:a16="http://schemas.microsoft.com/office/drawing/2014/main" id="{352A1525-495B-AA6A-583E-ACF6918B74B4}"/>
                </a:ext>
              </a:extLst>
            </p:cNvPr>
            <p:cNvPicPr preferRelativeResize="0"/>
            <p:nvPr/>
          </p:nvPicPr>
          <p:blipFill>
            <a:blip r:embed="rId8">
              <a:alphaModFix/>
            </a:blip>
            <a:stretch>
              <a:fillRect/>
            </a:stretch>
          </p:blipFill>
          <p:spPr>
            <a:xfrm>
              <a:off x="1383556" y="4959976"/>
              <a:ext cx="216644" cy="183524"/>
            </a:xfrm>
            <a:prstGeom prst="rect">
              <a:avLst/>
            </a:prstGeom>
            <a:noFill/>
            <a:ln>
              <a:noFill/>
            </a:ln>
          </p:spPr>
        </p:pic>
      </p:grpSp>
      <p:pic>
        <p:nvPicPr>
          <p:cNvPr id="25" name="Grafik 24">
            <a:extLst>
              <a:ext uri="{FF2B5EF4-FFF2-40B4-BE49-F238E27FC236}">
                <a16:creationId xmlns:a16="http://schemas.microsoft.com/office/drawing/2014/main" id="{7025574D-5B9A-064A-415D-455396FE5BEB}"/>
              </a:ext>
            </a:extLst>
          </p:cNvPr>
          <p:cNvPicPr>
            <a:picLocks noChangeAspect="1"/>
          </p:cNvPicPr>
          <p:nvPr/>
        </p:nvPicPr>
        <p:blipFill rotWithShape="1">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rcRect r="19842"/>
          <a:stretch/>
        </p:blipFill>
        <p:spPr>
          <a:xfrm>
            <a:off x="5105400" y="895350"/>
            <a:ext cx="3893413" cy="3353593"/>
          </a:xfrm>
          <a:prstGeom prst="rect">
            <a:avLst/>
          </a:prstGeom>
        </p:spPr>
      </p:pic>
      <p:sp>
        <p:nvSpPr>
          <p:cNvPr id="26" name="Ellipse 25">
            <a:extLst>
              <a:ext uri="{FF2B5EF4-FFF2-40B4-BE49-F238E27FC236}">
                <a16:creationId xmlns:a16="http://schemas.microsoft.com/office/drawing/2014/main" id="{7A7DFA42-B169-0822-A6BE-9D4F3794F434}"/>
              </a:ext>
            </a:extLst>
          </p:cNvPr>
          <p:cNvSpPr/>
          <p:nvPr/>
        </p:nvSpPr>
        <p:spPr>
          <a:xfrm rot="1562611">
            <a:off x="2807195" y="1628015"/>
            <a:ext cx="1177212" cy="2385982"/>
          </a:xfrm>
          <a:prstGeom prst="ellipse">
            <a:avLst/>
          </a:prstGeom>
          <a:noFill/>
          <a:ln w="254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8" name="Gerader Verbinder 27">
            <a:extLst>
              <a:ext uri="{FF2B5EF4-FFF2-40B4-BE49-F238E27FC236}">
                <a16:creationId xmlns:a16="http://schemas.microsoft.com/office/drawing/2014/main" id="{C0D970C9-1950-8F3E-8650-EA77C46A02B8}"/>
              </a:ext>
            </a:extLst>
          </p:cNvPr>
          <p:cNvCxnSpPr>
            <a:cxnSpLocks/>
            <a:endCxn id="34" idx="1"/>
          </p:cNvCxnSpPr>
          <p:nvPr/>
        </p:nvCxnSpPr>
        <p:spPr>
          <a:xfrm flipV="1">
            <a:off x="3657600" y="784951"/>
            <a:ext cx="2693588" cy="948599"/>
          </a:xfrm>
          <a:prstGeom prst="line">
            <a:avLst/>
          </a:prstGeom>
          <a:noFill/>
          <a:ln w="254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cxnSp>
      <p:cxnSp>
        <p:nvCxnSpPr>
          <p:cNvPr id="29" name="Gerader Verbinder 28">
            <a:extLst>
              <a:ext uri="{FF2B5EF4-FFF2-40B4-BE49-F238E27FC236}">
                <a16:creationId xmlns:a16="http://schemas.microsoft.com/office/drawing/2014/main" id="{A8A41A2F-558A-4C6B-8656-BD12C80659AB}"/>
              </a:ext>
            </a:extLst>
          </p:cNvPr>
          <p:cNvCxnSpPr>
            <a:cxnSpLocks/>
          </p:cNvCxnSpPr>
          <p:nvPr/>
        </p:nvCxnSpPr>
        <p:spPr>
          <a:xfrm>
            <a:off x="2971800" y="3943350"/>
            <a:ext cx="3962400" cy="415199"/>
          </a:xfrm>
          <a:prstGeom prst="line">
            <a:avLst/>
          </a:prstGeom>
          <a:noFill/>
          <a:ln w="254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cxnSp>
      <p:sp>
        <p:nvSpPr>
          <p:cNvPr id="34" name="Ellipse 33">
            <a:extLst>
              <a:ext uri="{FF2B5EF4-FFF2-40B4-BE49-F238E27FC236}">
                <a16:creationId xmlns:a16="http://schemas.microsoft.com/office/drawing/2014/main" id="{7017C543-6462-1BEC-43F9-8E9581A6CC96}"/>
              </a:ext>
            </a:extLst>
          </p:cNvPr>
          <p:cNvSpPr/>
          <p:nvPr/>
        </p:nvSpPr>
        <p:spPr>
          <a:xfrm rot="1562611">
            <a:off x="5095711" y="708742"/>
            <a:ext cx="3785810" cy="3640747"/>
          </a:xfrm>
          <a:prstGeom prst="ellipse">
            <a:avLst/>
          </a:prstGeom>
          <a:noFill/>
          <a:ln w="254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72637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Grafik 24">
            <a:extLst>
              <a:ext uri="{FF2B5EF4-FFF2-40B4-BE49-F238E27FC236}">
                <a16:creationId xmlns:a16="http://schemas.microsoft.com/office/drawing/2014/main" id="{B9248174-9C4E-616E-E271-A3B0E5A8D561}"/>
              </a:ext>
            </a:extLst>
          </p:cNvPr>
          <p:cNvPicPr>
            <a:picLocks noChangeAspect="1"/>
          </p:cNvPicPr>
          <p:nvPr/>
        </p:nvPicPr>
        <p:blipFill rotWithShape="1">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t="1" r="33859" b="31449"/>
          <a:stretch/>
        </p:blipFill>
        <p:spPr>
          <a:xfrm>
            <a:off x="2057927" y="2039194"/>
            <a:ext cx="5819400" cy="2043718"/>
          </a:xfrm>
          <a:prstGeom prst="rect">
            <a:avLst/>
          </a:prstGeom>
        </p:spPr>
      </p:pic>
      <p:sp>
        <p:nvSpPr>
          <p:cNvPr id="3" name="Content Placeholder 2"/>
          <p:cNvSpPr>
            <a:spLocks noGrp="1"/>
          </p:cNvSpPr>
          <p:nvPr>
            <p:ph idx="1"/>
          </p:nvPr>
        </p:nvSpPr>
        <p:spPr>
          <a:xfrm>
            <a:off x="1485022" y="845789"/>
            <a:ext cx="6820777" cy="3864653"/>
          </a:xfrm>
        </p:spPr>
        <p:txBody>
          <a:bodyPr>
            <a:normAutofit/>
          </a:bodyPr>
          <a:lstStyle/>
          <a:p>
            <a:r>
              <a:rPr lang="en-US" dirty="0"/>
              <a:t>Constructing qualitative model </a:t>
            </a:r>
          </a:p>
          <a:p>
            <a:pPr lvl="1"/>
            <a:r>
              <a:rPr lang="en-US" dirty="0"/>
              <a:t>Based on literature review and domain models</a:t>
            </a:r>
          </a:p>
          <a:p>
            <a:pPr lvl="1"/>
            <a:r>
              <a:rPr lang="en-GB" dirty="0"/>
              <a:t>Complemented by an external expert advisory board</a:t>
            </a:r>
            <a:endParaRPr lang="en-US" dirty="0"/>
          </a:p>
          <a:p>
            <a:pPr marL="342900" lvl="1" indent="0">
              <a:buNone/>
            </a:pPr>
            <a:r>
              <a:rPr lang="en-US" dirty="0">
                <a:sym typeface="Wingdings" panose="05000000000000000000" pitchFamily="2" charset="2"/>
              </a:rPr>
              <a:t></a:t>
            </a:r>
            <a:r>
              <a:rPr lang="en-US" dirty="0"/>
              <a:t>Huge set of CLDs</a:t>
            </a:r>
          </a:p>
          <a:p>
            <a:pPr marL="342900" lvl="1" indent="0">
              <a:buNone/>
            </a:pPr>
            <a:endParaRPr lang="en-US" dirty="0"/>
          </a:p>
          <a:p>
            <a:pPr marL="342900" lvl="1" indent="0">
              <a:buNone/>
            </a:pPr>
            <a:endParaRPr lang="en-US" dirty="0"/>
          </a:p>
          <a:p>
            <a:pPr marL="342900" lvl="1" indent="0">
              <a:buNone/>
            </a:pPr>
            <a:r>
              <a:rPr lang="en-US" sz="1600" dirty="0"/>
              <a:t>Example:</a:t>
            </a:r>
          </a:p>
          <a:p>
            <a:pPr marL="342900" lvl="1" indent="0">
              <a:buNone/>
            </a:pPr>
            <a:r>
              <a:rPr lang="en-US" sz="1600" dirty="0"/>
              <a:t>Energy – Housing</a:t>
            </a:r>
          </a:p>
          <a:p>
            <a:pPr marL="342900" lvl="1" indent="0">
              <a:buNone/>
            </a:pPr>
            <a:endParaRPr lang="en-US" sz="1400" dirty="0"/>
          </a:p>
          <a:p>
            <a:r>
              <a:rPr lang="en-US" dirty="0"/>
              <a:t>Thoughts, feedback, and questions welcome</a:t>
            </a:r>
          </a:p>
        </p:txBody>
      </p:sp>
      <p:sp>
        <p:nvSpPr>
          <p:cNvPr id="6" name="TextBox 5"/>
          <p:cNvSpPr txBox="1"/>
          <p:nvPr/>
        </p:nvSpPr>
        <p:spPr>
          <a:xfrm>
            <a:off x="8458200" y="4474518"/>
            <a:ext cx="675140" cy="230832"/>
          </a:xfrm>
          <a:prstGeom prst="rect">
            <a:avLst/>
          </a:prstGeom>
          <a:noFill/>
        </p:spPr>
        <p:txBody>
          <a:bodyPr wrap="square" rtlCol="0">
            <a:spAutoFit/>
          </a:bodyPr>
          <a:lstStyle/>
          <a:p>
            <a:r>
              <a:rPr lang="en-US" sz="900" dirty="0"/>
              <a:t>3:30-5:00</a:t>
            </a:r>
          </a:p>
        </p:txBody>
      </p:sp>
      <p:sp>
        <p:nvSpPr>
          <p:cNvPr id="13" name="Title 1">
            <a:extLst>
              <a:ext uri="{FF2B5EF4-FFF2-40B4-BE49-F238E27FC236}">
                <a16:creationId xmlns:a16="http://schemas.microsoft.com/office/drawing/2014/main" id="{4892DFE2-681C-4675-A8EC-F2B3C997AC4C}"/>
              </a:ext>
            </a:extLst>
          </p:cNvPr>
          <p:cNvSpPr txBox="1">
            <a:spLocks/>
          </p:cNvSpPr>
          <p:nvPr/>
        </p:nvSpPr>
        <p:spPr>
          <a:xfrm>
            <a:off x="1485900" y="152680"/>
            <a:ext cx="6172200" cy="533120"/>
          </a:xfrm>
          <a:prstGeom prst="rect">
            <a:avLst/>
          </a:prstGeom>
        </p:spPr>
        <p:txBody>
          <a:bodyPr vert="horz" lIns="68580" tIns="34290" rIns="68580" bIns="3429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3000" dirty="0" err="1"/>
              <a:t>Progress</a:t>
            </a:r>
            <a:r>
              <a:rPr lang="pt-BR" sz="3000" dirty="0"/>
              <a:t>,</a:t>
            </a:r>
            <a:r>
              <a:rPr lang="en-US" sz="3000" dirty="0"/>
              <a:t> Insights, and Questions</a:t>
            </a:r>
          </a:p>
        </p:txBody>
      </p:sp>
      <p:grpSp>
        <p:nvGrpSpPr>
          <p:cNvPr id="14" name="Group 5">
            <a:extLst>
              <a:ext uri="{FF2B5EF4-FFF2-40B4-BE49-F238E27FC236}">
                <a16:creationId xmlns:a16="http://schemas.microsoft.com/office/drawing/2014/main" id="{6FA4F188-4DB0-4938-8E95-0BCC38F78645}"/>
              </a:ext>
            </a:extLst>
          </p:cNvPr>
          <p:cNvGrpSpPr/>
          <p:nvPr/>
        </p:nvGrpSpPr>
        <p:grpSpPr>
          <a:xfrm>
            <a:off x="7101202" y="113134"/>
            <a:ext cx="675140" cy="470942"/>
            <a:chOff x="395214" y="152400"/>
            <a:chExt cx="1509786" cy="1053148"/>
          </a:xfrm>
        </p:grpSpPr>
        <p:sp>
          <p:nvSpPr>
            <p:cNvPr id="17" name="Oval 6">
              <a:extLst>
                <a:ext uri="{FF2B5EF4-FFF2-40B4-BE49-F238E27FC236}">
                  <a16:creationId xmlns:a16="http://schemas.microsoft.com/office/drawing/2014/main" id="{3B2406FB-AA27-4BCC-9385-B68681AC71CF}"/>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8" name="Picture 7">
              <a:extLst>
                <a:ext uri="{FF2B5EF4-FFF2-40B4-BE49-F238E27FC236}">
                  <a16:creationId xmlns:a16="http://schemas.microsoft.com/office/drawing/2014/main" id="{5A175774-26E5-4A81-81BC-E2C1187A979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19" name="Rectangle 4">
            <a:extLst>
              <a:ext uri="{FF2B5EF4-FFF2-40B4-BE49-F238E27FC236}">
                <a16:creationId xmlns:a16="http://schemas.microsoft.com/office/drawing/2014/main" id="{6F14AC0A-15D9-4ECB-B22A-1B0C59675BC0}"/>
              </a:ext>
            </a:extLst>
          </p:cNvPr>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TextBox 8">
            <a:extLst>
              <a:ext uri="{FF2B5EF4-FFF2-40B4-BE49-F238E27FC236}">
                <a16:creationId xmlns:a16="http://schemas.microsoft.com/office/drawing/2014/main" id="{AC9D9718-80ED-475B-ACBC-EE094BE79279}"/>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22" name="Retângulo 21">
            <a:extLst>
              <a:ext uri="{FF2B5EF4-FFF2-40B4-BE49-F238E27FC236}">
                <a16:creationId xmlns:a16="http://schemas.microsoft.com/office/drawing/2014/main" id="{9C91EDBB-1239-45C9-A52D-B1C6367035EB}"/>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23" name="Google Shape;210;p28">
            <a:extLst>
              <a:ext uri="{FF2B5EF4-FFF2-40B4-BE49-F238E27FC236}">
                <a16:creationId xmlns:a16="http://schemas.microsoft.com/office/drawing/2014/main" id="{39BBE872-725A-4D41-935F-93F8B8258C33}"/>
              </a:ext>
            </a:extLst>
          </p:cNvPr>
          <p:cNvPicPr preferRelativeResize="0"/>
          <p:nvPr/>
        </p:nvPicPr>
        <p:blipFill>
          <a:blip r:embed="rId6">
            <a:alphaModFix/>
          </a:blip>
          <a:stretch>
            <a:fillRect/>
          </a:stretch>
        </p:blipFill>
        <p:spPr>
          <a:xfrm>
            <a:off x="1354146" y="4934661"/>
            <a:ext cx="216644" cy="183524"/>
          </a:xfrm>
          <a:prstGeom prst="rect">
            <a:avLst/>
          </a:prstGeom>
          <a:noFill/>
          <a:ln>
            <a:noFill/>
          </a:ln>
        </p:spPr>
      </p:pic>
      <p:grpSp>
        <p:nvGrpSpPr>
          <p:cNvPr id="2" name="Group 7">
            <a:extLst>
              <a:ext uri="{FF2B5EF4-FFF2-40B4-BE49-F238E27FC236}">
                <a16:creationId xmlns:a16="http://schemas.microsoft.com/office/drawing/2014/main" id="{01D5FB93-13CB-E07C-C7F7-5DD8465D5FA9}"/>
              </a:ext>
            </a:extLst>
          </p:cNvPr>
          <p:cNvGrpSpPr/>
          <p:nvPr/>
        </p:nvGrpSpPr>
        <p:grpSpPr>
          <a:xfrm>
            <a:off x="0" y="4657189"/>
            <a:ext cx="9144000" cy="675443"/>
            <a:chOff x="0" y="4657189"/>
            <a:chExt cx="9144000" cy="675443"/>
          </a:xfrm>
        </p:grpSpPr>
        <p:grpSp>
          <p:nvGrpSpPr>
            <p:cNvPr id="4" name="Group 6">
              <a:extLst>
                <a:ext uri="{FF2B5EF4-FFF2-40B4-BE49-F238E27FC236}">
                  <a16:creationId xmlns:a16="http://schemas.microsoft.com/office/drawing/2014/main" id="{92730F5C-0EA4-B78F-3020-9C00E508680B}"/>
                </a:ext>
              </a:extLst>
            </p:cNvPr>
            <p:cNvGrpSpPr/>
            <p:nvPr/>
          </p:nvGrpSpPr>
          <p:grpSpPr>
            <a:xfrm>
              <a:off x="0" y="4657189"/>
              <a:ext cx="9144000" cy="675443"/>
              <a:chOff x="0" y="4657189"/>
              <a:chExt cx="9144000" cy="675443"/>
            </a:xfrm>
          </p:grpSpPr>
          <p:sp>
            <p:nvSpPr>
              <p:cNvPr id="8" name="Rectangle 4">
                <a:extLst>
                  <a:ext uri="{FF2B5EF4-FFF2-40B4-BE49-F238E27FC236}">
                    <a16:creationId xmlns:a16="http://schemas.microsoft.com/office/drawing/2014/main" id="{AC83A2A6-3529-8E35-5ADC-AE8D062446CF}"/>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9" name="TextBox 8">
                <a:extLst>
                  <a:ext uri="{FF2B5EF4-FFF2-40B4-BE49-F238E27FC236}">
                    <a16:creationId xmlns:a16="http://schemas.microsoft.com/office/drawing/2014/main" id="{971A71EE-E4F3-AEDF-0BE3-8FE0AF9433E5}"/>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10" name="Group 5">
                <a:extLst>
                  <a:ext uri="{FF2B5EF4-FFF2-40B4-BE49-F238E27FC236}">
                    <a16:creationId xmlns:a16="http://schemas.microsoft.com/office/drawing/2014/main" id="{2EDF6081-E446-72FC-DE3A-8575FD6D2E5D}"/>
                  </a:ext>
                </a:extLst>
              </p:cNvPr>
              <p:cNvGrpSpPr/>
              <p:nvPr/>
            </p:nvGrpSpPr>
            <p:grpSpPr>
              <a:xfrm>
                <a:off x="1378548" y="4686300"/>
                <a:ext cx="2107603" cy="646332"/>
                <a:chOff x="1378548" y="4686300"/>
                <a:chExt cx="2107603" cy="646332"/>
              </a:xfrm>
            </p:grpSpPr>
            <p:pic>
              <p:nvPicPr>
                <p:cNvPr id="11" name="Picture 2">
                  <a:extLst>
                    <a:ext uri="{FF2B5EF4-FFF2-40B4-BE49-F238E27FC236}">
                      <a16:creationId xmlns:a16="http://schemas.microsoft.com/office/drawing/2014/main" id="{66BE45C0-BE24-4CF4-50B1-04EEC9F52ED6}"/>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69990A5B-F474-0129-41A5-BDBD06841421}"/>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20" name="Retângulo 19">
                  <a:extLst>
                    <a:ext uri="{FF2B5EF4-FFF2-40B4-BE49-F238E27FC236}">
                      <a16:creationId xmlns:a16="http://schemas.microsoft.com/office/drawing/2014/main" id="{25A5AEFE-F28A-321D-A9AE-C43C549FFD29}"/>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5" name="Retângulo 4">
              <a:extLst>
                <a:ext uri="{FF2B5EF4-FFF2-40B4-BE49-F238E27FC236}">
                  <a16:creationId xmlns:a16="http://schemas.microsoft.com/office/drawing/2014/main" id="{DD868855-06A6-644C-F365-D97C67C5708A}"/>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7" name="Google Shape;210;p28">
              <a:extLst>
                <a:ext uri="{FF2B5EF4-FFF2-40B4-BE49-F238E27FC236}">
                  <a16:creationId xmlns:a16="http://schemas.microsoft.com/office/drawing/2014/main" id="{466A3C67-B3BC-DF33-0E7D-F44635724F2A}"/>
                </a:ext>
              </a:extLst>
            </p:cNvPr>
            <p:cNvPicPr preferRelativeResize="0"/>
            <p:nvPr/>
          </p:nvPicPr>
          <p:blipFill>
            <a:blip r:embed="rId6">
              <a:alphaModFix/>
            </a:blip>
            <a:stretch>
              <a:fillRect/>
            </a:stretch>
          </p:blipFill>
          <p:spPr>
            <a:xfrm>
              <a:off x="1383556" y="4959976"/>
              <a:ext cx="216644" cy="183524"/>
            </a:xfrm>
            <a:prstGeom prst="rect">
              <a:avLst/>
            </a:prstGeom>
            <a:noFill/>
            <a:ln>
              <a:noFill/>
            </a:ln>
          </p:spPr>
        </p:pic>
      </p:grpSp>
    </p:spTree>
    <p:extLst>
      <p:ext uri="{BB962C8B-B14F-4D97-AF65-F5344CB8AC3E}">
        <p14:creationId xmlns:p14="http://schemas.microsoft.com/office/powerpoint/2010/main" val="109333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ctangle 4"/>
          <p:cNvSpPr/>
          <p:nvPr/>
        </p:nvSpPr>
        <p:spPr>
          <a:xfrm>
            <a:off x="0" y="-10341"/>
            <a:ext cx="9144000" cy="543461"/>
          </a:xfrm>
          <a:prstGeom prst="roundRect">
            <a:avLst/>
          </a:prstGeom>
          <a:solidFill>
            <a:srgbClr val="B221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6" name="Group 5"/>
          <p:cNvGrpSpPr/>
          <p:nvPr/>
        </p:nvGrpSpPr>
        <p:grpSpPr>
          <a:xfrm>
            <a:off x="1496560" y="37686"/>
            <a:ext cx="675140" cy="470942"/>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9" name="TextBox 8"/>
          <p:cNvSpPr txBox="1"/>
          <p:nvPr/>
        </p:nvSpPr>
        <p:spPr>
          <a:xfrm>
            <a:off x="2286000" y="86047"/>
            <a:ext cx="4914900" cy="261610"/>
          </a:xfrm>
          <a:prstGeom prst="rect">
            <a:avLst/>
          </a:prstGeom>
          <a:noFill/>
        </p:spPr>
        <p:txBody>
          <a:bodyPr wrap="square" rtlCol="0">
            <a:spAutoFit/>
          </a:bodyPr>
          <a:lstStyle/>
          <a:p>
            <a:r>
              <a:rPr lang="en-US" sz="1100" dirty="0">
                <a:solidFill>
                  <a:schemeClr val="bg1"/>
                </a:solidFill>
                <a:latin typeface="Avenir LT Std 55 Roman" panose="020B0503020203020204" pitchFamily="34" charset="0"/>
              </a:rPr>
              <a:t>THE INTERNATIONAL SYSTEM DYNAMICS CONFERENCE</a:t>
            </a:r>
          </a:p>
        </p:txBody>
      </p:sp>
      <p:sp>
        <p:nvSpPr>
          <p:cNvPr id="14" name="Content Placeholder 2">
            <a:extLst>
              <a:ext uri="{FF2B5EF4-FFF2-40B4-BE49-F238E27FC236}">
                <a16:creationId xmlns:a16="http://schemas.microsoft.com/office/drawing/2014/main" id="{89C50F76-A48D-42E5-B93D-E3C7C644F0F3}"/>
              </a:ext>
            </a:extLst>
          </p:cNvPr>
          <p:cNvSpPr txBox="1">
            <a:spLocks/>
          </p:cNvSpPr>
          <p:nvPr/>
        </p:nvSpPr>
        <p:spPr>
          <a:xfrm>
            <a:off x="1182757" y="556653"/>
            <a:ext cx="6858000" cy="4586847"/>
          </a:xfrm>
          <a:prstGeom prst="rect">
            <a:avLst/>
          </a:prstGeom>
        </p:spPr>
        <p:txBody>
          <a:bodyPr vert="horz" lIns="68580" tIns="34290" rIns="68580" bIns="34290" rtlCol="0">
            <a:normAutofit fontScale="4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3825" dirty="0">
                <a:solidFill>
                  <a:srgbClr val="B2214D"/>
                </a:solidFill>
              </a:rPr>
              <a:t>Instructions: Please do this!!!</a:t>
            </a:r>
          </a:p>
          <a:p>
            <a:endParaRPr lang="en-US" sz="2700" dirty="0">
              <a:solidFill>
                <a:schemeClr val="accent5">
                  <a:lumMod val="75000"/>
                </a:schemeClr>
              </a:solidFill>
            </a:endParaRPr>
          </a:p>
          <a:p>
            <a:pPr algn="l"/>
            <a:r>
              <a:rPr lang="en-US" sz="2700" dirty="0">
                <a:solidFill>
                  <a:schemeClr val="tx1"/>
                </a:solidFill>
              </a:rPr>
              <a:t>1) Prepare your Work in Progress (WIP) presentation using a copy of this template. </a:t>
            </a:r>
            <a:endParaRPr lang="en-US" sz="2175" dirty="0">
              <a:solidFill>
                <a:schemeClr val="tx1"/>
              </a:solidFill>
            </a:endParaRPr>
          </a:p>
          <a:p>
            <a:pPr marL="685800" lvl="1" indent="-342900" algn="l">
              <a:buFont typeface="Courier New" panose="02070309020205020404" pitchFamily="49" charset="0"/>
              <a:buChar char="o"/>
            </a:pPr>
            <a:r>
              <a:rPr lang="en-US" sz="2475" dirty="0">
                <a:solidFill>
                  <a:schemeClr val="tx1"/>
                </a:solidFill>
              </a:rPr>
              <a:t>Change the presentation title and author information to match your submission.</a:t>
            </a:r>
          </a:p>
          <a:p>
            <a:pPr marL="685800" lvl="1" indent="-342900" algn="l">
              <a:buFont typeface="Courier New" panose="02070309020205020404" pitchFamily="49" charset="0"/>
              <a:buChar char="o"/>
            </a:pPr>
            <a:r>
              <a:rPr lang="en-US" sz="2475" dirty="0">
                <a:solidFill>
                  <a:schemeClr val="tx1"/>
                </a:solidFill>
              </a:rPr>
              <a:t>Do NOT change the titles of the other slides. Do NOT change the number of slides with content. </a:t>
            </a:r>
          </a:p>
          <a:p>
            <a:pPr marL="685800" lvl="1" indent="-342900" algn="l">
              <a:buFont typeface="Courier New" panose="02070309020205020404" pitchFamily="49" charset="0"/>
              <a:buChar char="o"/>
            </a:pPr>
            <a:r>
              <a:rPr lang="en-US" sz="2475" dirty="0">
                <a:solidFill>
                  <a:schemeClr val="tx1"/>
                </a:solidFill>
              </a:rPr>
              <a:t>Change the body of the slides to present your work, following the instructions in the slide notes.</a:t>
            </a:r>
          </a:p>
          <a:p>
            <a:pPr marL="685800" lvl="1" indent="-342900" algn="l">
              <a:buFont typeface="Courier New" panose="02070309020205020404" pitchFamily="49" charset="0"/>
              <a:buChar char="o"/>
            </a:pPr>
            <a:endParaRPr lang="en-US" sz="2475" dirty="0">
              <a:solidFill>
                <a:schemeClr val="tx1"/>
              </a:solidFill>
            </a:endParaRPr>
          </a:p>
          <a:p>
            <a:pPr algn="l"/>
            <a:r>
              <a:rPr lang="en-US" sz="2700" dirty="0">
                <a:solidFill>
                  <a:schemeClr val="tx1"/>
                </a:solidFill>
              </a:rPr>
              <a:t>2) Submit your WIP presentation slides at </a:t>
            </a:r>
            <a:r>
              <a:rPr lang="en-US" sz="2700" dirty="0">
                <a:solidFill>
                  <a:schemeClr val="tx1"/>
                </a:solidFill>
                <a:hlinkClick r:id="rId4"/>
              </a:rPr>
              <a:t>https://webportal.systemdynamics.org</a:t>
            </a:r>
            <a:r>
              <a:rPr lang="en-US" sz="2700" dirty="0">
                <a:solidFill>
                  <a:schemeClr val="tx1"/>
                </a:solidFill>
              </a:rPr>
              <a:t> by June 20</a:t>
            </a:r>
          </a:p>
          <a:p>
            <a:pPr marL="685800" lvl="1" indent="-342900" algn="l">
              <a:buFont typeface="Courier New" panose="02070309020205020404" pitchFamily="49" charset="0"/>
              <a:buChar char="o"/>
            </a:pPr>
            <a:r>
              <a:rPr lang="en-US" sz="2475" dirty="0">
                <a:solidFill>
                  <a:schemeClr val="tx1"/>
                </a:solidFill>
              </a:rPr>
              <a:t>Click on the title of your submission</a:t>
            </a:r>
          </a:p>
          <a:p>
            <a:pPr marL="685800" lvl="1" indent="-342900" algn="l">
              <a:buFont typeface="Courier New" panose="02070309020205020404" pitchFamily="49" charset="0"/>
              <a:buChar char="o"/>
            </a:pPr>
            <a:r>
              <a:rPr lang="en-US" sz="2475" dirty="0">
                <a:solidFill>
                  <a:schemeClr val="tx1"/>
                </a:solidFill>
              </a:rPr>
              <a:t>Select “Upload new or updated paper files”</a:t>
            </a:r>
          </a:p>
          <a:p>
            <a:pPr marL="685800" lvl="1" indent="-342900" algn="l">
              <a:buFont typeface="Courier New" panose="02070309020205020404" pitchFamily="49" charset="0"/>
              <a:buChar char="o"/>
            </a:pPr>
            <a:r>
              <a:rPr lang="en-US" sz="2475" dirty="0">
                <a:solidFill>
                  <a:schemeClr val="tx1"/>
                </a:solidFill>
              </a:rPr>
              <a:t>Upload the </a:t>
            </a:r>
            <a:r>
              <a:rPr lang="en-US" sz="2475" dirty="0" err="1">
                <a:solidFill>
                  <a:schemeClr val="tx1"/>
                </a:solidFill>
              </a:rPr>
              <a:t>Powerpoint</a:t>
            </a:r>
            <a:r>
              <a:rPr lang="en-US" sz="2475" dirty="0">
                <a:solidFill>
                  <a:schemeClr val="tx1"/>
                </a:solidFill>
              </a:rPr>
              <a:t> presentation file for your WIP slides</a:t>
            </a:r>
          </a:p>
          <a:p>
            <a:pPr marL="1028700" lvl="2" indent="-342900" algn="l">
              <a:buFont typeface="Arial" panose="020B0604020202020204" pitchFamily="34" charset="0"/>
              <a:buChar char="•"/>
            </a:pPr>
            <a:endParaRPr lang="en-US" sz="2175" dirty="0">
              <a:solidFill>
                <a:schemeClr val="tx1"/>
              </a:solidFill>
            </a:endParaRPr>
          </a:p>
          <a:p>
            <a:pPr algn="l"/>
            <a:r>
              <a:rPr lang="en-US" sz="2400" dirty="0">
                <a:solidFill>
                  <a:schemeClr val="tx1"/>
                </a:solidFill>
              </a:rPr>
              <a:t>3) </a:t>
            </a:r>
            <a:r>
              <a:rPr lang="en-US" sz="2700" dirty="0">
                <a:solidFill>
                  <a:schemeClr val="tx1"/>
                </a:solidFill>
              </a:rPr>
              <a:t>Follow the format and timing listed below: </a:t>
            </a:r>
          </a:p>
          <a:p>
            <a:pPr marL="685800" lvl="1" indent="-342900" algn="l">
              <a:buFont typeface="Courier New" panose="02070309020205020404" pitchFamily="49" charset="0"/>
              <a:buChar char="o"/>
            </a:pPr>
            <a:r>
              <a:rPr lang="en-US" sz="2475" dirty="0">
                <a:solidFill>
                  <a:schemeClr val="tx1"/>
                </a:solidFill>
              </a:rPr>
              <a:t>You have exactly 5:00 minutes to present, followed by up to 5:00 minutes of discussion. </a:t>
            </a:r>
          </a:p>
          <a:p>
            <a:pPr marL="685800" lvl="1" indent="-342900" algn="l">
              <a:buFont typeface="Courier New" panose="02070309020205020404" pitchFamily="49" charset="0"/>
              <a:buChar char="o"/>
            </a:pPr>
            <a:r>
              <a:rPr lang="en-US" sz="2475" dirty="0">
                <a:solidFill>
                  <a:schemeClr val="tx1"/>
                </a:solidFill>
              </a:rPr>
              <a:t>Keep within the time limits noted at the lower right of each slide.</a:t>
            </a:r>
          </a:p>
          <a:p>
            <a:pPr marL="685800" lvl="1" indent="-342900" algn="l">
              <a:buFont typeface="Courier New" panose="02070309020205020404" pitchFamily="49" charset="0"/>
              <a:buChar char="o"/>
            </a:pPr>
            <a:r>
              <a:rPr lang="en-US" sz="2475" dirty="0">
                <a:solidFill>
                  <a:schemeClr val="tx1"/>
                </a:solidFill>
              </a:rPr>
              <a:t>The session chair will combine your slides with other presentations and will control the screen.</a:t>
            </a:r>
          </a:p>
          <a:p>
            <a:pPr marL="685800" lvl="1" indent="-342900" algn="l">
              <a:buFont typeface="Courier New" panose="02070309020205020404" pitchFamily="49" charset="0"/>
              <a:buChar char="o"/>
            </a:pPr>
            <a:endParaRPr lang="en-US" sz="2475" dirty="0">
              <a:solidFill>
                <a:schemeClr val="tx1"/>
              </a:solidFill>
            </a:endParaRPr>
          </a:p>
          <a:p>
            <a:pPr algn="l"/>
            <a:r>
              <a:rPr lang="en-US" sz="2400" dirty="0">
                <a:solidFill>
                  <a:schemeClr val="tx1"/>
                </a:solidFill>
              </a:rPr>
              <a:t>4) </a:t>
            </a:r>
            <a:r>
              <a:rPr lang="en-US" sz="2700" dirty="0">
                <a:solidFill>
                  <a:schemeClr val="tx1"/>
                </a:solidFill>
              </a:rPr>
              <a:t>You may record your presentation in advance</a:t>
            </a:r>
          </a:p>
          <a:p>
            <a:pPr marL="685800" lvl="1" indent="-342900" algn="l">
              <a:buFont typeface="Courier New" panose="02070309020205020404" pitchFamily="49" charset="0"/>
              <a:buChar char="o"/>
            </a:pPr>
            <a:r>
              <a:rPr lang="en-US" sz="2475" dirty="0">
                <a:solidFill>
                  <a:schemeClr val="tx1"/>
                </a:solidFill>
              </a:rPr>
              <a:t>If you are not able to attend the session, the recording will be used instead</a:t>
            </a:r>
          </a:p>
          <a:p>
            <a:pPr marL="685800" lvl="1" indent="-342900" algn="l">
              <a:buFont typeface="Courier New" panose="02070309020205020404" pitchFamily="49" charset="0"/>
              <a:buChar char="o"/>
            </a:pPr>
            <a:r>
              <a:rPr lang="en-US" sz="2475" dirty="0">
                <a:solidFill>
                  <a:schemeClr val="tx1"/>
                </a:solidFill>
              </a:rPr>
              <a:t>If you do attend, you can ask the chair to play the recording, or present live</a:t>
            </a:r>
          </a:p>
          <a:p>
            <a:pPr marL="685800" lvl="1" indent="-342900" algn="l">
              <a:buFont typeface="Courier New" panose="02070309020205020404" pitchFamily="49" charset="0"/>
              <a:buChar char="o"/>
            </a:pPr>
            <a:r>
              <a:rPr lang="en-US" sz="2475" dirty="0">
                <a:solidFill>
                  <a:schemeClr val="tx1"/>
                </a:solidFill>
              </a:rPr>
              <a:t>Add the YouTube Video ID to the Web Portal under “Review or update paper information”</a:t>
            </a:r>
          </a:p>
          <a:p>
            <a:pPr marL="685800" lvl="1" indent="-342900" algn="l">
              <a:buFont typeface="Courier New" panose="02070309020205020404" pitchFamily="49" charset="0"/>
              <a:buChar char="o"/>
            </a:pPr>
            <a:endParaRPr lang="en-US" sz="2475" dirty="0">
              <a:solidFill>
                <a:schemeClr val="tx1"/>
              </a:solidFill>
            </a:endParaRPr>
          </a:p>
          <a:p>
            <a:pPr algn="l"/>
            <a:r>
              <a:rPr lang="en-US" sz="2700" dirty="0">
                <a:solidFill>
                  <a:schemeClr val="tx1"/>
                </a:solidFill>
              </a:rPr>
              <a:t>5) If you make updates or change plans after June 20, send the session chair a note</a:t>
            </a:r>
            <a:endParaRPr lang="en-US" sz="2475" dirty="0">
              <a:solidFill>
                <a:schemeClr val="tx1"/>
              </a:solidFill>
            </a:endParaRPr>
          </a:p>
          <a:p>
            <a:pPr marL="685800" lvl="1" indent="-342900" algn="l">
              <a:buFont typeface="Courier New" panose="02070309020205020404" pitchFamily="49" charset="0"/>
              <a:buChar char="o"/>
            </a:pPr>
            <a:r>
              <a:rPr lang="en-US" sz="2475" dirty="0">
                <a:solidFill>
                  <a:schemeClr val="tx1"/>
                </a:solidFill>
              </a:rPr>
              <a:t>Use the contact information at </a:t>
            </a:r>
            <a:r>
              <a:rPr lang="en-US" sz="2475" dirty="0">
                <a:solidFill>
                  <a:schemeClr val="tx1"/>
                </a:solidFill>
                <a:hlinkClick r:id="rId5"/>
              </a:rPr>
              <a:t>https://isdc.systemdynamics.org</a:t>
            </a:r>
            <a:r>
              <a:rPr lang="en-US" sz="2475" dirty="0">
                <a:solidFill>
                  <a:schemeClr val="tx1"/>
                </a:solidFill>
              </a:rPr>
              <a:t>     </a:t>
            </a:r>
            <a:endParaRPr lang="en-US" sz="2100" dirty="0">
              <a:solidFill>
                <a:schemeClr val="tx1"/>
              </a:solidFill>
            </a:endParaRPr>
          </a:p>
          <a:p>
            <a:pPr marL="685800" lvl="1" indent="-342900" algn="l">
              <a:buFont typeface="Courier New" panose="02070309020205020404" pitchFamily="49" charset="0"/>
              <a:buChar char="o"/>
            </a:pPr>
            <a:endParaRPr lang="en-US" sz="2475" dirty="0">
              <a:solidFill>
                <a:schemeClr val="tx1"/>
              </a:solidFill>
            </a:endParaRPr>
          </a:p>
        </p:txBody>
      </p:sp>
    </p:spTree>
    <p:extLst>
      <p:ext uri="{BB962C8B-B14F-4D97-AF65-F5344CB8AC3E}">
        <p14:creationId xmlns:p14="http://schemas.microsoft.com/office/powerpoint/2010/main" val="292005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780</Words>
  <Application>Microsoft Office PowerPoint</Application>
  <PresentationFormat>Bildschirmpräsentation (16:9)</PresentationFormat>
  <Paragraphs>92</Paragraphs>
  <Slides>5</Slides>
  <Notes>5</Notes>
  <HiddenSlides>1</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vt:i4>
      </vt:variant>
    </vt:vector>
  </HeadingPairs>
  <TitlesOfParts>
    <vt:vector size="10" baseType="lpstr">
      <vt:lpstr>Arial</vt:lpstr>
      <vt:lpstr>Avenir LT Std 55 Roman</vt:lpstr>
      <vt:lpstr>Calibri</vt:lpstr>
      <vt:lpstr>Courier New</vt:lpstr>
      <vt:lpstr>Office Theme</vt:lpstr>
      <vt:lpstr>Climate change risks, adaptation and mitigation:  Qualitative Model of the interdependencies and responses</vt:lpstr>
      <vt:lpstr>Problem Statement</vt:lpstr>
      <vt:lpstr>Approach or Dynamic Hypothesis</vt:lpstr>
      <vt:lpstr>PowerPoint-Präsentation</vt:lpstr>
      <vt:lpstr>PowerPoint-Präsentation</vt:lpstr>
    </vt:vector>
  </TitlesOfParts>
  <Company>isee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work</dc:title>
  <dc:creator>Bob Eberlein</dc:creator>
  <cp:lastModifiedBy>Zach Martin</cp:lastModifiedBy>
  <cp:revision>66</cp:revision>
  <cp:lastPrinted>2018-05-29T13:54:06Z</cp:lastPrinted>
  <dcterms:created xsi:type="dcterms:W3CDTF">2018-04-25T19:48:46Z</dcterms:created>
  <dcterms:modified xsi:type="dcterms:W3CDTF">2023-07-06T14:20:55Z</dcterms:modified>
</cp:coreProperties>
</file>