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59"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7483" autoAdjust="0"/>
  </p:normalViewPr>
  <p:slideViewPr>
    <p:cSldViewPr>
      <p:cViewPr>
        <p:scale>
          <a:sx n="91" d="100"/>
          <a:sy n="91" d="100"/>
        </p:scale>
        <p:origin x="560" y="36"/>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bhav Pratap" userId="26dd4d4c64660d85" providerId="LiveId" clId="{4416F603-7849-4B9B-8745-F3487203A14F}"/>
    <pc:docChg chg="undo custSel modSld">
      <pc:chgData name="Vibhav Pratap" userId="26dd4d4c64660d85" providerId="LiveId" clId="{4416F603-7849-4B9B-8745-F3487203A14F}" dt="2023-06-17T11:06:02.662" v="216" actId="12"/>
      <pc:docMkLst>
        <pc:docMk/>
      </pc:docMkLst>
      <pc:sldChg chg="modSp mod">
        <pc:chgData name="Vibhav Pratap" userId="26dd4d4c64660d85" providerId="LiveId" clId="{4416F603-7849-4B9B-8745-F3487203A14F}" dt="2023-06-17T05:19:53.969" v="183" actId="14100"/>
        <pc:sldMkLst>
          <pc:docMk/>
          <pc:sldMk cId="2518086263" sldId="257"/>
        </pc:sldMkLst>
        <pc:spChg chg="mod">
          <ac:chgData name="Vibhav Pratap" userId="26dd4d4c64660d85" providerId="LiveId" clId="{4416F603-7849-4B9B-8745-F3487203A14F}" dt="2023-06-17T05:19:53.969" v="183" actId="14100"/>
          <ac:spMkLst>
            <pc:docMk/>
            <pc:sldMk cId="2518086263" sldId="257"/>
            <ac:spMk id="3" creationId="{00000000-0000-0000-0000-000000000000}"/>
          </ac:spMkLst>
        </pc:spChg>
      </pc:sldChg>
      <pc:sldChg chg="modSp mod">
        <pc:chgData name="Vibhav Pratap" userId="26dd4d4c64660d85" providerId="LiveId" clId="{4416F603-7849-4B9B-8745-F3487203A14F}" dt="2023-06-17T05:19:46.664" v="181" actId="14100"/>
        <pc:sldMkLst>
          <pc:docMk/>
          <pc:sldMk cId="1572637020" sldId="258"/>
        </pc:sldMkLst>
        <pc:spChg chg="mod">
          <ac:chgData name="Vibhav Pratap" userId="26dd4d4c64660d85" providerId="LiveId" clId="{4416F603-7849-4B9B-8745-F3487203A14F}" dt="2023-06-17T05:19:46.664" v="181" actId="14100"/>
          <ac:spMkLst>
            <pc:docMk/>
            <pc:sldMk cId="1572637020" sldId="258"/>
            <ac:spMk id="3" creationId="{00000000-0000-0000-0000-000000000000}"/>
          </ac:spMkLst>
        </pc:spChg>
      </pc:sldChg>
      <pc:sldChg chg="modSp mod">
        <pc:chgData name="Vibhav Pratap" userId="26dd4d4c64660d85" providerId="LiveId" clId="{4416F603-7849-4B9B-8745-F3487203A14F}" dt="2023-06-17T11:06:02.662" v="216" actId="12"/>
        <pc:sldMkLst>
          <pc:docMk/>
          <pc:sldMk cId="1093332924" sldId="259"/>
        </pc:sldMkLst>
        <pc:spChg chg="mod">
          <ac:chgData name="Vibhav Pratap" userId="26dd4d4c64660d85" providerId="LiveId" clId="{4416F603-7849-4B9B-8745-F3487203A14F}" dt="2023-06-17T11:06:02.662" v="216" actId="12"/>
          <ac:spMkLst>
            <pc:docMk/>
            <pc:sldMk cId="1093332924" sldId="259"/>
            <ac:spMk id="3" creationId="{00000000-0000-0000-0000-000000000000}"/>
          </ac:spMkLst>
        </pc:spChg>
      </pc:sldChg>
      <pc:sldChg chg="modSp mod">
        <pc:chgData name="Vibhav Pratap" userId="26dd4d4c64660d85" providerId="LiveId" clId="{4416F603-7849-4B9B-8745-F3487203A14F}" dt="2023-06-10T06:08:41.643" v="26" actId="27636"/>
        <pc:sldMkLst>
          <pc:docMk/>
          <pc:sldMk cId="1988903245" sldId="260"/>
        </pc:sldMkLst>
        <pc:spChg chg="mod">
          <ac:chgData name="Vibhav Pratap" userId="26dd4d4c64660d85" providerId="LiveId" clId="{4416F603-7849-4B9B-8745-F3487203A14F}" dt="2023-06-10T06:07:30.392" v="6" actId="403"/>
          <ac:spMkLst>
            <pc:docMk/>
            <pc:sldMk cId="1988903245" sldId="260"/>
            <ac:spMk id="2" creationId="{00000000-0000-0000-0000-000000000000}"/>
          </ac:spMkLst>
        </pc:spChg>
        <pc:spChg chg="mod">
          <ac:chgData name="Vibhav Pratap" userId="26dd4d4c64660d85" providerId="LiveId" clId="{4416F603-7849-4B9B-8745-F3487203A14F}" dt="2023-06-10T06:08:41.643" v="26" actId="27636"/>
          <ac:spMkLst>
            <pc:docMk/>
            <pc:sldMk cId="1988903245" sldId="26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6/17/2023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Results: </a:t>
            </a:r>
            <a:r>
              <a:rPr lang="en-US" baseline="0" dirty="0"/>
              <a:t>Do not change the slide title. </a:t>
            </a:r>
            <a:r>
              <a:rPr lang="en-US" dirty="0"/>
              <a:t>Again, keep the text short and fonts big. Show</a:t>
            </a:r>
            <a:r>
              <a:rPr lang="en-US" baseline="0" dirty="0"/>
              <a:t> structure or behavior – may not be room for both (some flexibility on font for images).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6/17/2023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6/17/2023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6/17/2023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6/17/2023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png"/><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isdc.systemdynamics.org/" TargetMode="External"/><Relationship Id="rId4" Type="http://schemas.openxmlformats.org/officeDocument/2006/relationships/hyperlink" Target="https://webportal.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57350"/>
            <a:ext cx="6057900" cy="1102519"/>
          </a:xfrm>
        </p:spPr>
        <p:txBody>
          <a:bodyPr>
            <a:normAutofit fontScale="90000"/>
          </a:bodyPr>
          <a:lstStyle/>
          <a:p>
            <a:pPr algn="ctr">
              <a:lnSpc>
                <a:spcPct val="150000"/>
              </a:lnSpc>
              <a:spcAft>
                <a:spcPts val="800"/>
              </a:spcAft>
            </a:pPr>
            <a:r>
              <a:rPr lang="en-IN" sz="2400" b="1" dirty="0">
                <a:solidFill>
                  <a:srgbClr val="000000"/>
                </a:solidFill>
                <a:effectLst/>
                <a:latin typeface="Times New Roman" panose="02020603050405020304" pitchFamily="18" charset="0"/>
                <a:ea typeface="Times New Roman" panose="02020603050405020304" pitchFamily="18" charset="0"/>
              </a:rPr>
              <a:t>System Dynamics Review: A Bibliometric Analysis</a:t>
            </a:r>
            <a:endParaRPr lang="en-IN" sz="2400" dirty="0">
              <a:effectLst/>
              <a:latin typeface="Calibri" panose="020F0502020204030204" pitchFamily="34" charset="0"/>
              <a:ea typeface="Calibri" panose="020F0502020204030204" pitchFamily="34" charset="0"/>
            </a:endParaRPr>
          </a:p>
        </p:txBody>
      </p:sp>
      <p:sp>
        <p:nvSpPr>
          <p:cNvPr id="3" name="Subtitle 2"/>
          <p:cNvSpPr>
            <a:spLocks noGrp="1"/>
          </p:cNvSpPr>
          <p:nvPr>
            <p:ph type="subTitle" idx="1"/>
          </p:nvPr>
        </p:nvSpPr>
        <p:spPr>
          <a:xfrm>
            <a:off x="1657350" y="2865623"/>
            <a:ext cx="6057900" cy="1314450"/>
          </a:xfrm>
        </p:spPr>
        <p:txBody>
          <a:bodyPr>
            <a:normAutofit fontScale="92500" lnSpcReduction="20000"/>
          </a:bodyPr>
          <a:lstStyle/>
          <a:p>
            <a:pPr algn="r"/>
            <a:r>
              <a:rPr lang="en-US" sz="1500" b="1" dirty="0">
                <a:solidFill>
                  <a:schemeClr val="tx1"/>
                </a:solidFill>
              </a:rPr>
              <a:t>Vibhav Pratap</a:t>
            </a:r>
          </a:p>
          <a:p>
            <a:pPr algn="r"/>
            <a:r>
              <a:rPr lang="en-IN" sz="1800" dirty="0">
                <a:solidFill>
                  <a:srgbClr val="000000"/>
                </a:solidFill>
                <a:effectLst/>
                <a:latin typeface="Times New Roman" panose="02020603050405020304" pitchFamily="18" charset="0"/>
                <a:ea typeface="Times New Roman" panose="02020603050405020304" pitchFamily="18" charset="0"/>
              </a:rPr>
              <a:t>Institute of management studies,</a:t>
            </a:r>
          </a:p>
          <a:p>
            <a:pPr algn="r"/>
            <a:r>
              <a:rPr lang="en-IN" sz="1800" dirty="0">
                <a:solidFill>
                  <a:srgbClr val="000000"/>
                </a:solidFill>
                <a:effectLst/>
                <a:latin typeface="Times New Roman" panose="02020603050405020304" pitchFamily="18" charset="0"/>
                <a:ea typeface="Times New Roman" panose="02020603050405020304" pitchFamily="18" charset="0"/>
              </a:rPr>
              <a:t> Banaras Hindu University, </a:t>
            </a:r>
          </a:p>
          <a:p>
            <a:pPr algn="r"/>
            <a:r>
              <a:rPr lang="en-IN" sz="1800" dirty="0">
                <a:solidFill>
                  <a:srgbClr val="000000"/>
                </a:solidFill>
                <a:effectLst/>
                <a:latin typeface="Times New Roman" panose="02020603050405020304" pitchFamily="18" charset="0"/>
                <a:ea typeface="Times New Roman" panose="02020603050405020304" pitchFamily="18" charset="0"/>
              </a:rPr>
              <a:t>Varanasi- 221005,</a:t>
            </a:r>
          </a:p>
          <a:p>
            <a:pPr algn="r"/>
            <a:r>
              <a:rPr lang="en-IN" sz="1800" dirty="0">
                <a:solidFill>
                  <a:srgbClr val="000000"/>
                </a:solidFill>
                <a:effectLst/>
                <a:latin typeface="Times New Roman" panose="02020603050405020304" pitchFamily="18" charset="0"/>
                <a:ea typeface="Times New Roman" panose="02020603050405020304" pitchFamily="18" charset="0"/>
              </a:rPr>
              <a:t> India</a:t>
            </a:r>
            <a:endParaRPr lang="en-US" sz="1500" dirty="0">
              <a:solidFill>
                <a:schemeClr val="tx1"/>
              </a:solidFill>
            </a:endParaRP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Online Poster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56545"/>
            <a:ext cx="7391400" cy="3751341"/>
          </a:xfrm>
        </p:spPr>
        <p:txBody>
          <a:bodyPr>
            <a:normAutofit/>
          </a:bodyPr>
          <a:lstStyle/>
          <a:p>
            <a:pPr algn="just"/>
            <a:r>
              <a:rPr lang="en-US" sz="1600" dirty="0">
                <a:latin typeface="Times New Roman" panose="02020603050405020304" pitchFamily="18" charset="0"/>
                <a:cs typeface="Times New Roman" panose="02020603050405020304" pitchFamily="18" charset="0"/>
              </a:rPr>
              <a:t>T</a:t>
            </a:r>
            <a:r>
              <a:rPr lang="en-US" sz="1600" b="0" i="0" dirty="0">
                <a:effectLst/>
                <a:latin typeface="Times New Roman" panose="02020603050405020304" pitchFamily="18" charset="0"/>
                <a:cs typeface="Times New Roman" panose="02020603050405020304" pitchFamily="18" charset="0"/>
              </a:rPr>
              <a:t>he problem that this bibliometric study is </a:t>
            </a:r>
            <a:r>
              <a:rPr lang="en-IN" sz="1600" b="0" i="0" dirty="0">
                <a:effectLst/>
                <a:latin typeface="Times New Roman" panose="02020603050405020304" pitchFamily="18" charset="0"/>
                <a:cs typeface="Times New Roman" panose="02020603050405020304" pitchFamily="18" charset="0"/>
              </a:rPr>
              <a:t>addressed</a:t>
            </a:r>
            <a:r>
              <a:rPr lang="en-US" sz="1600" b="0" i="0" dirty="0">
                <a:effectLst/>
                <a:latin typeface="Times New Roman" panose="02020603050405020304" pitchFamily="18" charset="0"/>
                <a:cs typeface="Times New Roman" panose="02020603050405020304" pitchFamily="18" charset="0"/>
              </a:rPr>
              <a:t> to investigate and evaluate the System Dynamics Review journal by employing bibliometric techniques to determine its impact factor, citation patterns, authorship characteristics, and collaboration networks.</a:t>
            </a:r>
          </a:p>
          <a:p>
            <a:pPr algn="just"/>
            <a:endParaRPr lang="en-US" sz="1600" dirty="0">
              <a:latin typeface="Times New Roman" panose="02020603050405020304" pitchFamily="18" charset="0"/>
              <a:cs typeface="Times New Roman" panose="02020603050405020304" pitchFamily="18" charset="0"/>
            </a:endParaRPr>
          </a:p>
          <a:p>
            <a:pPr algn="just"/>
            <a:endParaRPr lang="en-US" sz="1600" b="0" i="0" dirty="0">
              <a:effectLst/>
              <a:latin typeface="Times New Roman" panose="02020603050405020304" pitchFamily="18" charset="0"/>
              <a:cs typeface="Times New Roman" panose="02020603050405020304" pitchFamily="18" charset="0"/>
            </a:endParaRPr>
          </a:p>
          <a:p>
            <a:pPr algn="just"/>
            <a:r>
              <a:rPr lang="en-US" sz="1600" b="0" i="0" dirty="0">
                <a:effectLst/>
                <a:latin typeface="Times New Roman" panose="02020603050405020304" pitchFamily="18" charset="0"/>
                <a:cs typeface="Times New Roman" panose="02020603050405020304" pitchFamily="18" charset="0"/>
              </a:rPr>
              <a:t> By conducting an in-depth analysis of this journal, the study aims to provide valuable insights for researchers and the system dynamics community, facilitating the assessment of the journal's standing within the field, identification of emerging research areas, and enhancement of collaborative opportunities.</a:t>
            </a: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6" name="Group 25">
            <a:extLst>
              <a:ext uri="{FF2B5EF4-FFF2-40B4-BE49-F238E27FC236}">
                <a16:creationId xmlns:a16="http://schemas.microsoft.com/office/drawing/2014/main" id="{BB736327-6599-5F44-8E9C-5237152BE7AC}"/>
              </a:ext>
            </a:extLst>
          </p:cNvPr>
          <p:cNvGrpSpPr/>
          <p:nvPr/>
        </p:nvGrpSpPr>
        <p:grpSpPr>
          <a:xfrm>
            <a:off x="0" y="4657189"/>
            <a:ext cx="9144000" cy="675443"/>
            <a:chOff x="0" y="4657189"/>
            <a:chExt cx="9144000" cy="675443"/>
          </a:xfrm>
        </p:grpSpPr>
        <p:grpSp>
          <p:nvGrpSpPr>
            <p:cNvPr id="27" name="Group 26">
              <a:extLst>
                <a:ext uri="{FF2B5EF4-FFF2-40B4-BE49-F238E27FC236}">
                  <a16:creationId xmlns:a16="http://schemas.microsoft.com/office/drawing/2014/main" id="{7F2ED67E-0158-524F-A4CE-0897377088B8}"/>
                </a:ext>
              </a:extLst>
            </p:cNvPr>
            <p:cNvGrpSpPr/>
            <p:nvPr/>
          </p:nvGrpSpPr>
          <p:grpSpPr>
            <a:xfrm>
              <a:off x="0" y="4657189"/>
              <a:ext cx="9144000" cy="675443"/>
              <a:chOff x="0" y="4657189"/>
              <a:chExt cx="9144000" cy="675443"/>
            </a:xfrm>
          </p:grpSpPr>
          <p:sp>
            <p:nvSpPr>
              <p:cNvPr id="30" name="Rectangle 4">
                <a:extLst>
                  <a:ext uri="{FF2B5EF4-FFF2-40B4-BE49-F238E27FC236}">
                    <a16:creationId xmlns:a16="http://schemas.microsoft.com/office/drawing/2014/main" id="{28B273DA-4495-244F-A1F5-4489C340CAC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31" name="TextBox 30">
                <a:extLst>
                  <a:ext uri="{FF2B5EF4-FFF2-40B4-BE49-F238E27FC236}">
                    <a16:creationId xmlns:a16="http://schemas.microsoft.com/office/drawing/2014/main" id="{1912C18B-C95D-2D4B-B05F-67A14C0C41B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32" name="Group 31">
                <a:extLst>
                  <a:ext uri="{FF2B5EF4-FFF2-40B4-BE49-F238E27FC236}">
                    <a16:creationId xmlns:a16="http://schemas.microsoft.com/office/drawing/2014/main" id="{AD240979-47A6-3345-8829-252070C116E4}"/>
                  </a:ext>
                </a:extLst>
              </p:cNvPr>
              <p:cNvGrpSpPr/>
              <p:nvPr/>
            </p:nvGrpSpPr>
            <p:grpSpPr>
              <a:xfrm>
                <a:off x="1378548" y="4686300"/>
                <a:ext cx="2107603" cy="646332"/>
                <a:chOff x="1378548" y="4686300"/>
                <a:chExt cx="2107603" cy="646332"/>
              </a:xfrm>
            </p:grpSpPr>
            <p:pic>
              <p:nvPicPr>
                <p:cNvPr id="33" name="Picture 2">
                  <a:extLst>
                    <a:ext uri="{FF2B5EF4-FFF2-40B4-BE49-F238E27FC236}">
                      <a16:creationId xmlns:a16="http://schemas.microsoft.com/office/drawing/2014/main" id="{AA2F3581-F261-E845-80EB-2207F3134FA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a:extLst>
                    <a:ext uri="{FF2B5EF4-FFF2-40B4-BE49-F238E27FC236}">
                      <a16:creationId xmlns:a16="http://schemas.microsoft.com/office/drawing/2014/main" id="{F00EE7C3-8D0D-F04B-9B86-FA24163217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5" name="Retângulo 9">
                  <a:extLst>
                    <a:ext uri="{FF2B5EF4-FFF2-40B4-BE49-F238E27FC236}">
                      <a16:creationId xmlns:a16="http://schemas.microsoft.com/office/drawing/2014/main" id="{438A52E6-4A0F-D549-90A3-5C33D4E04F30}"/>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 </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28" name="Retângulo 15">
              <a:extLst>
                <a:ext uri="{FF2B5EF4-FFF2-40B4-BE49-F238E27FC236}">
                  <a16:creationId xmlns:a16="http://schemas.microsoft.com/office/drawing/2014/main" id="{DBCB928D-13A5-F441-B52C-6AE5A5D586C2}"/>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9" name="Google Shape;210;p28">
              <a:extLst>
                <a:ext uri="{FF2B5EF4-FFF2-40B4-BE49-F238E27FC236}">
                  <a16:creationId xmlns:a16="http://schemas.microsoft.com/office/drawing/2014/main" id="{EA0A8782-876F-3042-8A96-FFE0FFA0D8C0}"/>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3579"/>
            <a:ext cx="7620000" cy="3795570"/>
          </a:xfrm>
        </p:spPr>
        <p:txBody>
          <a:bodyPr>
            <a:noAutofit/>
          </a:bodyPr>
          <a:lstStyle/>
          <a:p>
            <a:pPr algn="just"/>
            <a:r>
              <a:rPr lang="en-US" sz="1600" dirty="0">
                <a:latin typeface="Times New Roman" panose="02020603050405020304" pitchFamily="18" charset="0"/>
                <a:cs typeface="Times New Roman" panose="02020603050405020304" pitchFamily="18" charset="0"/>
              </a:rPr>
              <a:t>Bibliometrics is the use of statistical techniques and numerical tools to analyze bibliographical data (Pritchard 1969)</a:t>
            </a:r>
          </a:p>
          <a:p>
            <a:pPr algn="just"/>
            <a:r>
              <a:rPr lang="en-US" sz="1600" dirty="0">
                <a:latin typeface="Times New Roman" panose="02020603050405020304" pitchFamily="18" charset="0"/>
                <a:cs typeface="Times New Roman" panose="02020603050405020304" pitchFamily="18" charset="0"/>
              </a:rPr>
              <a:t>The study uses VOS viewer to examine SDR publications published between 1985 and 2022 based on bibliographic coupling and keyword cooccurrences</a:t>
            </a:r>
          </a:p>
          <a:p>
            <a:pPr algn="just"/>
            <a:r>
              <a:rPr lang="en-US" sz="1600" dirty="0">
                <a:latin typeface="Times New Roman" panose="02020603050405020304" pitchFamily="18" charset="0"/>
                <a:cs typeface="Times New Roman" panose="02020603050405020304" pitchFamily="18" charset="0"/>
              </a:rPr>
              <a:t>A bibliometric technique consists of (</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quantitative measures to gauge productivity, (ii) qualitative indicators to gauge the effect and (iii) structural measures to gauge the relationship and interactions between the scientific players (Valerie Durieux, 2010)</a:t>
            </a:r>
          </a:p>
          <a:p>
            <a:pPr algn="just"/>
            <a:r>
              <a:rPr lang="en-US" sz="1600" dirty="0">
                <a:latin typeface="Times New Roman" panose="02020603050405020304" pitchFamily="18" charset="0"/>
                <a:cs typeface="Times New Roman" panose="02020603050405020304" pitchFamily="18" charset="0"/>
              </a:rPr>
              <a:t>Similar to this, </a:t>
            </a:r>
            <a:r>
              <a:rPr lang="en-US" sz="1600" dirty="0" err="1">
                <a:latin typeface="Times New Roman" panose="02020603050405020304" pitchFamily="18" charset="0"/>
                <a:cs typeface="Times New Roman" panose="02020603050405020304" pitchFamily="18" charset="0"/>
              </a:rPr>
              <a:t>Cobo</a:t>
            </a:r>
            <a:r>
              <a:rPr lang="en-US" sz="1600" dirty="0">
                <a:latin typeface="Times New Roman" panose="02020603050405020304" pitchFamily="18" charset="0"/>
                <a:cs typeface="Times New Roman" panose="02020603050405020304" pitchFamily="18" charset="0"/>
              </a:rPr>
              <a:t> et al. (2011) point out that there are often two approaches to bibliometric analysis: performance analysis and science mapping analysis. Performance analysis discusses descriptive analysis, the output of scientific work, while science mapping analysis is concerned with showing the structural and dynamic elements of the research cycle or scientific inquiry. In conclusion, the use of both approaches together yields a comprehensive picture of a particular actor's profile in the research domain.</a:t>
            </a:r>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0" name="Group 19">
            <a:extLst>
              <a:ext uri="{FF2B5EF4-FFF2-40B4-BE49-F238E27FC236}">
                <a16:creationId xmlns:a16="http://schemas.microsoft.com/office/drawing/2014/main" id="{8C9D86DB-51A0-194F-8309-57FAED56F87C}"/>
              </a:ext>
            </a:extLst>
          </p:cNvPr>
          <p:cNvGrpSpPr/>
          <p:nvPr/>
        </p:nvGrpSpPr>
        <p:grpSpPr>
          <a:xfrm>
            <a:off x="0" y="4657189"/>
            <a:ext cx="9144000" cy="675443"/>
            <a:chOff x="0" y="4657189"/>
            <a:chExt cx="9144000" cy="675443"/>
          </a:xfrm>
        </p:grpSpPr>
        <p:grpSp>
          <p:nvGrpSpPr>
            <p:cNvPr id="21" name="Group 20">
              <a:extLst>
                <a:ext uri="{FF2B5EF4-FFF2-40B4-BE49-F238E27FC236}">
                  <a16:creationId xmlns:a16="http://schemas.microsoft.com/office/drawing/2014/main" id="{9C8402F7-25C9-3443-8C53-229B322ED3D2}"/>
                </a:ext>
              </a:extLst>
            </p:cNvPr>
            <p:cNvGrpSpPr/>
            <p:nvPr/>
          </p:nvGrpSpPr>
          <p:grpSpPr>
            <a:xfrm>
              <a:off x="0" y="4657189"/>
              <a:ext cx="9144000" cy="675443"/>
              <a:chOff x="0" y="4657189"/>
              <a:chExt cx="9144000" cy="675443"/>
            </a:xfrm>
          </p:grpSpPr>
          <p:sp>
            <p:nvSpPr>
              <p:cNvPr id="24" name="Rectangle 4">
                <a:extLst>
                  <a:ext uri="{FF2B5EF4-FFF2-40B4-BE49-F238E27FC236}">
                    <a16:creationId xmlns:a16="http://schemas.microsoft.com/office/drawing/2014/main" id="{8A190D99-BE30-1D48-89F6-D7EE12E259D5}"/>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5" name="TextBox 24">
                <a:extLst>
                  <a:ext uri="{FF2B5EF4-FFF2-40B4-BE49-F238E27FC236}">
                    <a16:creationId xmlns:a16="http://schemas.microsoft.com/office/drawing/2014/main" id="{E2662007-59D5-9242-A16E-FB2385445EAA}"/>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26" name="Group 25">
                <a:extLst>
                  <a:ext uri="{FF2B5EF4-FFF2-40B4-BE49-F238E27FC236}">
                    <a16:creationId xmlns:a16="http://schemas.microsoft.com/office/drawing/2014/main" id="{EB1C4EA8-2F97-0E47-8EA8-30EA89E1891F}"/>
                  </a:ext>
                </a:extLst>
              </p:cNvPr>
              <p:cNvGrpSpPr/>
              <p:nvPr/>
            </p:nvGrpSpPr>
            <p:grpSpPr>
              <a:xfrm>
                <a:off x="1378548" y="4686300"/>
                <a:ext cx="2107603" cy="646332"/>
                <a:chOff x="1378548" y="4686300"/>
                <a:chExt cx="2107603" cy="646332"/>
              </a:xfrm>
            </p:grpSpPr>
            <p:pic>
              <p:nvPicPr>
                <p:cNvPr id="27" name="Picture 2">
                  <a:extLst>
                    <a:ext uri="{FF2B5EF4-FFF2-40B4-BE49-F238E27FC236}">
                      <a16:creationId xmlns:a16="http://schemas.microsoft.com/office/drawing/2014/main" id="{805BEAB6-21E8-ED43-8125-2AA4183BE12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a:extLst>
                    <a:ext uri="{FF2B5EF4-FFF2-40B4-BE49-F238E27FC236}">
                      <a16:creationId xmlns:a16="http://schemas.microsoft.com/office/drawing/2014/main" id="{99B00992-786C-004E-B2BB-17B45E43E77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9" name="Retângulo 9">
                  <a:extLst>
                    <a:ext uri="{FF2B5EF4-FFF2-40B4-BE49-F238E27FC236}">
                      <a16:creationId xmlns:a16="http://schemas.microsoft.com/office/drawing/2014/main" id="{EE249421-0621-0C49-BA96-470A9B20D54A}"/>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22" name="Retângulo 15">
              <a:extLst>
                <a:ext uri="{FF2B5EF4-FFF2-40B4-BE49-F238E27FC236}">
                  <a16:creationId xmlns:a16="http://schemas.microsoft.com/office/drawing/2014/main" id="{E5CC8F8D-778A-AC4C-AFD7-A98F95B187C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3" name="Google Shape;210;p28">
              <a:extLst>
                <a:ext uri="{FF2B5EF4-FFF2-40B4-BE49-F238E27FC236}">
                  <a16:creationId xmlns:a16="http://schemas.microsoft.com/office/drawing/2014/main" id="{BF8C667E-9C83-2B4B-8AB6-EB28145CA321}"/>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3787" y="2286000"/>
            <a:ext cx="2394857"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4130" y="2286000"/>
            <a:ext cx="2514600"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CH" sz="3000" dirty="0" err="1"/>
              <a:t>Results</a:t>
            </a:r>
            <a:endParaRPr lang="en-US" sz="3000" dirty="0"/>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6">
            <a:alphaModFix/>
          </a:blip>
          <a:stretch>
            <a:fillRect/>
          </a:stretch>
        </p:blipFill>
        <p:spPr>
          <a:xfrm>
            <a:off x="1354146" y="4934661"/>
            <a:ext cx="216644" cy="183524"/>
          </a:xfrm>
          <a:prstGeom prst="rect">
            <a:avLst/>
          </a:prstGeom>
          <a:noFill/>
          <a:ln>
            <a:noFill/>
          </a:ln>
        </p:spPr>
      </p:pic>
      <p:grpSp>
        <p:nvGrpSpPr>
          <p:cNvPr id="24" name="Group 23">
            <a:extLst>
              <a:ext uri="{FF2B5EF4-FFF2-40B4-BE49-F238E27FC236}">
                <a16:creationId xmlns:a16="http://schemas.microsoft.com/office/drawing/2014/main" id="{EDE191D6-8574-184E-9F6C-0AA0873140D2}"/>
              </a:ext>
            </a:extLst>
          </p:cNvPr>
          <p:cNvGrpSpPr/>
          <p:nvPr/>
        </p:nvGrpSpPr>
        <p:grpSpPr>
          <a:xfrm>
            <a:off x="0" y="4657189"/>
            <a:ext cx="9144000" cy="530657"/>
            <a:chOff x="0" y="4657189"/>
            <a:chExt cx="9144000" cy="530657"/>
          </a:xfrm>
        </p:grpSpPr>
        <p:grpSp>
          <p:nvGrpSpPr>
            <p:cNvPr id="25" name="Group 24">
              <a:extLst>
                <a:ext uri="{FF2B5EF4-FFF2-40B4-BE49-F238E27FC236}">
                  <a16:creationId xmlns:a16="http://schemas.microsoft.com/office/drawing/2014/main" id="{238EEEBB-E6E6-BE4C-8773-61BA31AE7467}"/>
                </a:ext>
              </a:extLst>
            </p:cNvPr>
            <p:cNvGrpSpPr/>
            <p:nvPr/>
          </p:nvGrpSpPr>
          <p:grpSpPr>
            <a:xfrm>
              <a:off x="0" y="4657189"/>
              <a:ext cx="9144000" cy="530657"/>
              <a:chOff x="0" y="4657189"/>
              <a:chExt cx="9144000" cy="530657"/>
            </a:xfrm>
          </p:grpSpPr>
          <p:sp>
            <p:nvSpPr>
              <p:cNvPr id="28" name="Rectangle 4">
                <a:extLst>
                  <a:ext uri="{FF2B5EF4-FFF2-40B4-BE49-F238E27FC236}">
                    <a16:creationId xmlns:a16="http://schemas.microsoft.com/office/drawing/2014/main" id="{51CDBCD5-663C-164C-9777-E4E7071BEF44}"/>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9" name="TextBox 28">
                <a:extLst>
                  <a:ext uri="{FF2B5EF4-FFF2-40B4-BE49-F238E27FC236}">
                    <a16:creationId xmlns:a16="http://schemas.microsoft.com/office/drawing/2014/main" id="{43EF23A5-704A-B347-86B8-770204541FED}"/>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30" name="Group 29">
                <a:extLst>
                  <a:ext uri="{FF2B5EF4-FFF2-40B4-BE49-F238E27FC236}">
                    <a16:creationId xmlns:a16="http://schemas.microsoft.com/office/drawing/2014/main" id="{4B3CEE4F-16AA-414D-81F1-A1148F7E2090}"/>
                  </a:ext>
                </a:extLst>
              </p:cNvPr>
              <p:cNvGrpSpPr/>
              <p:nvPr/>
            </p:nvGrpSpPr>
            <p:grpSpPr>
              <a:xfrm>
                <a:off x="1378548" y="4686300"/>
                <a:ext cx="2107603" cy="461666"/>
                <a:chOff x="1378548" y="4686300"/>
                <a:chExt cx="2107603" cy="461666"/>
              </a:xfrm>
            </p:grpSpPr>
            <p:pic>
              <p:nvPicPr>
                <p:cNvPr id="31" name="Picture 2">
                  <a:extLst>
                    <a:ext uri="{FF2B5EF4-FFF2-40B4-BE49-F238E27FC236}">
                      <a16:creationId xmlns:a16="http://schemas.microsoft.com/office/drawing/2014/main" id="{4D3865AE-2E95-7F49-8C13-7A80CF9F031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a:extLst>
                    <a:ext uri="{FF2B5EF4-FFF2-40B4-BE49-F238E27FC236}">
                      <a16:creationId xmlns:a16="http://schemas.microsoft.com/office/drawing/2014/main" id="{A2622CF5-02A3-274A-84C7-279A69A8605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3" name="Retângulo 9">
                  <a:extLst>
                    <a:ext uri="{FF2B5EF4-FFF2-40B4-BE49-F238E27FC236}">
                      <a16:creationId xmlns:a16="http://schemas.microsoft.com/office/drawing/2014/main" id="{7312339E-21C0-4548-ADAD-934D2BCF48CB}"/>
                    </a:ext>
                  </a:extLst>
                </p:cNvPr>
                <p:cNvSpPr/>
                <p:nvPr/>
              </p:nvSpPr>
              <p:spPr>
                <a:xfrm>
                  <a:off x="1867047" y="4686301"/>
                  <a:ext cx="1619104" cy="461665"/>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br>
                    <a:rPr lang="en-US" sz="1200" dirty="0"/>
                  </a:br>
                  <a:endParaRPr lang="en-US" sz="1200" dirty="0"/>
                </a:p>
              </p:txBody>
            </p:sp>
          </p:grpSp>
        </p:grpSp>
        <p:sp>
          <p:nvSpPr>
            <p:cNvPr id="26" name="Retângulo 15">
              <a:extLst>
                <a:ext uri="{FF2B5EF4-FFF2-40B4-BE49-F238E27FC236}">
                  <a16:creationId xmlns:a16="http://schemas.microsoft.com/office/drawing/2014/main" id="{8C2D79DD-2981-CF4E-A204-3AA2532DC77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7" name="Google Shape;210;p28">
              <a:extLst>
                <a:ext uri="{FF2B5EF4-FFF2-40B4-BE49-F238E27FC236}">
                  <a16:creationId xmlns:a16="http://schemas.microsoft.com/office/drawing/2014/main" id="{AFB49DB3-E27A-AC4E-A09B-821A0C1A105A}"/>
                </a:ext>
              </a:extLst>
            </p:cNvPr>
            <p:cNvPicPr preferRelativeResize="0"/>
            <p:nvPr/>
          </p:nvPicPr>
          <p:blipFill>
            <a:blip r:embed="rId6">
              <a:alphaModFix/>
            </a:blip>
            <a:stretch>
              <a:fillRect/>
            </a:stretch>
          </p:blipFill>
          <p:spPr>
            <a:xfrm>
              <a:off x="1383556" y="4959976"/>
              <a:ext cx="216644" cy="183524"/>
            </a:xfrm>
            <a:prstGeom prst="rect">
              <a:avLst/>
            </a:prstGeom>
            <a:noFill/>
            <a:ln>
              <a:noFill/>
            </a:ln>
          </p:spPr>
        </p:pic>
      </p:grpSp>
      <p:sp>
        <p:nvSpPr>
          <p:cNvPr id="3" name="Content Placeholder 2"/>
          <p:cNvSpPr>
            <a:spLocks noGrp="1"/>
          </p:cNvSpPr>
          <p:nvPr>
            <p:ph idx="1"/>
          </p:nvPr>
        </p:nvSpPr>
        <p:spPr>
          <a:xfrm>
            <a:off x="914400" y="613187"/>
            <a:ext cx="7533140" cy="4054915"/>
          </a:xfrm>
        </p:spPr>
        <p:txBody>
          <a:bodyPr>
            <a:normAutofit fontScale="85000" lnSpcReduction="10000"/>
          </a:bodyPr>
          <a:lstStyle/>
          <a:p>
            <a:r>
              <a:rPr lang="en-US" sz="1400" dirty="0">
                <a:latin typeface="Times New Roman" panose="02020603050405020304" pitchFamily="18" charset="0"/>
                <a:cs typeface="Times New Roman" panose="02020603050405020304" pitchFamily="18" charset="0"/>
              </a:rPr>
              <a:t>SDR's publication performance has remained stable over the last two decades, but its citations have declined. </a:t>
            </a:r>
          </a:p>
          <a:p>
            <a:r>
              <a:rPr lang="en-US" sz="1400" dirty="0">
                <a:latin typeface="Times New Roman" panose="02020603050405020304" pitchFamily="18" charset="0"/>
                <a:cs typeface="Times New Roman" panose="02020603050405020304" pitchFamily="18" charset="0"/>
              </a:rPr>
              <a:t>Topics including "system analysis," "modelling," and "numerical modelling" have become more popular. </a:t>
            </a:r>
          </a:p>
          <a:p>
            <a:r>
              <a:rPr lang="en-US" sz="1400" dirty="0">
                <a:latin typeface="Times New Roman" panose="02020603050405020304" pitchFamily="18" charset="0"/>
                <a:cs typeface="Times New Roman" panose="02020603050405020304" pitchFamily="18" charset="0"/>
              </a:rPr>
              <a:t>The key issues covered by SDR fall into four broad groups: </a:t>
            </a:r>
          </a:p>
          <a:p>
            <a:pPr marL="342900" indent="-342900">
              <a:buFont typeface="+mj-lt"/>
              <a:buAutoNum type="arabicPeriod"/>
            </a:pPr>
            <a:r>
              <a:rPr lang="en-US" sz="1400" dirty="0">
                <a:latin typeface="Times New Roman" panose="02020603050405020304" pitchFamily="18" charset="0"/>
                <a:cs typeface="Times New Roman" panose="02020603050405020304" pitchFamily="18" charset="0"/>
              </a:rPr>
              <a:t>Modelling approach, computer simulations, and numerical model; </a:t>
            </a:r>
          </a:p>
          <a:p>
            <a:pPr marL="342900" indent="-342900">
              <a:buFont typeface="+mj-lt"/>
              <a:buAutoNum type="arabicPeriod"/>
            </a:pPr>
            <a:r>
              <a:rPr lang="en-US" sz="1400" dirty="0">
                <a:latin typeface="Times New Roman" panose="02020603050405020304" pitchFamily="18" charset="0"/>
                <a:cs typeface="Times New Roman" panose="02020603050405020304" pitchFamily="18" charset="0"/>
              </a:rPr>
              <a:t>Teaching, research, and performance evaluation; </a:t>
            </a:r>
          </a:p>
          <a:p>
            <a:pPr marL="342900" indent="-342900">
              <a:buFont typeface="+mj-lt"/>
              <a:buAutoNum type="arabicPeriod"/>
            </a:pPr>
            <a:r>
              <a:rPr lang="en-US" sz="1400" dirty="0">
                <a:latin typeface="Times New Roman" panose="02020603050405020304" pitchFamily="18" charset="0"/>
                <a:cs typeface="Times New Roman" panose="02020603050405020304" pitchFamily="18" charset="0"/>
              </a:rPr>
              <a:t>Optimization, parameterization and algorithm; and </a:t>
            </a:r>
          </a:p>
          <a:p>
            <a:pPr marL="342900" indent="-342900">
              <a:buFont typeface="+mj-lt"/>
              <a:buAutoNum type="arabicPeriod"/>
            </a:pPr>
            <a:r>
              <a:rPr lang="en-US" sz="1400" dirty="0">
                <a:latin typeface="Times New Roman" panose="02020603050405020304" pitchFamily="18" charset="0"/>
                <a:cs typeface="Times New Roman" panose="02020603050405020304" pitchFamily="18" charset="0"/>
              </a:rPr>
              <a:t>Eurasia and Europe</a:t>
            </a:r>
          </a:p>
          <a:p>
            <a:r>
              <a:rPr lang="en-US" dirty="0">
                <a:latin typeface="Times New Roman" panose="02020603050405020304" pitchFamily="18" charset="0"/>
                <a:cs typeface="Times New Roman" panose="02020603050405020304" pitchFamily="18" charset="0"/>
              </a:rPr>
              <a:t>Conclusions, </a:t>
            </a:r>
          </a:p>
          <a:p>
            <a:r>
              <a:rPr lang="en-US" sz="1400" dirty="0">
                <a:latin typeface="Times New Roman" panose="02020603050405020304" pitchFamily="18" charset="0"/>
                <a:cs typeface="Times New Roman" panose="02020603050405020304" pitchFamily="18" charset="0"/>
              </a:rPr>
              <a:t>The most often cited works have significantly advanced three important fields: group model building, model testing, model validity, and formal methods, and modeling dynamic issues with large applicability. The SDR role is very crucial and the development of the system dynamics discipline is emphasized in this bibliometric study</a:t>
            </a:r>
          </a:p>
          <a:p>
            <a:r>
              <a:rPr lang="en-US" dirty="0">
                <a:latin typeface="Times New Roman" panose="02020603050405020304" pitchFamily="18" charset="0"/>
                <a:cs typeface="Times New Roman" panose="02020603050405020304" pitchFamily="18" charset="0"/>
              </a:rPr>
              <a:t>Recommendations </a:t>
            </a:r>
          </a:p>
          <a:p>
            <a:r>
              <a:rPr lang="en-US" sz="1800" dirty="0">
                <a:latin typeface="Times New Roman" panose="02020603050405020304" pitchFamily="18" charset="0"/>
                <a:cs typeface="Times New Roman" panose="02020603050405020304" pitchFamily="18" charset="0"/>
              </a:rPr>
              <a:t>There are three topics that appear to be worthy of further investigation and future study</a:t>
            </a:r>
            <a:r>
              <a:rPr lang="en-US" sz="2000" dirty="0">
                <a:latin typeface="Times New Roman" panose="02020603050405020304" pitchFamily="18" charset="0"/>
                <a:cs typeface="Times New Roman" panose="02020603050405020304" pitchFamily="18" charset="0"/>
              </a:rPr>
              <a:t>. </a:t>
            </a:r>
          </a:p>
          <a:p>
            <a:pPr marL="342900" indent="-342900">
              <a:buFont typeface="+mj-lt"/>
              <a:buAutoNum type="arabicPeriod"/>
            </a:pPr>
            <a:r>
              <a:rPr lang="en-US" sz="1700" dirty="0" err="1">
                <a:latin typeface="Times New Roman" panose="02020603050405020304" pitchFamily="18" charset="0"/>
                <a:cs typeface="Times New Roman" panose="02020603050405020304" pitchFamily="18" charset="0"/>
              </a:rPr>
              <a:t>Behaviroul</a:t>
            </a:r>
            <a:r>
              <a:rPr lang="en-US" sz="1700" dirty="0">
                <a:latin typeface="Times New Roman" panose="02020603050405020304" pitchFamily="18" charset="0"/>
                <a:cs typeface="Times New Roman" panose="02020603050405020304" pitchFamily="18" charset="0"/>
              </a:rPr>
              <a:t> research</a:t>
            </a:r>
          </a:p>
          <a:p>
            <a:pPr marL="342900" indent="-342900">
              <a:buFont typeface="+mj-lt"/>
              <a:buAutoNum type="arabicPeriod"/>
            </a:pPr>
            <a:r>
              <a:rPr lang="en-US" sz="1700" dirty="0">
                <a:latin typeface="Times New Roman" panose="02020603050405020304" pitchFamily="18" charset="0"/>
                <a:cs typeface="Times New Roman" panose="02020603050405020304" pitchFamily="18" charset="0"/>
              </a:rPr>
              <a:t>System dynamics capacity to measuring the effects of interventions in the long spam:</a:t>
            </a:r>
          </a:p>
          <a:p>
            <a:pPr marL="342900" indent="-342900">
              <a:buFont typeface="+mj-lt"/>
              <a:buAutoNum type="arabicPeriod"/>
            </a:pPr>
            <a:r>
              <a:rPr lang="en-US" sz="1700" dirty="0">
                <a:latin typeface="Times New Roman" panose="02020603050405020304" pitchFamily="18" charset="0"/>
                <a:cs typeface="Times New Roman" panose="02020603050405020304" pitchFamily="18" charset="0"/>
              </a:rPr>
              <a:t>Improving elicitation methods for people that are novices to system dynamics:</a:t>
            </a:r>
          </a:p>
        </p:txBody>
      </p:sp>
    </p:spTree>
    <p:extLst>
      <p:ext uri="{BB962C8B-B14F-4D97-AF65-F5344CB8AC3E}">
        <p14:creationId xmlns:p14="http://schemas.microsoft.com/office/powerpoint/2010/main" val="109333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6"/>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a:t>
            </a:r>
            <a:r>
              <a:rPr lang="en-US" sz="3100" dirty="0">
                <a:solidFill>
                  <a:schemeClr val="tx1"/>
                </a:solidFill>
              </a:rPr>
              <a:t>Prepare your Online Poster presentation using a copy of this template. </a:t>
            </a:r>
            <a:endParaRPr lang="en-US" sz="2500" dirty="0">
              <a:solidFill>
                <a:schemeClr val="tx1"/>
              </a:solidFill>
            </a:endParaRPr>
          </a:p>
          <a:p>
            <a:pPr marL="685800" lvl="1" indent="-342900" algn="l">
              <a:buFont typeface="Courier New" panose="02070309020205020404" pitchFamily="49" charset="0"/>
              <a:buChar char="o"/>
            </a:pPr>
            <a:r>
              <a:rPr lang="en-US"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dirty="0">
              <a:solidFill>
                <a:schemeClr val="tx1"/>
              </a:solidFill>
            </a:endParaRPr>
          </a:p>
          <a:p>
            <a:pPr algn="l"/>
            <a:r>
              <a:rPr lang="en-US" sz="3100" dirty="0">
                <a:solidFill>
                  <a:schemeClr val="tx1"/>
                </a:solidFill>
              </a:rPr>
              <a:t>2) Submit your Online Poster presentation slides at </a:t>
            </a:r>
            <a:r>
              <a:rPr lang="en-US" sz="3100" dirty="0">
                <a:solidFill>
                  <a:schemeClr val="tx1"/>
                </a:solidFill>
                <a:hlinkClick r:id="rId4"/>
              </a:rPr>
              <a:t>https://webportal.systemdynamics.org</a:t>
            </a:r>
            <a:r>
              <a:rPr lang="en-US" sz="3100" dirty="0">
                <a:solidFill>
                  <a:schemeClr val="tx1"/>
                </a:solidFill>
              </a:rPr>
              <a:t> by June 20</a:t>
            </a:r>
          </a:p>
          <a:p>
            <a:pPr marL="685800" lvl="1" indent="-342900" algn="l">
              <a:buFont typeface="Courier New" panose="02070309020205020404" pitchFamily="49" charset="0"/>
              <a:buChar char="o"/>
            </a:pPr>
            <a:r>
              <a:rPr lang="en-US" dirty="0">
                <a:solidFill>
                  <a:schemeClr val="tx1"/>
                </a:solidFill>
              </a:rPr>
              <a:t>Click on the title of your submission</a:t>
            </a:r>
          </a:p>
          <a:p>
            <a:pPr marL="685800" lvl="1" indent="-342900" algn="l">
              <a:buFont typeface="Courier New" panose="02070309020205020404" pitchFamily="49" charset="0"/>
              <a:buChar char="o"/>
            </a:pPr>
            <a:r>
              <a:rPr lang="en-US" dirty="0">
                <a:solidFill>
                  <a:schemeClr val="tx1"/>
                </a:solidFill>
              </a:rPr>
              <a:t>Select “Upload new or updated paper files”</a:t>
            </a:r>
          </a:p>
          <a:p>
            <a:pPr marL="685800" lvl="1" indent="-342900" algn="l">
              <a:buFont typeface="Courier New" panose="02070309020205020404" pitchFamily="49" charset="0"/>
              <a:buChar char="o"/>
            </a:pPr>
            <a:r>
              <a:rPr lang="en-US" dirty="0">
                <a:solidFill>
                  <a:schemeClr val="tx1"/>
                </a:solidFill>
              </a:rPr>
              <a:t>Upload the </a:t>
            </a:r>
            <a:r>
              <a:rPr lang="en-US" dirty="0" err="1">
                <a:solidFill>
                  <a:schemeClr val="tx1"/>
                </a:solidFill>
              </a:rPr>
              <a:t>Powerpoint</a:t>
            </a:r>
            <a:r>
              <a:rPr lang="en-US" dirty="0">
                <a:solidFill>
                  <a:schemeClr val="tx1"/>
                </a:solidFill>
              </a:rPr>
              <a:t> presentation file for your Online Poster slides</a:t>
            </a:r>
          </a:p>
          <a:p>
            <a:pPr marL="1028700" lvl="2" indent="-342900" algn="l">
              <a:buFont typeface="Arial" panose="020B0604020202020204" pitchFamily="34" charset="0"/>
              <a:buChar char="•"/>
            </a:pPr>
            <a:endParaRPr lang="en-US" sz="2500" dirty="0">
              <a:solidFill>
                <a:schemeClr val="tx1"/>
              </a:solidFill>
            </a:endParaRPr>
          </a:p>
          <a:p>
            <a:pPr algn="l"/>
            <a:r>
              <a:rPr lang="en-US" sz="2800" dirty="0">
                <a:solidFill>
                  <a:schemeClr val="tx1"/>
                </a:solidFill>
              </a:rPr>
              <a:t>3) </a:t>
            </a:r>
            <a:r>
              <a:rPr lang="en-US" sz="3100" dirty="0">
                <a:solidFill>
                  <a:schemeClr val="tx1"/>
                </a:solidFill>
              </a:rPr>
              <a:t>Follow the format and timing listed below: </a:t>
            </a:r>
          </a:p>
          <a:p>
            <a:pPr marL="685800" lvl="1" indent="-342900" algn="l">
              <a:buFont typeface="Courier New" panose="02070309020205020404" pitchFamily="49" charset="0"/>
              <a:buChar char="o"/>
            </a:pPr>
            <a:r>
              <a:rPr lang="en-US"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dirty="0">
              <a:solidFill>
                <a:schemeClr val="tx1"/>
              </a:solidFill>
            </a:endParaRPr>
          </a:p>
          <a:p>
            <a:pPr algn="l"/>
            <a:r>
              <a:rPr lang="en-US" sz="2800" dirty="0">
                <a:solidFill>
                  <a:schemeClr val="tx1"/>
                </a:solidFill>
              </a:rPr>
              <a:t>4) </a:t>
            </a:r>
            <a:r>
              <a:rPr lang="en-US" sz="3100" dirty="0">
                <a:solidFill>
                  <a:schemeClr val="tx1"/>
                </a:solidFill>
              </a:rPr>
              <a:t>You may record your presentation in advance</a:t>
            </a:r>
          </a:p>
          <a:p>
            <a:pPr marL="685800" lvl="1" indent="-342900" algn="l">
              <a:buFont typeface="Courier New" panose="02070309020205020404" pitchFamily="49" charset="0"/>
              <a:buChar char="o"/>
            </a:pPr>
            <a:r>
              <a:rPr lang="en-US"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dirty="0">
              <a:solidFill>
                <a:schemeClr val="tx1"/>
              </a:solidFill>
            </a:endParaRPr>
          </a:p>
          <a:p>
            <a:pPr algn="l"/>
            <a:r>
              <a:rPr lang="en-US" sz="3100" dirty="0">
                <a:solidFill>
                  <a:schemeClr val="tx1"/>
                </a:solidFill>
              </a:rPr>
              <a:t>5) If you make updates or change plans after June 20, send the session chair a note</a:t>
            </a:r>
            <a:endParaRPr lang="en-US" sz="2800" dirty="0">
              <a:solidFill>
                <a:schemeClr val="tx1"/>
              </a:solidFill>
            </a:endParaRPr>
          </a:p>
          <a:p>
            <a:pPr marL="685800" lvl="1" indent="-342900" algn="l">
              <a:buFont typeface="Courier New" panose="02070309020205020404" pitchFamily="49" charset="0"/>
              <a:buChar char="o"/>
            </a:pPr>
            <a:r>
              <a:rPr lang="en-US" dirty="0">
                <a:solidFill>
                  <a:schemeClr val="tx1"/>
                </a:solidFill>
              </a:rPr>
              <a:t>Use the contact information at </a:t>
            </a:r>
            <a:r>
              <a:rPr lang="en-US" dirty="0">
                <a:solidFill>
                  <a:schemeClr val="tx1"/>
                </a:solidFill>
                <a:hlinkClick r:id="rId5"/>
              </a:rPr>
              <a:t>https://isdc.systemdynamics.org</a:t>
            </a:r>
            <a:r>
              <a:rPr lang="en-US" dirty="0">
                <a:solidFill>
                  <a:schemeClr val="tx1"/>
                </a:solidFill>
              </a:rPr>
              <a:t>     </a:t>
            </a:r>
            <a:endParaRPr lang="en-US" sz="22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extLst>
      <p:ext uri="{BB962C8B-B14F-4D97-AF65-F5344CB8AC3E}">
        <p14:creationId xmlns:p14="http://schemas.microsoft.com/office/powerpoint/2010/main" val="29200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1392</TotalTime>
  <Words>1059</Words>
  <Application>Microsoft Office PowerPoint</Application>
  <PresentationFormat>On-screen Show (16:9)</PresentationFormat>
  <Paragraphs>99</Paragraphs>
  <Slides>5</Slides>
  <Notes>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Avenir LT Std 55 Roman</vt:lpstr>
      <vt:lpstr>Calibri</vt:lpstr>
      <vt:lpstr>Courier New</vt:lpstr>
      <vt:lpstr>Times New Roman</vt:lpstr>
      <vt:lpstr>Office Theme</vt:lpstr>
      <vt:lpstr>System Dynamics Review: A Bibliometric Analysis</vt:lpstr>
      <vt:lpstr>Problem Statement</vt:lpstr>
      <vt:lpstr>Approach or Dynamic Hypothesis</vt:lpstr>
      <vt:lpstr>PowerPoint Presentation</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Vibhav Pratap</cp:lastModifiedBy>
  <cp:revision>64</cp:revision>
  <cp:lastPrinted>2018-05-29T13:54:06Z</cp:lastPrinted>
  <dcterms:created xsi:type="dcterms:W3CDTF">2018-04-25T19:48:46Z</dcterms:created>
  <dcterms:modified xsi:type="dcterms:W3CDTF">2023-06-17T11:06:15Z</dcterms:modified>
</cp:coreProperties>
</file>