
<file path=[Content_Types].xml><?xml version="1.0" encoding="utf-8"?>
<Types xmlns="http://schemas.openxmlformats.org/package/2006/content-types">
  <Default Extension="jpeg" ContentType="image/jpeg"/>
  <Default Extension="JPG" ContentType="image/.jpg"/>
  <Default Extension="png" ContentType="image/png"/>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0" r:id="rId3"/>
    <p:sldId id="257" r:id="rId5"/>
    <p:sldId id="258" r:id="rId6"/>
    <p:sldId id="259" r:id="rId7"/>
    <p:sldId id="256" r:id="rId8"/>
  </p:sldIdLst>
  <p:sldSz cx="9144000" cy="5143500" type="screen16x9"/>
  <p:notesSz cx="6400800" cy="86868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21" userDrawn="1">
          <p15:clr>
            <a:srgbClr val="A4A3A4"/>
          </p15:clr>
        </p15:guide>
        <p15:guide id="2" pos="28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87418" autoAdjust="0"/>
  </p:normalViewPr>
  <p:slideViewPr>
    <p:cSldViewPr showGuides="1">
      <p:cViewPr varScale="1">
        <p:scale>
          <a:sx n="92" d="100"/>
          <a:sy n="92" d="100"/>
        </p:scale>
        <p:origin x="540" y="60"/>
      </p:cViewPr>
      <p:guideLst>
        <p:guide orient="horz" pos="1521"/>
        <p:guide pos="2882"/>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7.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Title page: Change title to submission name. Bold</a:t>
            </a:r>
            <a:r>
              <a:rPr lang="en-US" baseline="0" dirty="0"/>
              <a:t> the name of the presenter and display your name as you want it read by the moderator (</a:t>
            </a:r>
            <a:r>
              <a:rPr lang="en-US" baseline="0" dirty="0" err="1"/>
              <a:t>eg</a:t>
            </a:r>
            <a:r>
              <a:rPr lang="en-US" baseline="0" dirty="0"/>
              <a:t> Bob instead of Robert). Note the suggested timing in the bottom right. Slide timing may be adjusted, but not the number of slides. The session chair will change slide following the timing indicated, or earlier if requested.</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Problem Statement:</a:t>
            </a:r>
            <a:r>
              <a:rPr lang="en-US" baseline="0" dirty="0"/>
              <a:t> Do not change the slide title.  Keep fonts big (24 </a:t>
            </a:r>
            <a:r>
              <a:rPr lang="en-US" baseline="0" dirty="0" err="1"/>
              <a:t>pt</a:t>
            </a:r>
            <a:r>
              <a:rPr lang="en-US" baseline="0" dirty="0"/>
              <a:t> or bigger). Indicate why the problem is important. Note the timing in the bottom right.</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Approach or Dynamic Hypothesis: Do not change the slide title.  Keep fonts big (24 </a:t>
            </a:r>
            <a:r>
              <a:rPr lang="en-US" baseline="0" dirty="0" err="1"/>
              <a:t>pt</a:t>
            </a:r>
            <a:r>
              <a:rPr lang="en-US" baseline="0" dirty="0"/>
              <a:t> or bigger). Note the timing in the bottom right.</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dirty="0"/>
              <a:t>Progress, Insights, and Questions: </a:t>
            </a:r>
            <a:r>
              <a:rPr lang="en-US" baseline="0" dirty="0"/>
              <a:t>Do not change the slide title. </a:t>
            </a:r>
            <a:r>
              <a:rPr lang="en-US" dirty="0"/>
              <a:t>Again, keep the text short and fonts big. Show</a:t>
            </a:r>
            <a:r>
              <a:rPr lang="en-US" baseline="0" dirty="0"/>
              <a:t> structure or behavior – may not be room for both (some flexibility on font for images). No need to conclude, there is always more to be done. Any questions you want to pose to the audience can go here. Note the timing in the bottom right.</a:t>
            </a:r>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3C94FCB0-42F1-4FA7-A53C-3F4DF092E22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3C94FCB0-42F1-4FA7-A53C-3F4DF092E22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endParaRPr lang="en-US"/>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p:txBody>
          <a:bodyPr/>
          <a:lstStyle/>
          <a:p>
            <a:fld id="{3C94FCB0-42F1-4FA7-A53C-3F4DF092E22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3C94FCB0-42F1-4FA7-A53C-3F4DF092E22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C94FCB0-42F1-4FA7-A53C-3F4DF092E22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C94FCB0-42F1-4FA7-A53C-3F4DF092E22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530" indent="-214630"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tags" Target="../tags/tag1.xml"/><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7"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9" Type="http://schemas.openxmlformats.org/officeDocument/2006/relationships/tags" Target="../tags/tag5.xml"/><Relationship Id="rId8" Type="http://schemas.openxmlformats.org/officeDocument/2006/relationships/image" Target="../media/image10.png"/><Relationship Id="rId7" Type="http://schemas.openxmlformats.org/officeDocument/2006/relationships/tags" Target="../tags/tag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 Id="rId3" Type="http://schemas.openxmlformats.org/officeDocument/2006/relationships/image" Target="../media/image6.png"/><Relationship Id="rId2" Type="http://schemas.openxmlformats.org/officeDocument/2006/relationships/image" Target="../media/image9.png"/><Relationship Id="rId14" Type="http://schemas.openxmlformats.org/officeDocument/2006/relationships/notesSlide" Target="../notesSlides/notesSlide4.xml"/><Relationship Id="rId13" Type="http://schemas.openxmlformats.org/officeDocument/2006/relationships/slideLayout" Target="../slideLayouts/slideLayout2.xml"/><Relationship Id="rId12" Type="http://schemas.openxmlformats.org/officeDocument/2006/relationships/tags" Target="../tags/tag6.xml"/><Relationship Id="rId11" Type="http://schemas.openxmlformats.org/officeDocument/2006/relationships/image" Target="../media/image12.png"/><Relationship Id="rId10" Type="http://schemas.openxmlformats.org/officeDocument/2006/relationships/image" Target="../media/image11.emf"/><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1.xml"/><Relationship Id="rId3" Type="http://schemas.openxmlformats.org/officeDocument/2006/relationships/hyperlink" Target="https://isdc.systemdynamics.org/" TargetMode="External"/><Relationship Id="rId2" Type="http://schemas.openxmlformats.org/officeDocument/2006/relationships/hyperlink" Target="https://webportal.systemdynamics.org/" TargetMode="Externa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27455"/>
            <a:ext cx="8036560" cy="1102360"/>
          </a:xfrm>
        </p:spPr>
        <p:txBody>
          <a:bodyPr>
            <a:normAutofit/>
          </a:bodyPr>
          <a:lstStyle/>
          <a:p>
            <a:pPr algn="ctr"/>
            <a:r>
              <a:rPr lang="en-US" dirty="0">
                <a:solidFill>
                  <a:srgbClr val="343A40"/>
                </a:solidFill>
                <a:latin typeface="Times New Roman" panose="02020603050405020304" charset="0"/>
                <a:cs typeface="Times New Roman" panose="02020603050405020304" charset="0"/>
              </a:rPr>
              <a:t>Visualization of aging and shrinking trends in China’s population through 2060</a:t>
            </a:r>
            <a:endParaRPr lang="en-US" dirty="0">
              <a:solidFill>
                <a:srgbClr val="343A40"/>
              </a:solidFill>
              <a:latin typeface="Times New Roman" panose="02020603050405020304" charset="0"/>
              <a:cs typeface="Times New Roman" panose="02020603050405020304" charset="0"/>
            </a:endParaRPr>
          </a:p>
        </p:txBody>
      </p:sp>
      <p:sp>
        <p:nvSpPr>
          <p:cNvPr id="3" name="Subtitle 2"/>
          <p:cNvSpPr>
            <a:spLocks noGrp="1"/>
          </p:cNvSpPr>
          <p:nvPr>
            <p:ph type="subTitle" idx="1"/>
          </p:nvPr>
        </p:nvSpPr>
        <p:spPr>
          <a:xfrm>
            <a:off x="1143000" y="2531745"/>
            <a:ext cx="6311900" cy="672465"/>
          </a:xfrm>
        </p:spPr>
        <p:txBody>
          <a:bodyPr>
            <a:noAutofit/>
          </a:bodyPr>
          <a:lstStyle/>
          <a:p>
            <a:pPr algn="r"/>
            <a:r>
              <a:rPr lang="en-US" sz="1600" b="1" dirty="0">
                <a:solidFill>
                  <a:schemeClr val="tx1"/>
                </a:solidFill>
                <a:latin typeface="Times New Roman" panose="02020603050405020304" charset="0"/>
                <a:cs typeface="Times New Roman" panose="02020603050405020304" charset="0"/>
              </a:rPr>
              <a:t> Junlai Zhang    </a:t>
            </a:r>
            <a:r>
              <a:rPr lang="en-US" sz="1600" dirty="0">
                <a:solidFill>
                  <a:schemeClr val="tx1"/>
                </a:solidFill>
                <a:latin typeface="Times New Roman" panose="02020603050405020304" charset="0"/>
                <a:cs typeface="Times New Roman" panose="02020603050405020304" charset="0"/>
              </a:rPr>
              <a:t>Vienna University of Business </a:t>
            </a:r>
            <a:r>
              <a:rPr lang="en-US" sz="1600" dirty="0">
                <a:solidFill>
                  <a:schemeClr val="tx1"/>
                </a:solidFill>
                <a:latin typeface="Times New Roman" panose="02020603050405020304" charset="0"/>
                <a:cs typeface="Times New Roman" panose="02020603050405020304" charset="0"/>
                <a:sym typeface="+mn-ea"/>
              </a:rPr>
              <a:t>and</a:t>
            </a:r>
            <a:r>
              <a:rPr lang="en-US" sz="1600" dirty="0">
                <a:solidFill>
                  <a:schemeClr val="tx1"/>
                </a:solidFill>
                <a:latin typeface="Times New Roman" panose="02020603050405020304" charset="0"/>
                <a:cs typeface="Times New Roman" panose="02020603050405020304" charset="0"/>
              </a:rPr>
              <a:t> Economics </a:t>
            </a:r>
            <a:endParaRPr lang="en-US" sz="1600" dirty="0">
              <a:solidFill>
                <a:schemeClr val="tx1"/>
              </a:solidFill>
              <a:latin typeface="Times New Roman" panose="02020603050405020304" charset="0"/>
              <a:cs typeface="Times New Roman" panose="02020603050405020304" charset="0"/>
            </a:endParaRPr>
          </a:p>
          <a:p>
            <a:pPr algn="r"/>
            <a:r>
              <a:rPr lang="en-US" sz="1600" dirty="0">
                <a:solidFill>
                  <a:schemeClr val="tx1"/>
                </a:solidFill>
                <a:latin typeface="Times New Roman" panose="02020603050405020304" charset="0"/>
                <a:cs typeface="Times New Roman" panose="02020603050405020304" charset="0"/>
              </a:rPr>
              <a:t>     Jiangxi University of Finance and Economics </a:t>
            </a:r>
            <a:endParaRPr lang="en-US" sz="1600" dirty="0">
              <a:solidFill>
                <a:schemeClr val="tx1"/>
              </a:solidFill>
              <a:latin typeface="Times New Roman" panose="02020603050405020304" charset="0"/>
              <a:cs typeface="Times New Roman" panose="02020603050405020304" charset="0"/>
            </a:endParaRPr>
          </a:p>
          <a:p>
            <a:pPr marL="0" lvl="0" indent="0" algn="r">
              <a:buNone/>
            </a:pPr>
            <a:endParaRPr lang="en-US" sz="1600" dirty="0">
              <a:solidFill>
                <a:schemeClr val="tx1"/>
              </a:solidFill>
              <a:latin typeface="Times New Roman" panose="02020603050405020304" charset="0"/>
              <a:cs typeface="Times New Roman" panose="02020603050405020304" charset="0"/>
            </a:endParaRP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endParaRPr lang="en-US" sz="900" dirty="0"/>
          </a:p>
        </p:txBody>
      </p:sp>
      <p:sp>
        <p:nvSpPr>
          <p:cNvPr id="12" name="CaixaDeTexto 11"/>
          <p:cNvSpPr txBox="1"/>
          <p:nvPr/>
        </p:nvSpPr>
        <p:spPr>
          <a:xfrm>
            <a:off x="4393565" y="229627"/>
            <a:ext cx="3486150" cy="461665"/>
          </a:xfrm>
          <a:prstGeom prst="rect">
            <a:avLst/>
          </a:prstGeom>
          <a:noFill/>
        </p:spPr>
        <p:txBody>
          <a:bodyPr wrap="square" rtlCol="0">
            <a:spAutoFit/>
          </a:bodyPr>
          <a:lstStyle/>
          <a:p>
            <a:pPr algn="r"/>
            <a:r>
              <a:rPr lang="pt-BR" sz="2400" i="1" dirty="0">
                <a:solidFill>
                  <a:srgbClr val="B2214D"/>
                </a:solidFill>
              </a:rPr>
              <a:t>WIP Presentation</a:t>
            </a:r>
            <a:endParaRPr lang="en-US" sz="2400" i="1" dirty="0">
              <a:solidFill>
                <a:srgbClr val="B2214D"/>
              </a:solidFill>
            </a:endParaRPr>
          </a:p>
        </p:txBody>
      </p:sp>
      <p:grpSp>
        <p:nvGrpSpPr>
          <p:cNvPr id="8" name="Group 7"/>
          <p:cNvGrpSpPr/>
          <p:nvPr/>
        </p:nvGrpSpPr>
        <p:grpSpPr>
          <a:xfrm>
            <a:off x="0" y="4657189"/>
            <a:ext cx="9144000" cy="675443"/>
            <a:chOff x="0" y="4657189"/>
            <a:chExt cx="9144000" cy="675443"/>
          </a:xfrm>
        </p:grpSpPr>
        <p:grpSp>
          <p:nvGrpSpPr>
            <p:cNvPr id="7" name="Group 6"/>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Chicago, USA and Virtually</a:t>
                </a:r>
                <a:endParaRPr lang="en-US" sz="900" dirty="0">
                  <a:solidFill>
                    <a:schemeClr val="bg1"/>
                  </a:solidFill>
                  <a:latin typeface="Avenir LT Std 55 Roman" panose="020B0503020203020204" pitchFamily="34" charset="0"/>
                </a:endParaRPr>
              </a:p>
            </p:txBody>
          </p:sp>
          <p:grpSp>
            <p:nvGrpSpPr>
              <p:cNvPr id="6" name="Group 5"/>
              <p:cNvGrpSpPr/>
              <p:nvPr/>
            </p:nvGrpSpPr>
            <p:grpSpPr>
              <a:xfrm>
                <a:off x="1378548" y="4686300"/>
                <a:ext cx="2107603" cy="646332"/>
                <a:chOff x="1378548" y="4686300"/>
                <a:chExt cx="2107603" cy="646332"/>
              </a:xfrm>
            </p:grpSpPr>
            <p:pic>
              <p:nvPicPr>
                <p:cNvPr id="1026" name="Picture 2"/>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6" name="Retângulo 15"/>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p:cNvPicPr preferRelativeResize="0"/>
            <p:nvPr/>
          </p:nvPicPr>
          <p:blipFill>
            <a:blip r:embed="rId3"/>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p:cNvPicPr>
            <a:picLocks noChangeAspect="1"/>
          </p:cNvPicPr>
          <p:nvPr/>
        </p:nvPicPr>
        <p:blipFill rotWithShape="1">
          <a:blip r:embed="rId4">
            <a:extLst>
              <a:ext uri="{28A0092B-C50C-407E-A947-70E740481C1C}">
                <a14:useLocalDpi xmlns:a14="http://schemas.microsoft.com/office/drawing/2010/main" val="0"/>
              </a:ext>
            </a:extLst>
          </a:blip>
          <a:srcRect l="20000" t="31054" r="70833" b="57225"/>
          <a:stretch>
            <a:fillRect/>
          </a:stretch>
        </p:blipFill>
        <p:spPr>
          <a:xfrm>
            <a:off x="7162800" y="691530"/>
            <a:ext cx="409210" cy="392415"/>
          </a:xfrm>
          <a:prstGeom prst="rect">
            <a:avLst/>
          </a:prstGeom>
        </p:spPr>
      </p:pic>
      <p:grpSp>
        <p:nvGrpSpPr>
          <p:cNvPr id="18" name="Group 5"/>
          <p:cNvGrpSpPr/>
          <p:nvPr/>
        </p:nvGrpSpPr>
        <p:grpSpPr>
          <a:xfrm>
            <a:off x="533131" y="230031"/>
            <a:ext cx="1371599" cy="912969"/>
            <a:chOff x="395214" y="152400"/>
            <a:chExt cx="1509786" cy="1053148"/>
          </a:xfrm>
        </p:grpSpPr>
        <p:sp>
          <p:nvSpPr>
            <p:cNvPr id="19"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3" name="文本框 12"/>
          <p:cNvSpPr txBox="1"/>
          <p:nvPr/>
        </p:nvSpPr>
        <p:spPr>
          <a:xfrm>
            <a:off x="2071370" y="3204210"/>
            <a:ext cx="6614795" cy="885825"/>
          </a:xfrm>
          <a:prstGeom prst="rect">
            <a:avLst/>
          </a:prstGeom>
          <a:noFill/>
        </p:spPr>
        <p:txBody>
          <a:bodyPr wrap="square" rtlCol="0">
            <a:noAutofit/>
          </a:bodyPr>
          <a:p>
            <a:pPr marL="0" lvl="0" indent="0" algn="l">
              <a:buNone/>
            </a:pPr>
            <a:r>
              <a:rPr lang="en-US" sz="1600" b="1" dirty="0">
                <a:latin typeface="Times New Roman" panose="02020603050405020304" charset="0"/>
                <a:cs typeface="Times New Roman" panose="02020603050405020304" charset="0"/>
                <a:sym typeface="+mn-ea"/>
              </a:rPr>
              <a:t>Mark Heffernan</a:t>
            </a:r>
            <a:r>
              <a:rPr lang="en-US" sz="1600" dirty="0">
                <a:latin typeface="Times New Roman" panose="02020603050405020304" charset="0"/>
                <a:cs typeface="Times New Roman" panose="02020603050405020304" charset="0"/>
                <a:sym typeface="+mn-ea"/>
              </a:rPr>
              <a:t>  Western Sydney University</a:t>
            </a:r>
            <a:endParaRPr lang="en-US" sz="1600" dirty="0">
              <a:latin typeface="Times New Roman" panose="02020603050405020304" charset="0"/>
              <a:cs typeface="Times New Roman" panose="02020603050405020304" charset="0"/>
              <a:sym typeface="+mn-ea"/>
            </a:endParaRPr>
          </a:p>
          <a:p>
            <a:pPr marL="0" lvl="0" indent="0" algn="l">
              <a:buNone/>
            </a:pPr>
            <a:r>
              <a:rPr lang="en-US" sz="1600" dirty="0">
                <a:latin typeface="Times New Roman" panose="02020603050405020304" charset="0"/>
                <a:cs typeface="Times New Roman" panose="02020603050405020304" charset="0"/>
                <a:sym typeface="+mn-ea"/>
              </a:rPr>
              <a:t>                               Dynamic Operations</a:t>
            </a:r>
            <a:endParaRPr lang="en-US" sz="1600" dirty="0">
              <a:latin typeface="Times New Roman" panose="02020603050405020304" charset="0"/>
              <a:cs typeface="Times New Roman" panose="02020603050405020304" charset="0"/>
              <a:sym typeface="+mn-ea"/>
            </a:endParaRPr>
          </a:p>
          <a:p>
            <a:pPr marL="0" lvl="0" indent="0" algn="l">
              <a:buNone/>
            </a:pPr>
            <a:r>
              <a:rPr lang="en-US" sz="1600" dirty="0">
                <a:latin typeface="Times New Roman" panose="02020603050405020304" charset="0"/>
                <a:cs typeface="Times New Roman" panose="02020603050405020304" charset="0"/>
                <a:sym typeface="+mn-ea"/>
              </a:rPr>
              <a:t>                               University of New South Wales         </a:t>
            </a:r>
            <a:endParaRPr lang="en-US" sz="1600" dirty="0">
              <a:solidFill>
                <a:schemeClr val="tx1"/>
              </a:solidFill>
              <a:latin typeface="Times New Roman" panose="02020603050405020304" charset="0"/>
              <a:cs typeface="Times New Roman" panose="02020603050405020304" charset="0"/>
            </a:endParaRPr>
          </a:p>
          <a:p>
            <a:pPr algn="l"/>
            <a:endParaRPr lang="zh-CN" altLang="en-US"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9255" y="836930"/>
            <a:ext cx="4410710" cy="3814445"/>
          </a:xfrm>
        </p:spPr>
        <p:txBody>
          <a:bodyPr>
            <a:noAutofit/>
          </a:bodyPr>
          <a:lstStyle/>
          <a:p>
            <a:pPr marL="0" indent="0" algn="just">
              <a:buNone/>
            </a:pPr>
            <a:r>
              <a:rPr lang="en-US" sz="1800" dirty="0">
                <a:latin typeface="Times New Roman" panose="02020603050405020304" charset="0"/>
                <a:cs typeface="Times New Roman" panose="02020603050405020304" charset="0"/>
              </a:rPr>
              <a:t>China’s population</a:t>
            </a:r>
            <a:r>
              <a:rPr lang="de-DE" altLang="en-US" sz="1800" dirty="0">
                <a:latin typeface="Times New Roman" panose="02020603050405020304" charset="0"/>
                <a:cs typeface="Times New Roman" panose="02020603050405020304" charset="0"/>
              </a:rPr>
              <a:t> </a:t>
            </a:r>
            <a:r>
              <a:rPr lang="en-US" sz="1800" dirty="0">
                <a:latin typeface="Times New Roman" panose="02020603050405020304" charset="0"/>
                <a:cs typeface="Times New Roman" panose="02020603050405020304" charset="0"/>
              </a:rPr>
              <a:t>faced its first decline since 1961 in 2022, as death rates surpassed birth rates.</a:t>
            </a:r>
            <a:endParaRPr lang="en-US" sz="1800" dirty="0">
              <a:latin typeface="Times New Roman" panose="02020603050405020304" charset="0"/>
              <a:cs typeface="Times New Roman" panose="02020603050405020304" charset="0"/>
            </a:endParaRPr>
          </a:p>
          <a:p>
            <a:pPr marL="0" indent="0" algn="just">
              <a:buNone/>
            </a:pPr>
            <a:r>
              <a:rPr lang="de-DE" altLang="en-US" sz="1800" dirty="0">
                <a:latin typeface="Times New Roman" panose="02020603050405020304" charset="0"/>
                <a:cs typeface="Times New Roman" panose="02020603050405020304" charset="0"/>
              </a:rPr>
              <a:t>Because of that, w</a:t>
            </a:r>
            <a:r>
              <a:rPr lang="en-US" sz="1800" dirty="0">
                <a:latin typeface="Times New Roman" panose="02020603050405020304" charset="0"/>
                <a:cs typeface="Times New Roman" panose="02020603050405020304" charset="0"/>
              </a:rPr>
              <a:t>e wonder about the following trends 2000-20</a:t>
            </a:r>
            <a:r>
              <a:rPr lang="de-DE" altLang="en-US" sz="1800" dirty="0">
                <a:latin typeface="Times New Roman" panose="02020603050405020304" charset="0"/>
                <a:cs typeface="Times New Roman" panose="02020603050405020304" charset="0"/>
              </a:rPr>
              <a:t>6</a:t>
            </a:r>
            <a:r>
              <a:rPr lang="en-US" sz="1800" dirty="0">
                <a:latin typeface="Times New Roman" panose="02020603050405020304" charset="0"/>
                <a:cs typeface="Times New Roman" panose="02020603050405020304" charset="0"/>
              </a:rPr>
              <a:t>0</a:t>
            </a:r>
            <a:r>
              <a:rPr lang="de-DE" altLang="en-US" sz="1800" dirty="0">
                <a:latin typeface="Times New Roman" panose="02020603050405020304" charset="0"/>
                <a:cs typeface="Times New Roman" panose="02020603050405020304" charset="0"/>
              </a:rPr>
              <a:t>:</a:t>
            </a:r>
            <a:endParaRPr lang="en-US" sz="1800" dirty="0">
              <a:latin typeface="Times New Roman" panose="02020603050405020304" charset="0"/>
              <a:cs typeface="Times New Roman" panose="02020603050405020304" charset="0"/>
            </a:endParaRPr>
          </a:p>
          <a:p>
            <a:pPr marL="0" indent="0" algn="just">
              <a:buNone/>
            </a:pPr>
            <a:r>
              <a:rPr lang="en-US" sz="1800" dirty="0">
                <a:latin typeface="Times New Roman" panose="02020603050405020304" charset="0"/>
                <a:cs typeface="Times New Roman" panose="02020603050405020304" charset="0"/>
              </a:rPr>
              <a:t>1.the population of China?</a:t>
            </a:r>
            <a:endParaRPr lang="en-US" sz="1800" dirty="0">
              <a:latin typeface="Times New Roman" panose="02020603050405020304" charset="0"/>
              <a:cs typeface="Times New Roman" panose="02020603050405020304" charset="0"/>
            </a:endParaRPr>
          </a:p>
          <a:p>
            <a:pPr marL="0" indent="0" algn="just">
              <a:buNone/>
            </a:pPr>
            <a:r>
              <a:rPr lang="en-US" sz="1800" dirty="0">
                <a:latin typeface="Times New Roman" panose="02020603050405020304" charset="0"/>
                <a:cs typeface="Times New Roman" panose="02020603050405020304" charset="0"/>
              </a:rPr>
              <a:t>2.</a:t>
            </a:r>
            <a:r>
              <a:rPr lang="en-US" sz="1800" dirty="0">
                <a:latin typeface="Times New Roman" panose="02020603050405020304" charset="0"/>
                <a:cs typeface="Times New Roman" panose="02020603050405020304" charset="0"/>
                <a:sym typeface="+mn-ea"/>
              </a:rPr>
              <a:t>the demographic structural changes of China?</a:t>
            </a:r>
            <a:endParaRPr lang="en-US" sz="1800" dirty="0">
              <a:latin typeface="Times New Roman" panose="02020603050405020304" charset="0"/>
              <a:cs typeface="Times New Roman" panose="02020603050405020304" charset="0"/>
            </a:endParaRPr>
          </a:p>
          <a:p>
            <a:pPr marL="0" indent="0" algn="just">
              <a:buNone/>
            </a:pPr>
            <a:r>
              <a:rPr lang="en-US" sz="1800" dirty="0">
                <a:latin typeface="Times New Roman" panose="02020603050405020304" charset="0"/>
                <a:cs typeface="Times New Roman" panose="02020603050405020304" charset="0"/>
              </a:rPr>
              <a:t>3.</a:t>
            </a:r>
            <a:r>
              <a:rPr lang="en-US" sz="1800" dirty="0">
                <a:latin typeface="Times New Roman" panose="02020603050405020304" charset="0"/>
                <a:cs typeface="Times New Roman" panose="02020603050405020304" charset="0"/>
                <a:sym typeface="+mn-ea"/>
              </a:rPr>
              <a:t>the size of China’s workforce?</a:t>
            </a:r>
            <a:endParaRPr lang="en-US" sz="1800" dirty="0">
              <a:latin typeface="Times New Roman" panose="02020603050405020304" charset="0"/>
              <a:cs typeface="Times New Roman" panose="02020603050405020304" charset="0"/>
            </a:endParaRPr>
          </a:p>
          <a:p>
            <a:pPr marL="0" indent="0" algn="just">
              <a:buNone/>
            </a:pPr>
            <a:r>
              <a:rPr lang="en-US" sz="1800" dirty="0">
                <a:latin typeface="Times New Roman" panose="02020603050405020304" charset="0"/>
                <a:cs typeface="Times New Roman" panose="02020603050405020304" charset="0"/>
              </a:rPr>
              <a:t>4.the dependency burden  on the workforce?</a:t>
            </a:r>
            <a:endParaRPr lang="en-US" sz="1800" dirty="0">
              <a:latin typeface="Times New Roman" panose="02020603050405020304" charset="0"/>
              <a:cs typeface="Times New Roman" panose="02020603050405020304" charset="0"/>
            </a:endParaRP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endParaRPr lang="en-US" sz="900" dirty="0"/>
          </a:p>
        </p:txBody>
      </p:sp>
      <p:sp>
        <p:nvSpPr>
          <p:cNvPr id="5" name="Rectangle 4"/>
          <p:cNvSpPr/>
          <p:nvPr/>
        </p:nvSpPr>
        <p:spPr>
          <a:xfrm flipV="1">
            <a:off x="457200" y="649605"/>
            <a:ext cx="8503920" cy="76200"/>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389255" y="118390"/>
            <a:ext cx="6172200" cy="533120"/>
          </a:xfrm>
        </p:spPr>
        <p:txBody>
          <a:bodyPr>
            <a:normAutofit fontScale="90000"/>
          </a:bodyPr>
          <a:lstStyle/>
          <a:p>
            <a:pPr algn="l"/>
            <a:r>
              <a:rPr lang="en-US" dirty="0">
                <a:latin typeface="Times New Roman" panose="02020603050405020304" charset="0"/>
                <a:cs typeface="Times New Roman" panose="02020603050405020304" charset="0"/>
              </a:rPr>
              <a:t>Problem Statement</a:t>
            </a:r>
            <a:endParaRPr lang="en-US" dirty="0">
              <a:latin typeface="Times New Roman" panose="02020603050405020304" charset="0"/>
              <a:cs typeface="Times New Roman" panose="02020603050405020304" charset="0"/>
            </a:endParaRPr>
          </a:p>
        </p:txBody>
      </p:sp>
      <p:sp>
        <p:nvSpPr>
          <p:cNvPr id="13" name="TextBox 8"/>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Virtually everywhere!</a:t>
            </a:r>
            <a:endParaRPr lang="en-US" sz="900" dirty="0">
              <a:solidFill>
                <a:schemeClr val="bg1"/>
              </a:solidFill>
              <a:latin typeface="Avenir LT Std 55 Roman" panose="020B0503020203020204" pitchFamily="34" charset="0"/>
            </a:endParaRPr>
          </a:p>
        </p:txBody>
      </p:sp>
      <p:sp>
        <p:nvSpPr>
          <p:cNvPr id="17" name="Retângulo 16"/>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p:cNvPicPr preferRelativeResize="0"/>
          <p:nvPr/>
        </p:nvPicPr>
        <p:blipFill>
          <a:blip r:embed="rId2"/>
          <a:stretch>
            <a:fillRect/>
          </a:stretch>
        </p:blipFill>
        <p:spPr>
          <a:xfrm>
            <a:off x="1354146" y="4934661"/>
            <a:ext cx="216644" cy="183524"/>
          </a:xfrm>
          <a:prstGeom prst="rect">
            <a:avLst/>
          </a:prstGeom>
          <a:noFill/>
          <a:ln>
            <a:noFill/>
          </a:ln>
        </p:spPr>
      </p:pic>
      <p:grpSp>
        <p:nvGrpSpPr>
          <p:cNvPr id="10" name="Group 7"/>
          <p:cNvGrpSpPr/>
          <p:nvPr/>
        </p:nvGrpSpPr>
        <p:grpSpPr>
          <a:xfrm>
            <a:off x="0" y="4657189"/>
            <a:ext cx="9144000" cy="675443"/>
            <a:chOff x="0" y="4657189"/>
            <a:chExt cx="9144000" cy="675443"/>
          </a:xfrm>
        </p:grpSpPr>
        <p:grpSp>
          <p:nvGrpSpPr>
            <p:cNvPr id="11" name="Group 6"/>
            <p:cNvGrpSpPr/>
            <p:nvPr/>
          </p:nvGrpSpPr>
          <p:grpSpPr>
            <a:xfrm>
              <a:off x="0" y="4657189"/>
              <a:ext cx="9144000" cy="675443"/>
              <a:chOff x="0" y="4657189"/>
              <a:chExt cx="9144000" cy="675443"/>
            </a:xfrm>
          </p:grpSpPr>
          <p:sp>
            <p:nvSpPr>
              <p:cNvPr id="1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16"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Chicago, USA and Virtually</a:t>
                </a:r>
                <a:endParaRPr lang="en-US" sz="900" dirty="0">
                  <a:solidFill>
                    <a:schemeClr val="bg1"/>
                  </a:solidFill>
                  <a:latin typeface="Avenir LT Std 55 Roman" panose="020B0503020203020204" pitchFamily="34" charset="0"/>
                </a:endParaRPr>
              </a:p>
            </p:txBody>
          </p:sp>
          <p:grpSp>
            <p:nvGrpSpPr>
              <p:cNvPr id="19" name="Group 5"/>
              <p:cNvGrpSpPr/>
              <p:nvPr/>
            </p:nvGrpSpPr>
            <p:grpSpPr>
              <a:xfrm>
                <a:off x="1378548" y="4686300"/>
                <a:ext cx="2107603" cy="646332"/>
                <a:chOff x="1378548" y="4686300"/>
                <a:chExt cx="2107603" cy="646332"/>
              </a:xfrm>
            </p:grpSpPr>
            <p:pic>
              <p:nvPicPr>
                <p:cNvPr id="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2" name="Retângulo 21"/>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12" name="Retângulo 11"/>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4" name="Google Shape;210;p28"/>
            <p:cNvPicPr preferRelativeResize="0"/>
            <p:nvPr/>
          </p:nvPicPr>
          <p:blipFill>
            <a:blip r:embed="rId2"/>
            <a:stretch>
              <a:fillRect/>
            </a:stretch>
          </p:blipFill>
          <p:spPr>
            <a:xfrm>
              <a:off x="1383556" y="4959976"/>
              <a:ext cx="216644" cy="183524"/>
            </a:xfrm>
            <a:prstGeom prst="rect">
              <a:avLst/>
            </a:prstGeom>
            <a:noFill/>
            <a:ln>
              <a:noFill/>
            </a:ln>
          </p:spPr>
        </p:pic>
      </p:grpSp>
      <p:pic>
        <p:nvPicPr>
          <p:cNvPr id="23" name="图片 9" descr="CBR&amp;CDR&amp;LEXP"/>
          <p:cNvPicPr>
            <a:picLocks noChangeAspect="1"/>
          </p:cNvPicPr>
          <p:nvPr>
            <p:custDataLst>
              <p:tags r:id="rId5"/>
            </p:custDataLst>
          </p:nvPr>
        </p:nvPicPr>
        <p:blipFill>
          <a:blip r:embed="rId6"/>
          <a:stretch>
            <a:fillRect/>
          </a:stretch>
        </p:blipFill>
        <p:spPr>
          <a:xfrm>
            <a:off x="4799965" y="991235"/>
            <a:ext cx="4091305" cy="2990850"/>
          </a:xfrm>
          <a:prstGeom prst="rect">
            <a:avLst/>
          </a:prstGeom>
        </p:spPr>
      </p:pic>
      <p:sp>
        <p:nvSpPr>
          <p:cNvPr id="24" name="文本框 23"/>
          <p:cNvSpPr txBox="1"/>
          <p:nvPr/>
        </p:nvSpPr>
        <p:spPr>
          <a:xfrm>
            <a:off x="7086600" y="1587500"/>
            <a:ext cx="1138555" cy="275590"/>
          </a:xfrm>
          <a:prstGeom prst="rect">
            <a:avLst/>
          </a:prstGeom>
          <a:noFill/>
        </p:spPr>
        <p:txBody>
          <a:bodyPr wrap="square" rtlCol="0">
            <a:spAutoFit/>
          </a:bodyPr>
          <a:p>
            <a:r>
              <a:rPr lang="de-DE" altLang="zh-CN" sz="1200">
                <a:latin typeface="Calibri" panose="020F0502020204030204" charset="0"/>
              </a:rPr>
              <a:t>Life expectancy</a:t>
            </a:r>
            <a:endParaRPr lang="de-DE" altLang="zh-CN" sz="1200">
              <a:latin typeface="Calibri" panose="020F0502020204030204" charset="0"/>
            </a:endParaRPr>
          </a:p>
        </p:txBody>
      </p:sp>
      <p:sp>
        <p:nvSpPr>
          <p:cNvPr id="25" name="文本框 24"/>
          <p:cNvSpPr txBox="1"/>
          <p:nvPr/>
        </p:nvSpPr>
        <p:spPr>
          <a:xfrm>
            <a:off x="7162800" y="2553970"/>
            <a:ext cx="1202055" cy="275590"/>
          </a:xfrm>
          <a:prstGeom prst="rect">
            <a:avLst/>
          </a:prstGeom>
          <a:noFill/>
        </p:spPr>
        <p:txBody>
          <a:bodyPr wrap="square" rtlCol="0">
            <a:spAutoFit/>
          </a:bodyPr>
          <a:p>
            <a:r>
              <a:rPr lang="de-DE" altLang="zh-CN" sz="1200">
                <a:latin typeface="Calibri" panose="020F0502020204030204" charset="0"/>
              </a:rPr>
              <a:t>Crude birth rate</a:t>
            </a:r>
            <a:endParaRPr lang="de-DE" altLang="zh-CN" sz="1200">
              <a:latin typeface="Calibri" panose="020F0502020204030204" charset="0"/>
            </a:endParaRPr>
          </a:p>
        </p:txBody>
      </p:sp>
      <p:sp>
        <p:nvSpPr>
          <p:cNvPr id="26" name="文本框 25"/>
          <p:cNvSpPr txBox="1"/>
          <p:nvPr/>
        </p:nvSpPr>
        <p:spPr>
          <a:xfrm>
            <a:off x="6934200" y="3181350"/>
            <a:ext cx="3048000" cy="275590"/>
          </a:xfrm>
          <a:prstGeom prst="rect">
            <a:avLst/>
          </a:prstGeom>
          <a:noFill/>
        </p:spPr>
        <p:txBody>
          <a:bodyPr wrap="square" rtlCol="0">
            <a:spAutoFit/>
          </a:bodyPr>
          <a:p>
            <a:r>
              <a:rPr lang="de-DE" altLang="zh-CN" sz="1200">
                <a:latin typeface="Calibri" panose="020F0502020204030204" charset="0"/>
              </a:rPr>
              <a:t>Crude death rate</a:t>
            </a:r>
            <a:endParaRPr lang="de-DE" altLang="zh-CN" sz="1200">
              <a:latin typeface="Calibri" panose="020F050202020403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1" descr="006b21305becc69808e125fd783cbb2"/>
          <p:cNvPicPr>
            <a:picLocks noChangeAspect="1"/>
          </p:cNvPicPr>
          <p:nvPr>
            <p:custDataLst>
              <p:tags r:id="rId1"/>
            </p:custDataLst>
          </p:nvPr>
        </p:nvPicPr>
        <p:blipFill>
          <a:blip r:embed="rId2"/>
          <a:stretch>
            <a:fillRect/>
          </a:stretch>
        </p:blipFill>
        <p:spPr>
          <a:xfrm>
            <a:off x="3637280" y="811530"/>
            <a:ext cx="5400040" cy="3797935"/>
          </a:xfrm>
          <a:prstGeom prst="rect">
            <a:avLst/>
          </a:prstGeom>
        </p:spPr>
      </p:pic>
      <p:sp>
        <p:nvSpPr>
          <p:cNvPr id="3" name="Content Placeholder 2"/>
          <p:cNvSpPr>
            <a:spLocks noGrp="1"/>
          </p:cNvSpPr>
          <p:nvPr>
            <p:ph idx="1"/>
          </p:nvPr>
        </p:nvSpPr>
        <p:spPr>
          <a:xfrm>
            <a:off x="457200" y="1813560"/>
            <a:ext cx="3867785" cy="2038350"/>
          </a:xfrm>
        </p:spPr>
        <p:txBody>
          <a:bodyPr>
            <a:noAutofit/>
          </a:bodyPr>
          <a:lstStyle/>
          <a:p>
            <a:r>
              <a:rPr lang="en-US" dirty="0">
                <a:latin typeface="Times New Roman" panose="02020603050405020304" charset="0"/>
                <a:cs typeface="Times New Roman" panose="02020603050405020304" charset="0"/>
              </a:rPr>
              <a:t>Simple population model</a:t>
            </a:r>
            <a:endParaRPr lang="en-US" dirty="0">
              <a:latin typeface="Times New Roman" panose="02020603050405020304" charset="0"/>
              <a:cs typeface="Times New Roman" panose="02020603050405020304" charset="0"/>
            </a:endParaRPr>
          </a:p>
          <a:p>
            <a:r>
              <a:rPr lang="en-US" b="1" dirty="0">
                <a:latin typeface="Times New Roman" panose="02020603050405020304" charset="0"/>
                <a:cs typeface="Times New Roman" panose="02020603050405020304" charset="0"/>
              </a:rPr>
              <a:t>Array population model</a:t>
            </a:r>
            <a:endParaRPr lang="en-US" b="1" dirty="0">
              <a:latin typeface="Times New Roman" panose="02020603050405020304" charset="0"/>
              <a:cs typeface="Times New Roman" panose="02020603050405020304" charset="0"/>
            </a:endParaRPr>
          </a:p>
          <a:p>
            <a:pPr marL="0" indent="0">
              <a:buNone/>
            </a:pPr>
            <a:r>
              <a:rPr lang="en-US" altLang="de-DE" dirty="0">
                <a:latin typeface="Times New Roman" panose="02020603050405020304" charset="0"/>
                <a:cs typeface="Times New Roman" panose="02020603050405020304" charset="0"/>
              </a:rPr>
              <a:t>    </a:t>
            </a:r>
            <a:r>
              <a:rPr lang="de-DE" altLang="en-US" dirty="0">
                <a:latin typeface="Times New Roman" panose="02020603050405020304" charset="0"/>
                <a:cs typeface="Times New Roman" panose="02020603050405020304" charset="0"/>
              </a:rPr>
              <a:t>(pictured here)</a:t>
            </a:r>
            <a:endParaRPr lang="en-US" dirty="0">
              <a:latin typeface="Times New Roman" panose="02020603050405020304" charset="0"/>
              <a:cs typeface="Times New Roman" panose="02020603050405020304" charset="0"/>
            </a:endParaRPr>
          </a:p>
          <a:p>
            <a:r>
              <a:rPr lang="en-US" dirty="0">
                <a:latin typeface="Times New Roman" panose="02020603050405020304" charset="0"/>
                <a:cs typeface="Times New Roman" panose="02020603050405020304" charset="0"/>
              </a:rPr>
              <a:t>Workforce model</a:t>
            </a:r>
            <a:endParaRPr lang="en-US" dirty="0">
              <a:latin typeface="Times New Roman" panose="02020603050405020304" charset="0"/>
              <a:cs typeface="Times New Roman" panose="02020603050405020304" charset="0"/>
            </a:endParaRPr>
          </a:p>
        </p:txBody>
      </p:sp>
      <p:sp>
        <p:nvSpPr>
          <p:cNvPr id="4" name="TextBox 3"/>
          <p:cNvSpPr txBox="1"/>
          <p:nvPr/>
        </p:nvSpPr>
        <p:spPr>
          <a:xfrm>
            <a:off x="8153309" y="4426258"/>
            <a:ext cx="884011" cy="230832"/>
          </a:xfrm>
          <a:prstGeom prst="rect">
            <a:avLst/>
          </a:prstGeom>
          <a:noFill/>
        </p:spPr>
        <p:txBody>
          <a:bodyPr wrap="square" rtlCol="0">
            <a:spAutoFit/>
          </a:bodyPr>
          <a:lstStyle/>
          <a:p>
            <a:r>
              <a:rPr lang="en-US" sz="900" dirty="0"/>
              <a:t>2:00-3:30</a:t>
            </a:r>
            <a:endParaRPr lang="en-US" sz="900" dirty="0"/>
          </a:p>
        </p:txBody>
      </p:sp>
      <p:sp>
        <p:nvSpPr>
          <p:cNvPr id="11" name="Rectangle 4"/>
          <p:cNvSpPr/>
          <p:nvPr/>
        </p:nvSpPr>
        <p:spPr>
          <a:xfrm>
            <a:off x="609600" y="671196"/>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p:cNvSpPr>
            <a:spLocks noGrp="1"/>
          </p:cNvSpPr>
          <p:nvPr>
            <p:ph type="title"/>
          </p:nvPr>
        </p:nvSpPr>
        <p:spPr>
          <a:xfrm>
            <a:off x="533400" y="129540"/>
            <a:ext cx="6385560" cy="551180"/>
          </a:xfrm>
        </p:spPr>
        <p:txBody>
          <a:bodyPr>
            <a:normAutofit fontScale="90000"/>
          </a:bodyPr>
          <a:lstStyle/>
          <a:p>
            <a:pPr algn="l"/>
            <a:r>
              <a:rPr lang="en-US" dirty="0">
                <a:latin typeface="Times New Roman" panose="02020603050405020304" charset="0"/>
                <a:cs typeface="Times New Roman" panose="02020603050405020304" charset="0"/>
              </a:rPr>
              <a:t>Approach or Dynamic Hypothesis</a:t>
            </a:r>
            <a:endParaRPr lang="en-US" dirty="0">
              <a:latin typeface="Times New Roman" panose="02020603050405020304" charset="0"/>
              <a:cs typeface="Times New Roman" panose="02020603050405020304" charset="0"/>
            </a:endParaRPr>
          </a:p>
        </p:txBody>
      </p:sp>
      <p:grpSp>
        <p:nvGrpSpPr>
          <p:cNvPr id="13" name="Group 5"/>
          <p:cNvGrpSpPr/>
          <p:nvPr/>
        </p:nvGrpSpPr>
        <p:grpSpPr>
          <a:xfrm>
            <a:off x="7101202" y="113134"/>
            <a:ext cx="675140" cy="470942"/>
            <a:chOff x="395214" y="152400"/>
            <a:chExt cx="1509786" cy="1053148"/>
          </a:xfrm>
        </p:grpSpPr>
        <p:sp>
          <p:nvSpPr>
            <p:cNvPr id="14"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Virtually everywhere!</a:t>
            </a:r>
            <a:endParaRPr lang="en-US" sz="900" dirty="0">
              <a:solidFill>
                <a:schemeClr val="bg1"/>
              </a:solidFill>
              <a:latin typeface="Avenir LT Std 55 Roman" panose="020B0503020203020204" pitchFamily="34" charset="0"/>
            </a:endParaRPr>
          </a:p>
        </p:txBody>
      </p:sp>
      <p:sp>
        <p:nvSpPr>
          <p:cNvPr id="18" name="Retângulo 17"/>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p:cNvPicPr preferRelativeResize="0"/>
          <p:nvPr/>
        </p:nvPicPr>
        <p:blipFill>
          <a:blip r:embed="rId4"/>
          <a:stretch>
            <a:fillRect/>
          </a:stretch>
        </p:blipFill>
        <p:spPr>
          <a:xfrm>
            <a:off x="1354146" y="4934661"/>
            <a:ext cx="216644" cy="183524"/>
          </a:xfrm>
          <a:prstGeom prst="rect">
            <a:avLst/>
          </a:prstGeom>
          <a:noFill/>
          <a:ln>
            <a:noFill/>
          </a:ln>
        </p:spPr>
      </p:pic>
      <p:grpSp>
        <p:nvGrpSpPr>
          <p:cNvPr id="2" name="Group 7"/>
          <p:cNvGrpSpPr/>
          <p:nvPr/>
        </p:nvGrpSpPr>
        <p:grpSpPr>
          <a:xfrm>
            <a:off x="0" y="4657189"/>
            <a:ext cx="9144000" cy="675443"/>
            <a:chOff x="0" y="4657189"/>
            <a:chExt cx="9144000" cy="675443"/>
          </a:xfrm>
        </p:grpSpPr>
        <p:grpSp>
          <p:nvGrpSpPr>
            <p:cNvPr id="5" name="Group 6"/>
            <p:cNvGrpSpPr/>
            <p:nvPr/>
          </p:nvGrpSpPr>
          <p:grpSpPr>
            <a:xfrm>
              <a:off x="0" y="4657189"/>
              <a:ext cx="9144000" cy="675443"/>
              <a:chOff x="0" y="4657189"/>
              <a:chExt cx="9144000" cy="675443"/>
            </a:xfrm>
          </p:grpSpPr>
          <p:sp>
            <p:nvSpPr>
              <p:cNvPr id="8"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Chicago, USA and Virtually</a:t>
                </a:r>
                <a:endParaRPr lang="en-US" sz="900" dirty="0">
                  <a:solidFill>
                    <a:schemeClr val="bg1"/>
                  </a:solidFill>
                  <a:latin typeface="Avenir LT Std 55 Roman" panose="020B0503020203020204" pitchFamily="34" charset="0"/>
                </a:endParaRPr>
              </a:p>
            </p:txBody>
          </p:sp>
          <p:grpSp>
            <p:nvGrpSpPr>
              <p:cNvPr id="10" name="Group 5"/>
              <p:cNvGrpSpPr/>
              <p:nvPr/>
            </p:nvGrpSpPr>
            <p:grpSpPr>
              <a:xfrm>
                <a:off x="1378548" y="4686300"/>
                <a:ext cx="2107603" cy="646332"/>
                <a:chOff x="1378548" y="4686300"/>
                <a:chExt cx="2107603" cy="646332"/>
              </a:xfrm>
            </p:grpSpPr>
            <p:pic>
              <p:nvPicPr>
                <p:cNvPr id="1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1" name="Retângulo 30"/>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6" name="Retângulo 5"/>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p:cNvPicPr preferRelativeResize="0"/>
            <p:nvPr/>
          </p:nvPicPr>
          <p:blipFill>
            <a:blip r:embed="rId4"/>
            <a:stretch>
              <a:fillRect/>
            </a:stretch>
          </p:blipFill>
          <p:spPr>
            <a:xfrm>
              <a:off x="1383556" y="4959976"/>
              <a:ext cx="216644" cy="183524"/>
            </a:xfrm>
            <a:prstGeom prst="rect">
              <a:avLst/>
            </a:prstGeom>
            <a:noFill/>
            <a:ln>
              <a:noFill/>
            </a:ln>
          </p:spPr>
        </p:pic>
      </p:grpSp>
      <p:sp>
        <p:nvSpPr>
          <p:cNvPr id="21" name="文本框 20"/>
          <p:cNvSpPr txBox="1"/>
          <p:nvPr/>
        </p:nvSpPr>
        <p:spPr>
          <a:xfrm>
            <a:off x="457200" y="1352550"/>
            <a:ext cx="3048000" cy="460375"/>
          </a:xfrm>
          <a:prstGeom prst="rect">
            <a:avLst/>
          </a:prstGeom>
          <a:noFill/>
        </p:spPr>
        <p:txBody>
          <a:bodyPr wrap="square" rtlCol="0">
            <a:spAutoFit/>
          </a:bodyPr>
          <a:p>
            <a:pPr marL="0" indent="0">
              <a:buNone/>
            </a:pPr>
            <a:r>
              <a:rPr lang="en-US" sz="2400" dirty="0">
                <a:latin typeface="Times New Roman" panose="02020603050405020304" charset="0"/>
                <a:cs typeface="Times New Roman" panose="02020603050405020304" charset="0"/>
                <a:sym typeface="+mn-ea"/>
              </a:rPr>
              <a:t>We built 3 models:</a:t>
            </a:r>
            <a:endParaRPr lang="en-US" sz="2400" dirty="0">
              <a:latin typeface="Times New Roman" panose="02020603050405020304" charset="0"/>
              <a:cs typeface="Times New Roman" panose="02020603050405020304" charset="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p:cNvPicPr>
            <a:picLocks noChangeAspect="1"/>
          </p:cNvPicPr>
          <p:nvPr>
            <p:custDataLst>
              <p:tags r:id="rId1"/>
            </p:custDataLst>
          </p:nvPr>
        </p:nvPicPr>
        <p:blipFill>
          <a:blip r:embed="rId2"/>
          <a:stretch>
            <a:fillRect/>
          </a:stretch>
        </p:blipFill>
        <p:spPr>
          <a:xfrm>
            <a:off x="5638800" y="596900"/>
            <a:ext cx="3390265" cy="1982470"/>
          </a:xfrm>
          <a:prstGeom prst="rect">
            <a:avLst/>
          </a:prstGeom>
        </p:spPr>
      </p:pic>
      <p:sp>
        <p:nvSpPr>
          <p:cNvPr id="6" name="TextBox 5"/>
          <p:cNvSpPr txBox="1"/>
          <p:nvPr/>
        </p:nvSpPr>
        <p:spPr>
          <a:xfrm>
            <a:off x="8458200" y="4425623"/>
            <a:ext cx="675140" cy="230832"/>
          </a:xfrm>
          <a:prstGeom prst="rect">
            <a:avLst/>
          </a:prstGeom>
          <a:noFill/>
        </p:spPr>
        <p:txBody>
          <a:bodyPr wrap="square" rtlCol="0">
            <a:spAutoFit/>
          </a:bodyPr>
          <a:lstStyle/>
          <a:p>
            <a:r>
              <a:rPr lang="en-US" sz="900" dirty="0"/>
              <a:t>3:30-5:00</a:t>
            </a:r>
            <a:endParaRPr lang="en-US" sz="900" dirty="0"/>
          </a:p>
        </p:txBody>
      </p:sp>
      <p:sp>
        <p:nvSpPr>
          <p:cNvPr id="13" name="Title 1"/>
          <p:cNvSpPr txBox="1"/>
          <p:nvPr/>
        </p:nvSpPr>
        <p:spPr>
          <a:xfrm>
            <a:off x="304800" y="4725"/>
            <a:ext cx="6172200" cy="533120"/>
          </a:xfrm>
          <a:prstGeom prst="rect">
            <a:avLst/>
          </a:prstGeom>
        </p:spPr>
        <p:txBody>
          <a:bodyPr vert="horz" lIns="68580" tIns="34290" rIns="68580" bIns="3429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sz="2800" dirty="0" err="1">
                <a:latin typeface="Times New Roman" panose="02020603050405020304" charset="0"/>
                <a:cs typeface="Times New Roman" panose="02020603050405020304" charset="0"/>
              </a:rPr>
              <a:t>Progress</a:t>
            </a:r>
            <a:r>
              <a:rPr lang="pt-BR" sz="2800" dirty="0">
                <a:latin typeface="Times New Roman" panose="02020603050405020304" charset="0"/>
                <a:cs typeface="Times New Roman" panose="02020603050405020304" charset="0"/>
              </a:rPr>
              <a:t>,</a:t>
            </a:r>
            <a:r>
              <a:rPr lang="en-US" sz="2800" dirty="0">
                <a:latin typeface="Times New Roman" panose="02020603050405020304" charset="0"/>
                <a:cs typeface="Times New Roman" panose="02020603050405020304" charset="0"/>
              </a:rPr>
              <a:t> Insights, and Questions</a:t>
            </a:r>
            <a:endParaRPr lang="en-US" sz="2800" dirty="0">
              <a:latin typeface="Times New Roman" panose="02020603050405020304" charset="0"/>
              <a:cs typeface="Times New Roman" panose="02020603050405020304" charset="0"/>
            </a:endParaRPr>
          </a:p>
        </p:txBody>
      </p:sp>
      <p:grpSp>
        <p:nvGrpSpPr>
          <p:cNvPr id="14" name="Group 5"/>
          <p:cNvGrpSpPr/>
          <p:nvPr/>
        </p:nvGrpSpPr>
        <p:grpSpPr>
          <a:xfrm>
            <a:off x="8153400" y="85725"/>
            <a:ext cx="556895" cy="370840"/>
            <a:chOff x="395214" y="152400"/>
            <a:chExt cx="1509786" cy="1053148"/>
          </a:xfrm>
        </p:grpSpPr>
        <p:sp>
          <p:nvSpPr>
            <p:cNvPr id="1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p:cNvSpPr/>
          <p:nvPr/>
        </p:nvSpPr>
        <p:spPr>
          <a:xfrm>
            <a:off x="361950" y="483870"/>
            <a:ext cx="8257540" cy="80645"/>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Virtually everywhere!</a:t>
            </a:r>
            <a:endParaRPr lang="en-US" sz="900" dirty="0">
              <a:solidFill>
                <a:schemeClr val="bg1"/>
              </a:solidFill>
              <a:latin typeface="Avenir LT Std 55 Roman" panose="020B0503020203020204" pitchFamily="34" charset="0"/>
            </a:endParaRPr>
          </a:p>
        </p:txBody>
      </p:sp>
      <p:sp>
        <p:nvSpPr>
          <p:cNvPr id="22" name="Retângulo 21"/>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p:cNvPicPr preferRelativeResize="0"/>
          <p:nvPr/>
        </p:nvPicPr>
        <p:blipFill>
          <a:blip r:embed="rId4"/>
          <a:stretch>
            <a:fillRect/>
          </a:stretch>
        </p:blipFill>
        <p:spPr>
          <a:xfrm>
            <a:off x="1354146" y="4934661"/>
            <a:ext cx="216644" cy="183524"/>
          </a:xfrm>
          <a:prstGeom prst="rect">
            <a:avLst/>
          </a:prstGeom>
          <a:noFill/>
          <a:ln>
            <a:noFill/>
          </a:ln>
        </p:spPr>
      </p:pic>
      <p:sp>
        <p:nvSpPr>
          <p:cNvPr id="3" name="Content Placeholder 2"/>
          <p:cNvSpPr>
            <a:spLocks noGrp="1"/>
          </p:cNvSpPr>
          <p:nvPr>
            <p:ph idx="1"/>
          </p:nvPr>
        </p:nvSpPr>
        <p:spPr>
          <a:xfrm>
            <a:off x="228600" y="705485"/>
            <a:ext cx="2588895" cy="3796030"/>
          </a:xfrm>
        </p:spPr>
        <p:txBody>
          <a:bodyPr>
            <a:noAutofit/>
          </a:bodyPr>
          <a:lstStyle/>
          <a:p>
            <a:pPr marL="0" indent="0" fontAlgn="auto">
              <a:spcBef>
                <a:spcPts val="0"/>
              </a:spcBef>
              <a:buNone/>
            </a:pPr>
            <a:r>
              <a:rPr lang="en-US" sz="1600" dirty="0">
                <a:latin typeface="Times New Roman" panose="02020603050405020304" charset="0"/>
                <a:cs typeface="Times New Roman" panose="02020603050405020304" charset="0"/>
              </a:rPr>
              <a:t>a</a:t>
            </a:r>
            <a:r>
              <a:rPr lang="de-DE" altLang="en-US" sz="1600" dirty="0">
                <a:latin typeface="Times New Roman" panose="02020603050405020304" charset="0"/>
                <a:cs typeface="Times New Roman" panose="02020603050405020304" charset="0"/>
              </a:rPr>
              <a:t>. </a:t>
            </a:r>
            <a:r>
              <a:rPr lang="en-US" sz="1600" dirty="0">
                <a:latin typeface="Times New Roman" panose="02020603050405020304" charset="0"/>
                <a:cs typeface="Times New Roman" panose="02020603050405020304" charset="0"/>
                <a:sym typeface="+mn-ea"/>
              </a:rPr>
              <a:t>Population Size</a:t>
            </a:r>
            <a:r>
              <a:rPr lang="en-US" sz="1600" dirty="0">
                <a:latin typeface="Times New Roman" panose="02020603050405020304" charset="0"/>
                <a:cs typeface="Times New Roman" panose="02020603050405020304" charset="0"/>
              </a:rPr>
              <a:t>. </a:t>
            </a:r>
            <a:endParaRPr lang="en-US" sz="1600" dirty="0">
              <a:latin typeface="Times New Roman" panose="02020603050405020304" charset="0"/>
              <a:cs typeface="Times New Roman" panose="02020603050405020304" charset="0"/>
            </a:endParaRPr>
          </a:p>
          <a:p>
            <a:pPr marL="0" indent="0" fontAlgn="auto">
              <a:spcBef>
                <a:spcPts val="0"/>
              </a:spcBef>
              <a:buNone/>
            </a:pPr>
            <a:r>
              <a:rPr lang="de-DE" altLang="en-US" sz="1600" dirty="0">
                <a:latin typeface="Times New Roman" panose="02020603050405020304" charset="0"/>
                <a:cs typeface="Times New Roman" panose="02020603050405020304" charset="0"/>
              </a:rPr>
              <a:t>Four</a:t>
            </a:r>
            <a:r>
              <a:rPr lang="en-US" sz="1600" dirty="0">
                <a:latin typeface="Times New Roman" panose="02020603050405020304" charset="0"/>
                <a:cs typeface="Times New Roman" panose="02020603050405020304" charset="0"/>
              </a:rPr>
              <a:t> different fertility </a:t>
            </a:r>
            <a:endParaRPr lang="en-US" sz="1600" dirty="0">
              <a:latin typeface="Times New Roman" panose="02020603050405020304" charset="0"/>
              <a:cs typeface="Times New Roman" panose="02020603050405020304" charset="0"/>
            </a:endParaRPr>
          </a:p>
          <a:p>
            <a:pPr marL="0" indent="0" fontAlgn="auto">
              <a:spcBef>
                <a:spcPts val="0"/>
              </a:spcBef>
              <a:buNone/>
            </a:pPr>
            <a:r>
              <a:rPr lang="en-US" sz="1600" dirty="0">
                <a:latin typeface="Times New Roman" panose="02020603050405020304" charset="0"/>
                <a:cs typeface="Times New Roman" panose="02020603050405020304" charset="0"/>
              </a:rPr>
              <a:t>scenarios</a:t>
            </a:r>
            <a:endParaRPr lang="en-US" sz="1600" dirty="0">
              <a:latin typeface="Times New Roman" panose="02020603050405020304" charset="0"/>
              <a:cs typeface="Times New Roman" panose="02020603050405020304" charset="0"/>
            </a:endParaRPr>
          </a:p>
          <a:p>
            <a:pPr marL="0" indent="0" fontAlgn="auto">
              <a:spcBef>
                <a:spcPts val="0"/>
              </a:spcBef>
              <a:buNone/>
            </a:pPr>
            <a:endParaRPr lang="en-US" sz="1600" dirty="0">
              <a:latin typeface="Times New Roman" panose="02020603050405020304" charset="0"/>
              <a:cs typeface="Times New Roman" panose="02020603050405020304" charset="0"/>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b. Year 2000 </a:t>
            </a:r>
            <a:endParaRPr lang="de-DE" altLang="en-US" sz="1600" dirty="0">
              <a:latin typeface="Times New Roman" panose="02020603050405020304" charset="0"/>
              <a:cs typeface="Times New Roman" panose="02020603050405020304" charset="0"/>
              <a:sym typeface="+mn-ea"/>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Pyramid  shape: </a:t>
            </a:r>
            <a:endParaRPr lang="de-DE" altLang="en-US" sz="1600" dirty="0">
              <a:latin typeface="Times New Roman" panose="02020603050405020304" charset="0"/>
              <a:cs typeface="Times New Roman" panose="02020603050405020304" charset="0"/>
              <a:sym typeface="+mn-ea"/>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B</a:t>
            </a:r>
            <a:r>
              <a:rPr lang="en-US" sz="1600" dirty="0">
                <a:latin typeface="Times New Roman" panose="02020603050405020304" charset="0"/>
                <a:cs typeface="Times New Roman" panose="02020603050405020304" charset="0"/>
                <a:sym typeface="+mn-ea"/>
              </a:rPr>
              <a:t>road base</a:t>
            </a:r>
            <a:r>
              <a:rPr lang="de-DE" altLang="en-US" sz="1600" dirty="0">
                <a:latin typeface="Times New Roman" panose="02020603050405020304" charset="0"/>
                <a:cs typeface="Times New Roman" panose="02020603050405020304" charset="0"/>
                <a:sym typeface="+mn-ea"/>
              </a:rPr>
              <a:t> &amp; N</a:t>
            </a:r>
            <a:r>
              <a:rPr lang="en-US" sz="1600" dirty="0">
                <a:latin typeface="Times New Roman" panose="02020603050405020304" charset="0"/>
                <a:cs typeface="Times New Roman" panose="02020603050405020304" charset="0"/>
                <a:sym typeface="+mn-ea"/>
              </a:rPr>
              <a:t>arrower top</a:t>
            </a:r>
            <a:endParaRPr lang="en-US" sz="1600" dirty="0">
              <a:latin typeface="Times New Roman" panose="02020603050405020304" charset="0"/>
              <a:cs typeface="Times New Roman" panose="02020603050405020304" charset="0"/>
              <a:sym typeface="+mn-ea"/>
            </a:endParaRPr>
          </a:p>
          <a:p>
            <a:pPr marL="0" indent="0" fontAlgn="auto">
              <a:spcBef>
                <a:spcPts val="0"/>
              </a:spcBef>
              <a:buNone/>
            </a:pPr>
            <a:endParaRPr lang="en-US" sz="1600" dirty="0">
              <a:latin typeface="Times New Roman" panose="02020603050405020304" charset="0"/>
              <a:cs typeface="Times New Roman" panose="02020603050405020304" charset="0"/>
              <a:sym typeface="+mn-ea"/>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c. Year 2060</a:t>
            </a:r>
            <a:endParaRPr lang="de-DE" altLang="en-US" sz="1600" dirty="0">
              <a:latin typeface="Times New Roman" panose="02020603050405020304" charset="0"/>
              <a:cs typeface="Times New Roman" panose="02020603050405020304" charset="0"/>
              <a:sym typeface="+mn-ea"/>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 Top heavy</a:t>
            </a:r>
            <a:endParaRPr lang="de-DE" altLang="en-US" sz="1600" dirty="0">
              <a:latin typeface="Times New Roman" panose="02020603050405020304" charset="0"/>
              <a:cs typeface="Times New Roman" panose="02020603050405020304" charset="0"/>
              <a:sym typeface="+mn-ea"/>
            </a:endParaRPr>
          </a:p>
          <a:p>
            <a:pPr marL="0" indent="0" fontAlgn="auto">
              <a:spcBef>
                <a:spcPts val="0"/>
              </a:spcBef>
              <a:buNone/>
            </a:pPr>
            <a:endParaRPr lang="de-DE" altLang="en-US" sz="1600" dirty="0">
              <a:latin typeface="Times New Roman" panose="02020603050405020304" charset="0"/>
              <a:cs typeface="Times New Roman" panose="02020603050405020304" charset="0"/>
              <a:sym typeface="+mn-ea"/>
            </a:endParaRPr>
          </a:p>
          <a:p>
            <a:pPr marL="0" indent="0" fontAlgn="auto">
              <a:spcBef>
                <a:spcPts val="0"/>
              </a:spcBef>
              <a:buNone/>
            </a:pPr>
            <a:r>
              <a:rPr lang="de-DE" altLang="en-US" sz="1600" dirty="0">
                <a:latin typeface="Times New Roman" panose="02020603050405020304" charset="0"/>
                <a:cs typeface="Times New Roman" panose="02020603050405020304" charset="0"/>
                <a:sym typeface="+mn-ea"/>
              </a:rPr>
              <a:t>d. </a:t>
            </a:r>
            <a:r>
              <a:rPr lang="en-US" altLang="de-DE" sz="1600" dirty="0">
                <a:latin typeface="Times New Roman" panose="02020603050405020304" charset="0"/>
                <a:cs typeface="Times New Roman" panose="02020603050405020304" charset="0"/>
                <a:sym typeface="+mn-ea"/>
              </a:rPr>
              <a:t>Left</a:t>
            </a:r>
            <a:r>
              <a:rPr lang="de-DE" altLang="en-US" sz="1600" dirty="0">
                <a:latin typeface="Times New Roman" panose="02020603050405020304" charset="0"/>
                <a:cs typeface="Times New Roman" panose="02020603050405020304" charset="0"/>
                <a:sym typeface="+mn-ea"/>
              </a:rPr>
              <a:t> axis</a:t>
            </a:r>
            <a:r>
              <a:rPr lang="zh-CN" altLang="de-DE" sz="1600" dirty="0">
                <a:latin typeface="Times New Roman" panose="02020603050405020304" charset="0"/>
                <a:cs typeface="Times New Roman" panose="02020603050405020304" charset="0"/>
                <a:sym typeface="+mn-ea"/>
              </a:rPr>
              <a:t>：</a:t>
            </a:r>
            <a:r>
              <a:rPr lang="zh-CN" altLang="en-US" sz="1600">
                <a:latin typeface="Times New Roman" panose="02020603050405020304" charset="0"/>
                <a:cs typeface="Times New Roman" panose="02020603050405020304" charset="0"/>
                <a:sym typeface="+mn-ea"/>
              </a:rPr>
              <a:t>workforce</a:t>
            </a:r>
            <a:endParaRPr lang="zh-CN" altLang="en-US" sz="1600">
              <a:latin typeface="Times New Roman" panose="02020603050405020304" charset="0"/>
              <a:cs typeface="Times New Roman" panose="02020603050405020304" charset="0"/>
            </a:endParaRPr>
          </a:p>
          <a:p>
            <a:pPr marL="0" indent="0" fontAlgn="auto">
              <a:spcBef>
                <a:spcPts val="0"/>
              </a:spcBef>
              <a:buNone/>
            </a:pPr>
            <a:r>
              <a:rPr lang="de-DE" altLang="zh-CN" sz="1600">
                <a:latin typeface="Times New Roman" panose="02020603050405020304" charset="0"/>
                <a:cs typeface="Times New Roman" panose="02020603050405020304" charset="0"/>
                <a:sym typeface="+mn-ea"/>
              </a:rPr>
              <a:t>/</a:t>
            </a:r>
            <a:r>
              <a:rPr lang="zh-CN" altLang="en-US" sz="1600">
                <a:latin typeface="Times New Roman" panose="02020603050405020304" charset="0"/>
                <a:cs typeface="Times New Roman" panose="02020603050405020304" charset="0"/>
                <a:sym typeface="+mn-ea"/>
              </a:rPr>
              <a:t>Non worker 65+</a:t>
            </a:r>
            <a:endParaRPr lang="zh-CN" altLang="en-US" sz="1600">
              <a:latin typeface="Times New Roman" panose="02020603050405020304" charset="0"/>
              <a:cs typeface="Times New Roman" panose="02020603050405020304" charset="0"/>
              <a:sym typeface="+mn-ea"/>
            </a:endParaRPr>
          </a:p>
          <a:p>
            <a:pPr marL="0" indent="0" fontAlgn="auto">
              <a:spcBef>
                <a:spcPts val="0"/>
              </a:spcBef>
              <a:buNone/>
            </a:pPr>
            <a:r>
              <a:rPr lang="en-US" altLang="de-DE" sz="1600">
                <a:latin typeface="Times New Roman" panose="02020603050405020304" charset="0"/>
                <a:cs typeface="Times New Roman" panose="02020603050405020304" charset="0"/>
                <a:sym typeface="+mn-ea"/>
              </a:rPr>
              <a:t>   Right</a:t>
            </a:r>
            <a:r>
              <a:rPr lang="de-DE" altLang="zh-CN" sz="1600">
                <a:latin typeface="Times New Roman" panose="02020603050405020304" charset="0"/>
                <a:cs typeface="Times New Roman" panose="02020603050405020304" charset="0"/>
                <a:sym typeface="+mn-ea"/>
              </a:rPr>
              <a:t> axis: </a:t>
            </a:r>
            <a:r>
              <a:rPr lang="zh-CN" altLang="en-US" sz="1600">
                <a:latin typeface="Times New Roman" panose="02020603050405020304" charset="0"/>
                <a:cs typeface="Times New Roman" panose="02020603050405020304" charset="0"/>
                <a:sym typeface="+mn-ea"/>
              </a:rPr>
              <a:t>Non worker 65+/workforce</a:t>
            </a:r>
            <a:endParaRPr lang="zh-CN" altLang="en-US" sz="1600">
              <a:latin typeface="Times New Roman" panose="02020603050405020304" charset="0"/>
              <a:cs typeface="Times New Roman" panose="02020603050405020304" charset="0"/>
            </a:endParaRPr>
          </a:p>
          <a:p>
            <a:pPr marL="0" indent="0" fontAlgn="auto">
              <a:spcBef>
                <a:spcPts val="0"/>
              </a:spcBef>
              <a:buNone/>
            </a:pPr>
            <a:endParaRPr lang="en-US" sz="1600" dirty="0">
              <a:latin typeface="Times New Roman" panose="02020603050405020304" charset="0"/>
              <a:cs typeface="Times New Roman" panose="02020603050405020304" charset="0"/>
              <a:sym typeface="+mn-ea"/>
            </a:endParaRPr>
          </a:p>
          <a:p>
            <a:pPr marL="342900" lvl="1" indent="0" fontAlgn="auto">
              <a:spcBef>
                <a:spcPts val="0"/>
              </a:spcBef>
              <a:buNone/>
            </a:pPr>
            <a:endParaRPr lang="en-US" sz="800" dirty="0">
              <a:latin typeface="Times New Roman" panose="02020603050405020304" charset="0"/>
              <a:cs typeface="Times New Roman" panose="02020603050405020304" charset="0"/>
            </a:endParaRPr>
          </a:p>
          <a:p>
            <a:pPr marL="342900" lvl="1" indent="0" fontAlgn="auto">
              <a:spcBef>
                <a:spcPts val="0"/>
              </a:spcBef>
              <a:buNone/>
            </a:pPr>
            <a:endParaRPr lang="en-US" sz="800" dirty="0">
              <a:latin typeface="Times New Roman" panose="02020603050405020304" charset="0"/>
              <a:cs typeface="Times New Roman" panose="02020603050405020304" charset="0"/>
            </a:endParaRPr>
          </a:p>
          <a:p>
            <a:pPr marL="342900" lvl="1" indent="0" fontAlgn="auto">
              <a:spcBef>
                <a:spcPts val="0"/>
              </a:spcBef>
              <a:buNone/>
            </a:pPr>
            <a:endParaRPr lang="en-US" sz="800" dirty="0">
              <a:latin typeface="Times New Roman" panose="02020603050405020304" charset="0"/>
              <a:cs typeface="Times New Roman" panose="02020603050405020304" charset="0"/>
            </a:endParaRPr>
          </a:p>
          <a:p>
            <a:pPr lvl="1" fontAlgn="auto">
              <a:spcBef>
                <a:spcPts val="0"/>
              </a:spcBef>
            </a:pPr>
            <a:endParaRPr lang="en-US" sz="800" dirty="0">
              <a:latin typeface="Times New Roman" panose="02020603050405020304" charset="0"/>
              <a:cs typeface="Times New Roman" panose="02020603050405020304" charset="0"/>
            </a:endParaRPr>
          </a:p>
        </p:txBody>
      </p:sp>
      <p:grpSp>
        <p:nvGrpSpPr>
          <p:cNvPr id="2" name="Group 7"/>
          <p:cNvGrpSpPr/>
          <p:nvPr/>
        </p:nvGrpSpPr>
        <p:grpSpPr>
          <a:xfrm>
            <a:off x="0" y="4622264"/>
            <a:ext cx="9144000" cy="675443"/>
            <a:chOff x="0" y="4657189"/>
            <a:chExt cx="9144000" cy="675443"/>
          </a:xfrm>
        </p:grpSpPr>
        <p:grpSp>
          <p:nvGrpSpPr>
            <p:cNvPr id="4" name="Group 6"/>
            <p:cNvGrpSpPr/>
            <p:nvPr/>
          </p:nvGrpSpPr>
          <p:grpSpPr>
            <a:xfrm>
              <a:off x="0" y="4657189"/>
              <a:ext cx="9144000" cy="675443"/>
              <a:chOff x="0" y="4657189"/>
              <a:chExt cx="9144000" cy="675443"/>
            </a:xfrm>
          </p:grpSpPr>
          <p:sp>
            <p:nvSpPr>
              <p:cNvPr id="8"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endParaRPr lang="en-US" sz="900" dirty="0">
                  <a:solidFill>
                    <a:schemeClr val="bg1"/>
                  </a:solidFill>
                  <a:latin typeface="Avenir LT Std 55 Roman" panose="020B0503020203020204" pitchFamily="34" charset="0"/>
                </a:endParaRPr>
              </a:p>
              <a:p>
                <a:pPr algn="r"/>
                <a:r>
                  <a:rPr lang="en-US" sz="900" dirty="0">
                    <a:solidFill>
                      <a:schemeClr val="bg1"/>
                    </a:solidFill>
                    <a:latin typeface="Avenir LT Std 55 Roman" panose="020B0503020203020204" pitchFamily="34" charset="0"/>
                  </a:rPr>
                  <a:t>Chicago, USA and Virtually</a:t>
                </a:r>
                <a:endParaRPr lang="en-US" sz="900" dirty="0">
                  <a:solidFill>
                    <a:schemeClr val="bg1"/>
                  </a:solidFill>
                  <a:latin typeface="Avenir LT Std 55 Roman" panose="020B0503020203020204" pitchFamily="34" charset="0"/>
                </a:endParaRPr>
              </a:p>
            </p:txBody>
          </p:sp>
          <p:grpSp>
            <p:nvGrpSpPr>
              <p:cNvPr id="10" name="Group 5"/>
              <p:cNvGrpSpPr/>
              <p:nvPr/>
            </p:nvGrpSpPr>
            <p:grpSpPr>
              <a:xfrm>
                <a:off x="1378548" y="4686300"/>
                <a:ext cx="2107603" cy="646332"/>
                <a:chOff x="1378548" y="4686300"/>
                <a:chExt cx="2107603" cy="646332"/>
              </a:xfrm>
            </p:grpSpPr>
            <p:pic>
              <p:nvPicPr>
                <p:cNvPr id="11"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0" name="Retângulo 19"/>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@systemdynamics_</a:t>
                  </a:r>
                  <a:endParaRPr lang="en-US" sz="1200" dirty="0"/>
                </a:p>
                <a:p>
                  <a:br>
                    <a:rPr lang="en-US" sz="1200" dirty="0"/>
                  </a:br>
                  <a:endParaRPr lang="en-US" sz="1200" dirty="0"/>
                </a:p>
              </p:txBody>
            </p:sp>
          </p:grpSp>
        </p:grpSp>
        <p:sp>
          <p:nvSpPr>
            <p:cNvPr id="5" name="Retângulo 4"/>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7" name="Google Shape;210;p28"/>
            <p:cNvPicPr preferRelativeResize="0"/>
            <p:nvPr/>
          </p:nvPicPr>
          <p:blipFill>
            <a:blip r:embed="rId4"/>
            <a:stretch>
              <a:fillRect/>
            </a:stretch>
          </p:blipFill>
          <p:spPr>
            <a:xfrm>
              <a:off x="1383556" y="4959976"/>
              <a:ext cx="216644" cy="183524"/>
            </a:xfrm>
            <a:prstGeom prst="rect">
              <a:avLst/>
            </a:prstGeom>
            <a:noFill/>
            <a:ln>
              <a:noFill/>
            </a:ln>
          </p:spPr>
        </p:pic>
      </p:grpSp>
      <p:pic>
        <p:nvPicPr>
          <p:cNvPr id="25" name="图片 8"/>
          <p:cNvPicPr/>
          <p:nvPr>
            <p:custDataLst>
              <p:tags r:id="rId7"/>
            </p:custDataLst>
          </p:nvPr>
        </p:nvPicPr>
        <p:blipFill>
          <a:blip r:embed="rId8"/>
          <a:stretch>
            <a:fillRect/>
          </a:stretch>
        </p:blipFill>
        <p:spPr>
          <a:xfrm>
            <a:off x="3276600" y="2876550"/>
            <a:ext cx="2058035" cy="1596390"/>
          </a:xfrm>
          <a:prstGeom prst="rect">
            <a:avLst/>
          </a:prstGeom>
          <a:noFill/>
          <a:ln>
            <a:noFill/>
          </a:ln>
        </p:spPr>
      </p:pic>
      <p:pic>
        <p:nvPicPr>
          <p:cNvPr id="35" name="图片 11"/>
          <p:cNvPicPr>
            <a:picLocks noChangeAspect="1"/>
          </p:cNvPicPr>
          <p:nvPr>
            <p:custDataLst>
              <p:tags r:id="rId9"/>
            </p:custDataLst>
          </p:nvPr>
        </p:nvPicPr>
        <p:blipFill>
          <a:blip r:embed="rId10"/>
          <a:stretch>
            <a:fillRect/>
          </a:stretch>
        </p:blipFill>
        <p:spPr>
          <a:xfrm>
            <a:off x="5867400" y="2900045"/>
            <a:ext cx="1849755" cy="1637030"/>
          </a:xfrm>
          <a:prstGeom prst="rect">
            <a:avLst/>
          </a:prstGeom>
          <a:noFill/>
          <a:ln>
            <a:noFill/>
          </a:ln>
        </p:spPr>
      </p:pic>
      <p:pic>
        <p:nvPicPr>
          <p:cNvPr id="28" name="图片 27"/>
          <p:cNvPicPr>
            <a:picLocks noChangeAspect="1"/>
          </p:cNvPicPr>
          <p:nvPr/>
        </p:nvPicPr>
        <p:blipFill>
          <a:blip r:embed="rId11"/>
          <a:stretch>
            <a:fillRect/>
          </a:stretch>
        </p:blipFill>
        <p:spPr>
          <a:xfrm>
            <a:off x="2587625" y="554355"/>
            <a:ext cx="3222625" cy="1991995"/>
          </a:xfrm>
          <a:prstGeom prst="rect">
            <a:avLst/>
          </a:prstGeom>
        </p:spPr>
      </p:pic>
      <p:sp>
        <p:nvSpPr>
          <p:cNvPr id="16" name="文本框 15"/>
          <p:cNvSpPr txBox="1"/>
          <p:nvPr/>
        </p:nvSpPr>
        <p:spPr>
          <a:xfrm>
            <a:off x="3486150" y="666750"/>
            <a:ext cx="242570" cy="398780"/>
          </a:xfrm>
          <a:prstGeom prst="rect">
            <a:avLst/>
          </a:prstGeom>
          <a:noFill/>
        </p:spPr>
        <p:txBody>
          <a:bodyPr wrap="square" rtlCol="0">
            <a:spAutoFit/>
          </a:bodyPr>
          <a:p>
            <a:r>
              <a:rPr lang="de-DE" altLang="zh-CN" sz="2000">
                <a:latin typeface="Times New Roman" panose="02020603050405020304" charset="0"/>
                <a:cs typeface="Times New Roman" panose="02020603050405020304" charset="0"/>
              </a:rPr>
              <a:t>a</a:t>
            </a:r>
            <a:endParaRPr lang="de-DE" altLang="zh-CN" sz="2000">
              <a:latin typeface="Times New Roman" panose="02020603050405020304" charset="0"/>
              <a:cs typeface="Times New Roman" panose="02020603050405020304" charset="0"/>
            </a:endParaRPr>
          </a:p>
        </p:txBody>
      </p:sp>
      <p:sp>
        <p:nvSpPr>
          <p:cNvPr id="24" name="文本框 23"/>
          <p:cNvSpPr txBox="1"/>
          <p:nvPr/>
        </p:nvSpPr>
        <p:spPr>
          <a:xfrm>
            <a:off x="6172200" y="666750"/>
            <a:ext cx="363855" cy="398780"/>
          </a:xfrm>
          <a:prstGeom prst="rect">
            <a:avLst/>
          </a:prstGeom>
          <a:noFill/>
        </p:spPr>
        <p:txBody>
          <a:bodyPr wrap="square" rtlCol="0">
            <a:spAutoFit/>
          </a:bodyPr>
          <a:p>
            <a:r>
              <a:rPr lang="de-DE" altLang="zh-CN" sz="2000">
                <a:latin typeface="Times New Roman" panose="02020603050405020304" charset="0"/>
                <a:cs typeface="Times New Roman" panose="02020603050405020304" charset="0"/>
              </a:rPr>
              <a:t>d</a:t>
            </a:r>
            <a:endParaRPr lang="de-DE" altLang="zh-CN" sz="2000">
              <a:latin typeface="Times New Roman" panose="02020603050405020304" charset="0"/>
              <a:cs typeface="Times New Roman" panose="02020603050405020304" charset="0"/>
            </a:endParaRPr>
          </a:p>
        </p:txBody>
      </p:sp>
      <p:sp>
        <p:nvSpPr>
          <p:cNvPr id="26" name="文本框 25"/>
          <p:cNvSpPr txBox="1"/>
          <p:nvPr/>
        </p:nvSpPr>
        <p:spPr>
          <a:xfrm>
            <a:off x="3581400" y="3105150"/>
            <a:ext cx="292735" cy="303530"/>
          </a:xfrm>
          <a:prstGeom prst="rect">
            <a:avLst/>
          </a:prstGeom>
          <a:noFill/>
        </p:spPr>
        <p:txBody>
          <a:bodyPr wrap="square" rtlCol="0">
            <a:noAutofit/>
          </a:bodyPr>
          <a:p>
            <a:r>
              <a:rPr lang="de-DE" altLang="zh-CN" sz="2000">
                <a:latin typeface="Times New Roman" panose="02020603050405020304" charset="0"/>
                <a:cs typeface="Times New Roman" panose="02020603050405020304" charset="0"/>
              </a:rPr>
              <a:t>b</a:t>
            </a:r>
            <a:endParaRPr lang="de-DE" altLang="zh-CN" sz="2000">
              <a:latin typeface="Times New Roman" panose="02020603050405020304" charset="0"/>
              <a:cs typeface="Times New Roman" panose="02020603050405020304" charset="0"/>
            </a:endParaRPr>
          </a:p>
        </p:txBody>
      </p:sp>
      <p:sp>
        <p:nvSpPr>
          <p:cNvPr id="29" name="文本框 28"/>
          <p:cNvSpPr txBox="1"/>
          <p:nvPr>
            <p:custDataLst>
              <p:tags r:id="rId12"/>
            </p:custDataLst>
          </p:nvPr>
        </p:nvSpPr>
        <p:spPr>
          <a:xfrm>
            <a:off x="6019800" y="3028950"/>
            <a:ext cx="292735" cy="303530"/>
          </a:xfrm>
          <a:prstGeom prst="rect">
            <a:avLst/>
          </a:prstGeom>
          <a:noFill/>
        </p:spPr>
        <p:txBody>
          <a:bodyPr wrap="square" rtlCol="0">
            <a:noAutofit/>
          </a:bodyPr>
          <a:p>
            <a:r>
              <a:rPr lang="de-DE" altLang="zh-CN" sz="2000">
                <a:latin typeface="Times New Roman" panose="02020603050405020304" charset="0"/>
                <a:cs typeface="Times New Roman" panose="02020603050405020304" charset="0"/>
              </a:rPr>
              <a:t>c</a:t>
            </a:r>
            <a:endParaRPr lang="de-DE" altLang="zh-CN" sz="20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THE INTERNATIONAL SYSTEM DYNAMICS CONFERENCE</a:t>
            </a:r>
            <a:endParaRPr lang="en-US" sz="1100" dirty="0">
              <a:solidFill>
                <a:schemeClr val="bg1"/>
              </a:solidFill>
              <a:latin typeface="Avenir LT Std 55 Roman" panose="020B0503020203020204" pitchFamily="34" charset="0"/>
            </a:endParaRPr>
          </a:p>
        </p:txBody>
      </p:sp>
      <p:sp>
        <p:nvSpPr>
          <p:cNvPr id="14" name="Content Placeholder 2"/>
          <p:cNvSpPr txBox="1"/>
          <p:nvPr/>
        </p:nvSpPr>
        <p:spPr>
          <a:xfrm>
            <a:off x="1182757" y="556653"/>
            <a:ext cx="6858000" cy="4586847"/>
          </a:xfrm>
          <a:prstGeom prst="rect">
            <a:avLst/>
          </a:prstGeom>
        </p:spPr>
        <p:txBody>
          <a:bodyPr vert="horz" lIns="68580" tIns="34290" rIns="68580" bIns="34290" rtlCol="0">
            <a:normAutofit fontScale="47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endParaRPr lang="en-US" sz="3825" dirty="0">
              <a:solidFill>
                <a:srgbClr val="B2214D"/>
              </a:solidFill>
            </a:endParaRPr>
          </a:p>
          <a:p>
            <a:endParaRPr lang="en-US" sz="2700" dirty="0">
              <a:solidFill>
                <a:schemeClr val="accent5">
                  <a:lumMod val="75000"/>
                </a:schemeClr>
              </a:solidFill>
            </a:endParaRPr>
          </a:p>
          <a:p>
            <a:pPr algn="l"/>
            <a:r>
              <a:rPr lang="en-US" sz="2700" dirty="0">
                <a:solidFill>
                  <a:schemeClr val="tx1"/>
                </a:solidFill>
              </a:rPr>
              <a:t>1) Prepare your Work in Progress (WIP) presentation using a copy of this template. </a:t>
            </a:r>
            <a:endParaRPr lang="en-US" sz="21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presentation title and author information to match your submission.</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Do NOT change the titles of the other slides. Do NOT change the number of slides with content. </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Change the body of the slides to present your work, following the instructions in the slide notes.</a:t>
            </a:r>
            <a:endParaRPr lang="en-US" sz="2475"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2) Submit your WIP presentation slides at </a:t>
            </a:r>
            <a:r>
              <a:rPr lang="en-US" sz="2700" dirty="0">
                <a:solidFill>
                  <a:schemeClr val="tx1"/>
                </a:solidFill>
                <a:hlinkClick r:id="rId2"/>
              </a:rPr>
              <a:t>https://webportal.systemdynamics.org</a:t>
            </a:r>
            <a:r>
              <a:rPr lang="en-US" sz="2700" dirty="0">
                <a:solidFill>
                  <a:schemeClr val="tx1"/>
                </a:solidFill>
              </a:rPr>
              <a:t> by June 2</a:t>
            </a:r>
            <a:endParaRPr lang="en-US" sz="2700"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Click on the title of your submission</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Select “Upload new or updated paper files”</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Upload the </a:t>
            </a:r>
            <a:r>
              <a:rPr lang="en-US" sz="2475" dirty="0" err="1">
                <a:solidFill>
                  <a:schemeClr val="tx1"/>
                </a:solidFill>
              </a:rPr>
              <a:t>Powerpoint</a:t>
            </a:r>
            <a:r>
              <a:rPr lang="en-US" sz="2475" dirty="0">
                <a:solidFill>
                  <a:schemeClr val="tx1"/>
                </a:solidFill>
              </a:rPr>
              <a:t> presentation file for your WIP slides</a:t>
            </a:r>
            <a:endParaRPr lang="en-US" sz="2475" dirty="0">
              <a:solidFill>
                <a:schemeClr val="tx1"/>
              </a:solidFill>
            </a:endParaRPr>
          </a:p>
          <a:p>
            <a:pPr marL="1028700" lvl="2" indent="-342900" algn="l">
              <a:buFont typeface="Arial" panose="020B0604020202020204" pitchFamily="34" charset="0"/>
              <a:buChar char="•"/>
            </a:pPr>
            <a:endParaRPr lang="en-US" sz="2175" dirty="0">
              <a:solidFill>
                <a:schemeClr val="tx1"/>
              </a:solidFill>
            </a:endParaRPr>
          </a:p>
          <a:p>
            <a:pPr algn="l"/>
            <a:r>
              <a:rPr lang="en-US" sz="2400" dirty="0">
                <a:solidFill>
                  <a:schemeClr val="tx1"/>
                </a:solidFill>
              </a:rPr>
              <a:t>3) </a:t>
            </a:r>
            <a:r>
              <a:rPr lang="en-US" sz="2700" dirty="0">
                <a:solidFill>
                  <a:schemeClr val="tx1"/>
                </a:solidFill>
              </a:rPr>
              <a:t>Follow the format and timing listed below: </a:t>
            </a:r>
            <a:endParaRPr lang="en-US" sz="2700"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You have exactly 5:00 minutes to present, followed by up to 5:00 minutes of discussion. </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Keep within the time limits noted at the lower right of each slide.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The session chair will combine your slides with other presentations and will control the screen.</a:t>
            </a:r>
            <a:endParaRPr lang="en-US" sz="2475"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a:p>
            <a:pPr algn="l"/>
            <a:r>
              <a:rPr lang="en-US" sz="2400" dirty="0">
                <a:solidFill>
                  <a:schemeClr val="tx1"/>
                </a:solidFill>
              </a:rPr>
              <a:t>4) </a:t>
            </a:r>
            <a:r>
              <a:rPr lang="en-US" sz="2700" dirty="0">
                <a:solidFill>
                  <a:schemeClr val="tx1"/>
                </a:solidFill>
              </a:rPr>
              <a:t>You may record your presentation in advance</a:t>
            </a:r>
            <a:endParaRPr lang="en-US" sz="2700"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If you are not able to attend the session, the recording will be used instead</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If you do attend, you can ask the chair to play the recording, or present live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Add the YouTube Video ID to the Web Portal under “Review or update paper information”</a:t>
            </a:r>
            <a:endParaRPr lang="en-US" sz="2475"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a:p>
            <a:pPr algn="l"/>
            <a:r>
              <a:rPr lang="en-US" sz="2700" dirty="0">
                <a:solidFill>
                  <a:schemeClr val="tx1"/>
                </a:solidFill>
              </a:rPr>
              <a:t>5) If you make updates or change plans after June 2, send the session chair a note</a:t>
            </a:r>
            <a:endParaRPr lang="en-US" sz="2475" dirty="0">
              <a:solidFill>
                <a:schemeClr val="tx1"/>
              </a:solidFill>
            </a:endParaRPr>
          </a:p>
          <a:p>
            <a:pPr marL="685800" lvl="1" indent="-342900" algn="l">
              <a:buFont typeface="Courier New" panose="02070309020205020404" pitchFamily="49" charset="0"/>
              <a:buChar char="o"/>
            </a:pPr>
            <a:r>
              <a:rPr lang="en-US" sz="2475" dirty="0">
                <a:solidFill>
                  <a:schemeClr val="tx1"/>
                </a:solidFill>
              </a:rPr>
              <a:t>Use the contact information at </a:t>
            </a:r>
            <a:r>
              <a:rPr lang="en-US" sz="2475" dirty="0">
                <a:solidFill>
                  <a:schemeClr val="tx1"/>
                </a:solidFill>
                <a:hlinkClick r:id="rId3"/>
              </a:rPr>
              <a:t>https://isdc.systemdynamics.org</a:t>
            </a:r>
            <a:r>
              <a:rPr lang="en-US" sz="2475" dirty="0">
                <a:solidFill>
                  <a:schemeClr val="tx1"/>
                </a:solidFill>
              </a:rPr>
              <a:t>     </a:t>
            </a:r>
            <a:endParaRPr lang="en-US" sz="21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cSld>
  <p:clrMapOvr>
    <a:masterClrMapping/>
  </p:clrMapOvr>
  <p:transition/>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PP_MARK_KEY" val="49a29b5e-b793-4596-a3f4-566c70917606"/>
  <p:tag name="COMMONDATA" val="eyJoZGlkIjoiZTUwMzIxOTM5NzQ1NDUxYWJjZWY3ZWY2ODJkMWM2ZGQ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3171</Words>
  <Application>WPS 演示</Application>
  <PresentationFormat>On-screen Show (16:9)</PresentationFormat>
  <Paragraphs>150</Paragraphs>
  <Slides>5</Slides>
  <Notes>5</Notes>
  <HiddenSlides>1</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vt:i4>
      </vt:variant>
    </vt:vector>
  </HeadingPairs>
  <TitlesOfParts>
    <vt:vector size="16" baseType="lpstr">
      <vt:lpstr>Arial</vt:lpstr>
      <vt:lpstr>宋体</vt:lpstr>
      <vt:lpstr>Wingdings</vt:lpstr>
      <vt:lpstr>Times New Roman</vt:lpstr>
      <vt:lpstr>Avenir LT Std 55 Roman</vt:lpstr>
      <vt:lpstr>DejaVu Math TeX Gyre</vt:lpstr>
      <vt:lpstr>Calibri</vt:lpstr>
      <vt:lpstr>Courier New</vt:lpstr>
      <vt:lpstr>微软雅黑</vt:lpstr>
      <vt:lpstr>Arial Unicode MS</vt:lpstr>
      <vt:lpstr>Office Theme</vt:lpstr>
      <vt:lpstr>Visualization of aging and shrinking trends in China’s population through 2060</vt:lpstr>
      <vt:lpstr>Problem Statement</vt:lpstr>
      <vt:lpstr>Approach or Dynamic Hypothesis</vt:lpstr>
      <vt:lpstr>PowerPoint 演示文稿</vt:lpstr>
      <vt:lpstr>PowerPoint 演示文稿</vt:lpstr>
    </vt:vector>
  </TitlesOfParts>
  <Company>isee systems,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SUN</cp:lastModifiedBy>
  <cp:revision>106</cp:revision>
  <cp:lastPrinted>2018-05-29T13:54:00Z</cp:lastPrinted>
  <dcterms:created xsi:type="dcterms:W3CDTF">2018-04-25T19:48:00Z</dcterms:created>
  <dcterms:modified xsi:type="dcterms:W3CDTF">2023-05-29T15:31:32Z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D74CBC66C43343ECA8C305630134136F_13</vt:lpwstr>
  </property>
  <property fmtid="{D5CDD505-2E9C-101B-9397-08002B2CF9AE}" pid="3" name="KSOProductBuildVer">
    <vt:lpwstr>2052-11.1.0.14309</vt:lpwstr>
  </property>
</Properties>
</file>