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Gotler" initials="RG" lastIdx="1" clrIdx="0">
    <p:extLst>
      <p:ext uri="{19B8F6BF-5375-455C-9EA6-DF929625EA0E}">
        <p15:presenceInfo xmlns:p15="http://schemas.microsoft.com/office/powerpoint/2012/main" userId="S::rsh@case.edu::d43d6ea3-5c92-4395-93a5-ead7807cfb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401FE-1D12-4BFF-B1E6-DD57A63555DE}" v="6" dt="2023-07-13T19:15:01.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84203" autoAdjust="0"/>
  </p:normalViewPr>
  <p:slideViewPr>
    <p:cSldViewPr snapToGrid="0" snapToObjects="1">
      <p:cViewPr varScale="1">
        <p:scale>
          <a:sx n="76" d="100"/>
          <a:sy n="76" d="100"/>
        </p:scale>
        <p:origin x="96"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nsah" userId="e51401c0-5ca9-4796-895d-34cda9412674" providerId="ADAL" clId="{B61401FE-1D12-4BFF-B1E6-DD57A63555DE}"/>
    <pc:docChg chg="custSel addSld delSld modSld">
      <pc:chgData name="John Ansah" userId="e51401c0-5ca9-4796-895d-34cda9412674" providerId="ADAL" clId="{B61401FE-1D12-4BFF-B1E6-DD57A63555DE}" dt="2023-07-13T20:14:19.176" v="1244" actId="20577"/>
      <pc:docMkLst>
        <pc:docMk/>
      </pc:docMkLst>
      <pc:sldChg chg="modSp mod">
        <pc:chgData name="John Ansah" userId="e51401c0-5ca9-4796-895d-34cda9412674" providerId="ADAL" clId="{B61401FE-1D12-4BFF-B1E6-DD57A63555DE}" dt="2023-07-13T18:41:49.392" v="274" actId="404"/>
        <pc:sldMkLst>
          <pc:docMk/>
          <pc:sldMk cId="2895322517" sldId="256"/>
        </pc:sldMkLst>
        <pc:spChg chg="mod">
          <ac:chgData name="John Ansah" userId="e51401c0-5ca9-4796-895d-34cda9412674" providerId="ADAL" clId="{B61401FE-1D12-4BFF-B1E6-DD57A63555DE}" dt="2023-07-13T18:41:49.392" v="274" actId="404"/>
          <ac:spMkLst>
            <pc:docMk/>
            <pc:sldMk cId="2895322517" sldId="256"/>
            <ac:spMk id="2" creationId="{740F1B11-BDB5-AE41-8E38-4502202564B3}"/>
          </ac:spMkLst>
        </pc:spChg>
        <pc:spChg chg="mod">
          <ac:chgData name="John Ansah" userId="e51401c0-5ca9-4796-895d-34cda9412674" providerId="ADAL" clId="{B61401FE-1D12-4BFF-B1E6-DD57A63555DE}" dt="2023-07-13T18:41:33.617" v="273" actId="1076"/>
          <ac:spMkLst>
            <pc:docMk/>
            <pc:sldMk cId="2895322517" sldId="256"/>
            <ac:spMk id="3" creationId="{1B1CF39E-D02C-9246-8ED7-13D6D3F15D0C}"/>
          </ac:spMkLst>
        </pc:spChg>
      </pc:sldChg>
      <pc:sldChg chg="del">
        <pc:chgData name="John Ansah" userId="e51401c0-5ca9-4796-895d-34cda9412674" providerId="ADAL" clId="{B61401FE-1D12-4BFF-B1E6-DD57A63555DE}" dt="2023-07-13T18:39:17.578" v="0" actId="47"/>
        <pc:sldMkLst>
          <pc:docMk/>
          <pc:sldMk cId="884886079" sldId="257"/>
        </pc:sldMkLst>
      </pc:sldChg>
      <pc:sldChg chg="modSp new mod">
        <pc:chgData name="John Ansah" userId="e51401c0-5ca9-4796-895d-34cda9412674" providerId="ADAL" clId="{B61401FE-1D12-4BFF-B1E6-DD57A63555DE}" dt="2023-07-13T18:50:41.717" v="347" actId="20577"/>
        <pc:sldMkLst>
          <pc:docMk/>
          <pc:sldMk cId="2476782512" sldId="257"/>
        </pc:sldMkLst>
        <pc:spChg chg="mod">
          <ac:chgData name="John Ansah" userId="e51401c0-5ca9-4796-895d-34cda9412674" providerId="ADAL" clId="{B61401FE-1D12-4BFF-B1E6-DD57A63555DE}" dt="2023-07-13T18:43:51.522" v="286" actId="20577"/>
          <ac:spMkLst>
            <pc:docMk/>
            <pc:sldMk cId="2476782512" sldId="257"/>
            <ac:spMk id="2" creationId="{C12D1BA7-663A-83D0-A138-A0DE27708CA3}"/>
          </ac:spMkLst>
        </pc:spChg>
        <pc:spChg chg="mod">
          <ac:chgData name="John Ansah" userId="e51401c0-5ca9-4796-895d-34cda9412674" providerId="ADAL" clId="{B61401FE-1D12-4BFF-B1E6-DD57A63555DE}" dt="2023-07-13T18:50:41.717" v="347" actId="20577"/>
          <ac:spMkLst>
            <pc:docMk/>
            <pc:sldMk cId="2476782512" sldId="257"/>
            <ac:spMk id="3" creationId="{144D4D7D-3A76-02BA-7A0E-42CEC4A866C3}"/>
          </ac:spMkLst>
        </pc:spChg>
      </pc:sldChg>
      <pc:sldChg chg="del">
        <pc:chgData name="John Ansah" userId="e51401c0-5ca9-4796-895d-34cda9412674" providerId="ADAL" clId="{B61401FE-1D12-4BFF-B1E6-DD57A63555DE}" dt="2023-07-13T18:39:18.455" v="1" actId="47"/>
        <pc:sldMkLst>
          <pc:docMk/>
          <pc:sldMk cId="240984990" sldId="258"/>
        </pc:sldMkLst>
      </pc:sldChg>
      <pc:sldChg chg="modSp new mod">
        <pc:chgData name="John Ansah" userId="e51401c0-5ca9-4796-895d-34cda9412674" providerId="ADAL" clId="{B61401FE-1D12-4BFF-B1E6-DD57A63555DE}" dt="2023-07-13T18:53:27.227" v="366" actId="33524"/>
        <pc:sldMkLst>
          <pc:docMk/>
          <pc:sldMk cId="1458666032" sldId="258"/>
        </pc:sldMkLst>
        <pc:spChg chg="mod">
          <ac:chgData name="John Ansah" userId="e51401c0-5ca9-4796-895d-34cda9412674" providerId="ADAL" clId="{B61401FE-1D12-4BFF-B1E6-DD57A63555DE}" dt="2023-07-13T18:51:48.995" v="360" actId="5793"/>
          <ac:spMkLst>
            <pc:docMk/>
            <pc:sldMk cId="1458666032" sldId="258"/>
            <ac:spMk id="2" creationId="{90C49C2A-9EF0-032A-35BA-1D5A8D92A9DA}"/>
          </ac:spMkLst>
        </pc:spChg>
        <pc:spChg chg="mod">
          <ac:chgData name="John Ansah" userId="e51401c0-5ca9-4796-895d-34cda9412674" providerId="ADAL" clId="{B61401FE-1D12-4BFF-B1E6-DD57A63555DE}" dt="2023-07-13T18:53:27.227" v="366" actId="33524"/>
          <ac:spMkLst>
            <pc:docMk/>
            <pc:sldMk cId="1458666032" sldId="258"/>
            <ac:spMk id="3" creationId="{5F532DB3-AFC7-9AB9-466F-BE602F8D3101}"/>
          </ac:spMkLst>
        </pc:spChg>
      </pc:sldChg>
      <pc:sldChg chg="modSp new mod">
        <pc:chgData name="John Ansah" userId="e51401c0-5ca9-4796-895d-34cda9412674" providerId="ADAL" clId="{B61401FE-1D12-4BFF-B1E6-DD57A63555DE}" dt="2023-07-13T20:14:19.176" v="1244" actId="20577"/>
        <pc:sldMkLst>
          <pc:docMk/>
          <pc:sldMk cId="3524873152" sldId="259"/>
        </pc:sldMkLst>
        <pc:spChg chg="mod">
          <ac:chgData name="John Ansah" userId="e51401c0-5ca9-4796-895d-34cda9412674" providerId="ADAL" clId="{B61401FE-1D12-4BFF-B1E6-DD57A63555DE}" dt="2023-07-13T18:57:44.969" v="409" actId="20577"/>
          <ac:spMkLst>
            <pc:docMk/>
            <pc:sldMk cId="3524873152" sldId="259"/>
            <ac:spMk id="2" creationId="{BE18ABB2-2F2E-1916-27C1-AE636C510E60}"/>
          </ac:spMkLst>
        </pc:spChg>
        <pc:spChg chg="mod">
          <ac:chgData name="John Ansah" userId="e51401c0-5ca9-4796-895d-34cda9412674" providerId="ADAL" clId="{B61401FE-1D12-4BFF-B1E6-DD57A63555DE}" dt="2023-07-13T20:14:19.176" v="1244" actId="20577"/>
          <ac:spMkLst>
            <pc:docMk/>
            <pc:sldMk cId="3524873152" sldId="259"/>
            <ac:spMk id="3" creationId="{834B470F-A9D2-8C8A-1466-F8BD67C3E259}"/>
          </ac:spMkLst>
        </pc:spChg>
      </pc:sldChg>
      <pc:sldChg chg="modSp new mod">
        <pc:chgData name="John Ansah" userId="e51401c0-5ca9-4796-895d-34cda9412674" providerId="ADAL" clId="{B61401FE-1D12-4BFF-B1E6-DD57A63555DE}" dt="2023-07-13T19:03:13.421" v="561" actId="14"/>
        <pc:sldMkLst>
          <pc:docMk/>
          <pc:sldMk cId="1689998726" sldId="260"/>
        </pc:sldMkLst>
        <pc:spChg chg="mod">
          <ac:chgData name="John Ansah" userId="e51401c0-5ca9-4796-895d-34cda9412674" providerId="ADAL" clId="{B61401FE-1D12-4BFF-B1E6-DD57A63555DE}" dt="2023-07-13T19:01:47.007" v="542" actId="20577"/>
          <ac:spMkLst>
            <pc:docMk/>
            <pc:sldMk cId="1689998726" sldId="260"/>
            <ac:spMk id="2" creationId="{F533F147-1A9A-7D89-3B47-33A595D3830B}"/>
          </ac:spMkLst>
        </pc:spChg>
        <pc:spChg chg="mod">
          <ac:chgData name="John Ansah" userId="e51401c0-5ca9-4796-895d-34cda9412674" providerId="ADAL" clId="{B61401FE-1D12-4BFF-B1E6-DD57A63555DE}" dt="2023-07-13T19:03:13.421" v="561" actId="14"/>
          <ac:spMkLst>
            <pc:docMk/>
            <pc:sldMk cId="1689998726" sldId="260"/>
            <ac:spMk id="3" creationId="{CCA0D782-62AD-2BA3-8076-22081935F69C}"/>
          </ac:spMkLst>
        </pc:spChg>
      </pc:sldChg>
      <pc:sldChg chg="addSp delSp modSp new mod chgLayout">
        <pc:chgData name="John Ansah" userId="e51401c0-5ca9-4796-895d-34cda9412674" providerId="ADAL" clId="{B61401FE-1D12-4BFF-B1E6-DD57A63555DE}" dt="2023-07-13T19:01:21.785" v="529" actId="1076"/>
        <pc:sldMkLst>
          <pc:docMk/>
          <pc:sldMk cId="1897349170" sldId="261"/>
        </pc:sldMkLst>
        <pc:spChg chg="del mod ord">
          <ac:chgData name="John Ansah" userId="e51401c0-5ca9-4796-895d-34cda9412674" providerId="ADAL" clId="{B61401FE-1D12-4BFF-B1E6-DD57A63555DE}" dt="2023-07-13T19:01:00.816" v="506" actId="700"/>
          <ac:spMkLst>
            <pc:docMk/>
            <pc:sldMk cId="1897349170" sldId="261"/>
            <ac:spMk id="2" creationId="{AD8717FD-CBD6-2886-BC35-D5BD98C2FF81}"/>
          </ac:spMkLst>
        </pc:spChg>
        <pc:spChg chg="del mod ord">
          <ac:chgData name="John Ansah" userId="e51401c0-5ca9-4796-895d-34cda9412674" providerId="ADAL" clId="{B61401FE-1D12-4BFF-B1E6-DD57A63555DE}" dt="2023-07-13T19:01:00.816" v="506" actId="700"/>
          <ac:spMkLst>
            <pc:docMk/>
            <pc:sldMk cId="1897349170" sldId="261"/>
            <ac:spMk id="3" creationId="{F273344E-BE60-0E2D-6454-71A26DE3D9D7}"/>
          </ac:spMkLst>
        </pc:spChg>
        <pc:spChg chg="add mod ord">
          <ac:chgData name="John Ansah" userId="e51401c0-5ca9-4796-895d-34cda9412674" providerId="ADAL" clId="{B61401FE-1D12-4BFF-B1E6-DD57A63555DE}" dt="2023-07-13T19:01:21.785" v="529" actId="1076"/>
          <ac:spMkLst>
            <pc:docMk/>
            <pc:sldMk cId="1897349170" sldId="261"/>
            <ac:spMk id="4" creationId="{C9BDC7A9-BEDC-2E0D-ABCF-8D1F56C856D9}"/>
          </ac:spMkLst>
        </pc:spChg>
        <pc:spChg chg="add del mod ord">
          <ac:chgData name="John Ansah" userId="e51401c0-5ca9-4796-895d-34cda9412674" providerId="ADAL" clId="{B61401FE-1D12-4BFF-B1E6-DD57A63555DE}" dt="2023-07-13T19:01:06.056" v="507" actId="478"/>
          <ac:spMkLst>
            <pc:docMk/>
            <pc:sldMk cId="1897349170" sldId="261"/>
            <ac:spMk id="5" creationId="{A1474AD1-2069-FFBB-4516-45F697B54C48}"/>
          </ac:spMkLst>
        </pc:spChg>
      </pc:sldChg>
      <pc:sldChg chg="addSp delSp modSp new mod">
        <pc:chgData name="John Ansah" userId="e51401c0-5ca9-4796-895d-34cda9412674" providerId="ADAL" clId="{B61401FE-1D12-4BFF-B1E6-DD57A63555DE}" dt="2023-07-13T19:05:39.388" v="586" actId="1076"/>
        <pc:sldMkLst>
          <pc:docMk/>
          <pc:sldMk cId="2385094713" sldId="262"/>
        </pc:sldMkLst>
        <pc:spChg chg="mod">
          <ac:chgData name="John Ansah" userId="e51401c0-5ca9-4796-895d-34cda9412674" providerId="ADAL" clId="{B61401FE-1D12-4BFF-B1E6-DD57A63555DE}" dt="2023-07-13T19:05:27.518" v="584" actId="404"/>
          <ac:spMkLst>
            <pc:docMk/>
            <pc:sldMk cId="2385094713" sldId="262"/>
            <ac:spMk id="2" creationId="{AD2914EF-4976-DECC-EF69-965F9A790ACC}"/>
          </ac:spMkLst>
        </pc:spChg>
        <pc:spChg chg="del">
          <ac:chgData name="John Ansah" userId="e51401c0-5ca9-4796-895d-34cda9412674" providerId="ADAL" clId="{B61401FE-1D12-4BFF-B1E6-DD57A63555DE}" dt="2023-07-13T19:04:46.182" v="575" actId="478"/>
          <ac:spMkLst>
            <pc:docMk/>
            <pc:sldMk cId="2385094713" sldId="262"/>
            <ac:spMk id="3" creationId="{E6A39042-FBDC-113B-F5C8-53EA894B528D}"/>
          </ac:spMkLst>
        </pc:spChg>
        <pc:picChg chg="add mod">
          <ac:chgData name="John Ansah" userId="e51401c0-5ca9-4796-895d-34cda9412674" providerId="ADAL" clId="{B61401FE-1D12-4BFF-B1E6-DD57A63555DE}" dt="2023-07-13T19:05:39.388" v="586" actId="1076"/>
          <ac:picMkLst>
            <pc:docMk/>
            <pc:sldMk cId="2385094713" sldId="262"/>
            <ac:picMk id="4" creationId="{BC24983D-9E4B-8C04-A7FD-BA06B5A13290}"/>
          </ac:picMkLst>
        </pc:picChg>
      </pc:sldChg>
      <pc:sldChg chg="addSp delSp modSp new mod">
        <pc:chgData name="John Ansah" userId="e51401c0-5ca9-4796-895d-34cda9412674" providerId="ADAL" clId="{B61401FE-1D12-4BFF-B1E6-DD57A63555DE}" dt="2023-07-13T19:10:41.529" v="623" actId="14100"/>
        <pc:sldMkLst>
          <pc:docMk/>
          <pc:sldMk cId="3501031264" sldId="263"/>
        </pc:sldMkLst>
        <pc:spChg chg="mod">
          <ac:chgData name="John Ansah" userId="e51401c0-5ca9-4796-895d-34cda9412674" providerId="ADAL" clId="{B61401FE-1D12-4BFF-B1E6-DD57A63555DE}" dt="2023-07-13T19:10:38.491" v="622" actId="14100"/>
          <ac:spMkLst>
            <pc:docMk/>
            <pc:sldMk cId="3501031264" sldId="263"/>
            <ac:spMk id="2" creationId="{1B15602E-889D-9290-D163-DFEE92728509}"/>
          </ac:spMkLst>
        </pc:spChg>
        <pc:spChg chg="del">
          <ac:chgData name="John Ansah" userId="e51401c0-5ca9-4796-895d-34cda9412674" providerId="ADAL" clId="{B61401FE-1D12-4BFF-B1E6-DD57A63555DE}" dt="2023-07-13T19:10:28.815" v="619" actId="478"/>
          <ac:spMkLst>
            <pc:docMk/>
            <pc:sldMk cId="3501031264" sldId="263"/>
            <ac:spMk id="3" creationId="{98508E27-AB36-EB14-2FB3-2F4821F15DCE}"/>
          </ac:spMkLst>
        </pc:spChg>
        <pc:picChg chg="add mod">
          <ac:chgData name="John Ansah" userId="e51401c0-5ca9-4796-895d-34cda9412674" providerId="ADAL" clId="{B61401FE-1D12-4BFF-B1E6-DD57A63555DE}" dt="2023-07-13T19:10:41.529" v="623" actId="14100"/>
          <ac:picMkLst>
            <pc:docMk/>
            <pc:sldMk cId="3501031264" sldId="263"/>
            <ac:picMk id="4" creationId="{78D06739-2011-DE73-83CF-63612AF7DB24}"/>
          </ac:picMkLst>
        </pc:picChg>
      </pc:sldChg>
      <pc:sldChg chg="addSp delSp modSp new mod">
        <pc:chgData name="John Ansah" userId="e51401c0-5ca9-4796-895d-34cda9412674" providerId="ADAL" clId="{B61401FE-1D12-4BFF-B1E6-DD57A63555DE}" dt="2023-07-13T19:16:07.023" v="684" actId="313"/>
        <pc:sldMkLst>
          <pc:docMk/>
          <pc:sldMk cId="2083224147" sldId="264"/>
        </pc:sldMkLst>
        <pc:spChg chg="mod">
          <ac:chgData name="John Ansah" userId="e51401c0-5ca9-4796-895d-34cda9412674" providerId="ADAL" clId="{B61401FE-1D12-4BFF-B1E6-DD57A63555DE}" dt="2023-07-13T19:16:07.023" v="684" actId="313"/>
          <ac:spMkLst>
            <pc:docMk/>
            <pc:sldMk cId="2083224147" sldId="264"/>
            <ac:spMk id="2" creationId="{FE04C862-E11C-4536-3D16-CE392DEFFA9F}"/>
          </ac:spMkLst>
        </pc:spChg>
        <pc:spChg chg="del">
          <ac:chgData name="John Ansah" userId="e51401c0-5ca9-4796-895d-34cda9412674" providerId="ADAL" clId="{B61401FE-1D12-4BFF-B1E6-DD57A63555DE}" dt="2023-07-13T19:14:59.808" v="625" actId="478"/>
          <ac:spMkLst>
            <pc:docMk/>
            <pc:sldMk cId="2083224147" sldId="264"/>
            <ac:spMk id="3" creationId="{E7CD1DCD-E038-FCF2-AFB7-7AEA77F26A7E}"/>
          </ac:spMkLst>
        </pc:spChg>
        <pc:picChg chg="add mod">
          <ac:chgData name="John Ansah" userId="e51401c0-5ca9-4796-895d-34cda9412674" providerId="ADAL" clId="{B61401FE-1D12-4BFF-B1E6-DD57A63555DE}" dt="2023-07-13T19:16:04.415" v="683" actId="14100"/>
          <ac:picMkLst>
            <pc:docMk/>
            <pc:sldMk cId="2083224147" sldId="264"/>
            <ac:picMk id="4" creationId="{A6EBE9ED-0CB0-5787-37AB-2E98E0136D06}"/>
          </ac:picMkLst>
        </pc:picChg>
      </pc:sldChg>
      <pc:sldChg chg="modSp new mod">
        <pc:chgData name="John Ansah" userId="e51401c0-5ca9-4796-895d-34cda9412674" providerId="ADAL" clId="{B61401FE-1D12-4BFF-B1E6-DD57A63555DE}" dt="2023-07-13T19:49:35.166" v="769"/>
        <pc:sldMkLst>
          <pc:docMk/>
          <pc:sldMk cId="3885604151" sldId="265"/>
        </pc:sldMkLst>
        <pc:spChg chg="mod">
          <ac:chgData name="John Ansah" userId="e51401c0-5ca9-4796-895d-34cda9412674" providerId="ADAL" clId="{B61401FE-1D12-4BFF-B1E6-DD57A63555DE}" dt="2023-07-13T19:46:25.347" v="699" actId="5793"/>
          <ac:spMkLst>
            <pc:docMk/>
            <pc:sldMk cId="3885604151" sldId="265"/>
            <ac:spMk id="2" creationId="{C8508039-A074-7E2E-A625-3ECEF747C2FC}"/>
          </ac:spMkLst>
        </pc:spChg>
        <pc:spChg chg="mod">
          <ac:chgData name="John Ansah" userId="e51401c0-5ca9-4796-895d-34cda9412674" providerId="ADAL" clId="{B61401FE-1D12-4BFF-B1E6-DD57A63555DE}" dt="2023-07-13T19:49:35.166" v="769"/>
          <ac:spMkLst>
            <pc:docMk/>
            <pc:sldMk cId="3885604151" sldId="265"/>
            <ac:spMk id="3" creationId="{1B1086CE-5342-AD14-E07D-37967CF68477}"/>
          </ac:spMkLst>
        </pc:spChg>
      </pc:sldChg>
      <pc:sldChg chg="modSp new mod">
        <pc:chgData name="John Ansah" userId="e51401c0-5ca9-4796-895d-34cda9412674" providerId="ADAL" clId="{B61401FE-1D12-4BFF-B1E6-DD57A63555DE}" dt="2023-07-13T19:54:22.418" v="851" actId="20577"/>
        <pc:sldMkLst>
          <pc:docMk/>
          <pc:sldMk cId="95969427" sldId="266"/>
        </pc:sldMkLst>
        <pc:spChg chg="mod">
          <ac:chgData name="John Ansah" userId="e51401c0-5ca9-4796-895d-34cda9412674" providerId="ADAL" clId="{B61401FE-1D12-4BFF-B1E6-DD57A63555DE}" dt="2023-07-13T19:50:40.450" v="792" actId="20577"/>
          <ac:spMkLst>
            <pc:docMk/>
            <pc:sldMk cId="95969427" sldId="266"/>
            <ac:spMk id="2" creationId="{8CDDAC63-56C3-01F5-68C3-8C17276FA798}"/>
          </ac:spMkLst>
        </pc:spChg>
        <pc:spChg chg="mod">
          <ac:chgData name="John Ansah" userId="e51401c0-5ca9-4796-895d-34cda9412674" providerId="ADAL" clId="{B61401FE-1D12-4BFF-B1E6-DD57A63555DE}" dt="2023-07-13T19:54:22.418" v="851" actId="20577"/>
          <ac:spMkLst>
            <pc:docMk/>
            <pc:sldMk cId="95969427" sldId="266"/>
            <ac:spMk id="3" creationId="{B5799B07-ECF8-D595-3D35-D99D49B414A1}"/>
          </ac:spMkLst>
        </pc:spChg>
      </pc:sldChg>
      <pc:sldChg chg="modSp new mod">
        <pc:chgData name="John Ansah" userId="e51401c0-5ca9-4796-895d-34cda9412674" providerId="ADAL" clId="{B61401FE-1D12-4BFF-B1E6-DD57A63555DE}" dt="2023-07-13T19:56:41.532" v="907" actId="403"/>
        <pc:sldMkLst>
          <pc:docMk/>
          <pc:sldMk cId="3000512806" sldId="267"/>
        </pc:sldMkLst>
        <pc:spChg chg="mod">
          <ac:chgData name="John Ansah" userId="e51401c0-5ca9-4796-895d-34cda9412674" providerId="ADAL" clId="{B61401FE-1D12-4BFF-B1E6-DD57A63555DE}" dt="2023-07-13T19:54:54.593" v="874" actId="20577"/>
          <ac:spMkLst>
            <pc:docMk/>
            <pc:sldMk cId="3000512806" sldId="267"/>
            <ac:spMk id="2" creationId="{FCE175D2-CBA4-A1C4-0584-8116785B4D61}"/>
          </ac:spMkLst>
        </pc:spChg>
        <pc:spChg chg="mod">
          <ac:chgData name="John Ansah" userId="e51401c0-5ca9-4796-895d-34cda9412674" providerId="ADAL" clId="{B61401FE-1D12-4BFF-B1E6-DD57A63555DE}" dt="2023-07-13T19:56:41.532" v="907" actId="403"/>
          <ac:spMkLst>
            <pc:docMk/>
            <pc:sldMk cId="3000512806" sldId="267"/>
            <ac:spMk id="3" creationId="{8402DE8E-B415-8C43-693E-5A0601B84900}"/>
          </ac:spMkLst>
        </pc:spChg>
      </pc:sldChg>
      <pc:sldChg chg="modSp new mod">
        <pc:chgData name="John Ansah" userId="e51401c0-5ca9-4796-895d-34cda9412674" providerId="ADAL" clId="{B61401FE-1D12-4BFF-B1E6-DD57A63555DE}" dt="2023-07-13T19:58:40.297" v="963" actId="20577"/>
        <pc:sldMkLst>
          <pc:docMk/>
          <pc:sldMk cId="3127926230" sldId="268"/>
        </pc:sldMkLst>
        <pc:spChg chg="mod">
          <ac:chgData name="John Ansah" userId="e51401c0-5ca9-4796-895d-34cda9412674" providerId="ADAL" clId="{B61401FE-1D12-4BFF-B1E6-DD57A63555DE}" dt="2023-07-13T19:57:04.777" v="926" actId="20577"/>
          <ac:spMkLst>
            <pc:docMk/>
            <pc:sldMk cId="3127926230" sldId="268"/>
            <ac:spMk id="2" creationId="{54F69D5D-E01C-768D-D3AB-4A978760B686}"/>
          </ac:spMkLst>
        </pc:spChg>
        <pc:spChg chg="mod">
          <ac:chgData name="John Ansah" userId="e51401c0-5ca9-4796-895d-34cda9412674" providerId="ADAL" clId="{B61401FE-1D12-4BFF-B1E6-DD57A63555DE}" dt="2023-07-13T19:58:40.297" v="963" actId="20577"/>
          <ac:spMkLst>
            <pc:docMk/>
            <pc:sldMk cId="3127926230" sldId="268"/>
            <ac:spMk id="3" creationId="{D1C79C40-B292-BC01-0C29-99DE8D0FEE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5C7BB-AF95-4A66-A6E2-DF91706F0B86}" type="datetimeFigureOut">
              <a:rPr lang="en-US" smtClean="0"/>
              <a:t>7/12/2023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FC342-820A-4FBA-8E6C-D870F354567B}" type="slidenum">
              <a:rPr lang="en-US" smtClean="0"/>
              <a:t>‹#›</a:t>
            </a:fld>
            <a:endParaRPr lang="en-US" dirty="0"/>
          </a:p>
        </p:txBody>
      </p:sp>
    </p:spTree>
    <p:extLst>
      <p:ext uri="{BB962C8B-B14F-4D97-AF65-F5344CB8AC3E}">
        <p14:creationId xmlns:p14="http://schemas.microsoft.com/office/powerpoint/2010/main" val="27881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1</a:t>
            </a:fld>
            <a:endParaRPr lang="en-US" dirty="0"/>
          </a:p>
        </p:txBody>
      </p:sp>
    </p:spTree>
    <p:extLst>
      <p:ext uri="{BB962C8B-B14F-4D97-AF65-F5344CB8AC3E}">
        <p14:creationId xmlns:p14="http://schemas.microsoft.com/office/powerpoint/2010/main" val="201684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4</a:t>
            </a:fld>
            <a:endParaRPr lang="en-US" dirty="0"/>
          </a:p>
        </p:txBody>
      </p:sp>
    </p:spTree>
    <p:extLst>
      <p:ext uri="{BB962C8B-B14F-4D97-AF65-F5344CB8AC3E}">
        <p14:creationId xmlns:p14="http://schemas.microsoft.com/office/powerpoint/2010/main" val="386876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7</a:t>
            </a:fld>
            <a:endParaRPr lang="en-US" dirty="0"/>
          </a:p>
        </p:txBody>
      </p:sp>
    </p:spTree>
    <p:extLst>
      <p:ext uri="{BB962C8B-B14F-4D97-AF65-F5344CB8AC3E}">
        <p14:creationId xmlns:p14="http://schemas.microsoft.com/office/powerpoint/2010/main" val="202519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C342-820A-4FBA-8E6C-D870F354567B}" type="slidenum">
              <a:rPr lang="en-US" smtClean="0"/>
              <a:t>9</a:t>
            </a:fld>
            <a:endParaRPr lang="en-US" dirty="0"/>
          </a:p>
        </p:txBody>
      </p:sp>
    </p:spTree>
    <p:extLst>
      <p:ext uri="{BB962C8B-B14F-4D97-AF65-F5344CB8AC3E}">
        <p14:creationId xmlns:p14="http://schemas.microsoft.com/office/powerpoint/2010/main" val="87857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B2F4D"/>
        </a:solidFill>
        <a:effectLst/>
      </p:bgPr>
    </p:bg>
    <p:spTree>
      <p:nvGrpSpPr>
        <p:cNvPr id="1" name=""/>
        <p:cNvGrpSpPr/>
        <p:nvPr/>
      </p:nvGrpSpPr>
      <p:grpSpPr>
        <a:xfrm>
          <a:off x="0" y="0"/>
          <a:ext cx="0" cy="0"/>
          <a:chOff x="0" y="0"/>
          <a:chExt cx="0" cy="0"/>
        </a:xfrm>
      </p:grpSpPr>
      <p:pic>
        <p:nvPicPr>
          <p:cNvPr id="7" name="Picture 11" descr="white open frame&#10;">
            <a:extLst>
              <a:ext uri="{FF2B5EF4-FFF2-40B4-BE49-F238E27FC236}">
                <a16:creationId xmlns:a16="http://schemas.microsoft.com/office/drawing/2014/main" id="{78C31C43-8309-1C44-AC4C-2E0D5B9E41BD}"/>
              </a:ext>
            </a:extLst>
          </p:cNvPr>
          <p:cNvPicPr>
            <a:picLocks noChangeAspect="1"/>
          </p:cNvPicPr>
          <p:nvPr userDrawn="1"/>
        </p:nvPicPr>
        <p:blipFill>
          <a:blip r:embed="rId2"/>
          <a:srcRect/>
          <a:stretch>
            <a:fillRect/>
          </a:stretch>
        </p:blipFill>
        <p:spPr bwMode="auto">
          <a:xfrm>
            <a:off x="546100" y="666750"/>
            <a:ext cx="7759700" cy="4813300"/>
          </a:xfrm>
          <a:prstGeom prst="rect">
            <a:avLst/>
          </a:prstGeom>
          <a:noFill/>
          <a:ln w="9525">
            <a:noFill/>
            <a:miter lim="800000"/>
            <a:headEnd/>
            <a:tailEnd/>
          </a:ln>
        </p:spPr>
      </p:pic>
      <p:sp>
        <p:nvSpPr>
          <p:cNvPr id="2" name="Title 1"/>
          <p:cNvSpPr>
            <a:spLocks noGrp="1"/>
          </p:cNvSpPr>
          <p:nvPr>
            <p:ph type="ctrTitle"/>
          </p:nvPr>
        </p:nvSpPr>
        <p:spPr>
          <a:xfrm>
            <a:off x="718752" y="1314880"/>
            <a:ext cx="7321378" cy="1082332"/>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849395" y="3490784"/>
            <a:ext cx="6190735" cy="1171832"/>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descr="grey footer box">
            <a:extLst>
              <a:ext uri="{FF2B5EF4-FFF2-40B4-BE49-F238E27FC236}">
                <a16:creationId xmlns:a16="http://schemas.microsoft.com/office/drawing/2014/main" id="{7A469E31-14BD-114B-88C1-631276CDAF63}"/>
              </a:ext>
            </a:extLst>
          </p:cNvPr>
          <p:cNvSpPr/>
          <p:nvPr userDrawn="1"/>
        </p:nvSpPr>
        <p:spPr>
          <a:xfrm>
            <a:off x="0" y="5695950"/>
            <a:ext cx="9144000" cy="1162050"/>
          </a:xfrm>
          <a:prstGeom prst="rect">
            <a:avLst/>
          </a:prstGeom>
          <a:solidFill>
            <a:srgbClr val="455560"/>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Picture 12" descr="CWRU-SOM-white-rev-logo.eps">
            <a:extLst>
              <a:ext uri="{FF2B5EF4-FFF2-40B4-BE49-F238E27FC236}">
                <a16:creationId xmlns:a16="http://schemas.microsoft.com/office/drawing/2014/main" id="{68C2E2A3-8E00-DA44-AC1E-154D561AA7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6100" y="5961063"/>
            <a:ext cx="2567226" cy="6516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fontAlgn="base" hangingPunct="1">
        <a:spcBef>
          <a:spcPct val="0"/>
        </a:spcBef>
        <a:spcAft>
          <a:spcPct val="0"/>
        </a:spcAft>
        <a:defRPr sz="4400" b="1" i="0" kern="1200">
          <a:solidFill>
            <a:schemeClr val="tx1"/>
          </a:solidFill>
          <a:latin typeface="Titillium" pitchFamily="2" charset="77"/>
          <a:ea typeface="ＭＳ Ｐゴシック" pitchFamily="-111" charset="-128"/>
          <a:cs typeface="Titillium" pitchFamily="2" charset="77"/>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1" fontAlgn="base" hangingPunct="1">
        <a:spcBef>
          <a:spcPct val="20000"/>
        </a:spcBef>
        <a:spcAft>
          <a:spcPct val="0"/>
        </a:spcAft>
        <a:buFont typeface="Arial" pitchFamily="-111" charset="0"/>
        <a:buChar char="•"/>
        <a:defRPr sz="3200" b="0" i="0" kern="1200">
          <a:solidFill>
            <a:schemeClr val="tx1"/>
          </a:solidFill>
          <a:latin typeface="Titillium" pitchFamily="2" charset="77"/>
          <a:ea typeface="ＭＳ Ｐゴシック" pitchFamily="-111" charset="-128"/>
          <a:cs typeface="Titillium" pitchFamily="2" charset="77"/>
        </a:defRPr>
      </a:lvl1pPr>
      <a:lvl2pPr marL="742950" indent="-285750" algn="l" defTabSz="457200" rtl="0" eaLnBrk="1" fontAlgn="base" hangingPunct="1">
        <a:spcBef>
          <a:spcPct val="20000"/>
        </a:spcBef>
        <a:spcAft>
          <a:spcPct val="0"/>
        </a:spcAft>
        <a:buFont typeface="Arial" pitchFamily="-111" charset="0"/>
        <a:buChar char="–"/>
        <a:defRPr sz="2800" b="0" i="0" kern="1200">
          <a:solidFill>
            <a:schemeClr val="tx1"/>
          </a:solidFill>
          <a:latin typeface="Titillium" pitchFamily="2" charset="77"/>
          <a:ea typeface="ＭＳ Ｐゴシック" pitchFamily="-111" charset="-128"/>
          <a:cs typeface="+mn-cs"/>
        </a:defRPr>
      </a:lvl2pPr>
      <a:lvl3pPr marL="1143000" indent="-228600" algn="l" defTabSz="457200" rtl="0" eaLnBrk="1" fontAlgn="base" hangingPunct="1">
        <a:spcBef>
          <a:spcPct val="20000"/>
        </a:spcBef>
        <a:spcAft>
          <a:spcPct val="0"/>
        </a:spcAft>
        <a:buFont typeface="Arial" pitchFamily="-111" charset="0"/>
        <a:buChar char="•"/>
        <a:defRPr sz="2400" b="0" i="0" kern="1200">
          <a:solidFill>
            <a:schemeClr val="tx1"/>
          </a:solidFill>
          <a:latin typeface="Titillium" pitchFamily="2" charset="77"/>
          <a:ea typeface="ＭＳ Ｐゴシック" pitchFamily="-111" charset="-128"/>
          <a:cs typeface="+mn-cs"/>
        </a:defRPr>
      </a:lvl3pPr>
      <a:lvl4pPr marL="1600200" indent="-228600" algn="l" defTabSz="457200" rtl="0" eaLnBrk="1" fontAlgn="base" hangingPunct="1">
        <a:spcBef>
          <a:spcPct val="20000"/>
        </a:spcBef>
        <a:spcAft>
          <a:spcPct val="0"/>
        </a:spcAft>
        <a:buFont typeface="Arial" pitchFamily="-111" charset="0"/>
        <a:buChar char="–"/>
        <a:defRPr sz="2000" b="0" i="0" kern="1200">
          <a:solidFill>
            <a:schemeClr val="tx1"/>
          </a:solidFill>
          <a:latin typeface="Titillium" pitchFamily="2" charset="77"/>
          <a:ea typeface="ＭＳ Ｐゴシック" pitchFamily="-111" charset="-128"/>
          <a:cs typeface="+mn-cs"/>
        </a:defRPr>
      </a:lvl4pPr>
      <a:lvl5pPr marL="2057400" indent="-228600" algn="l" defTabSz="457200" rtl="0" eaLnBrk="1" fontAlgn="base" hangingPunct="1">
        <a:spcBef>
          <a:spcPct val="20000"/>
        </a:spcBef>
        <a:spcAft>
          <a:spcPct val="0"/>
        </a:spcAft>
        <a:buFont typeface="Arial" pitchFamily="-111" charset="0"/>
        <a:buChar char="»"/>
        <a:defRPr sz="2000" b="0" i="0" kern="1200">
          <a:solidFill>
            <a:schemeClr val="tx1"/>
          </a:solidFill>
          <a:latin typeface="Titillium" pitchFamily="2" charset="77"/>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1B11-BDB5-AE41-8E38-4502202564B3}"/>
              </a:ext>
            </a:extLst>
          </p:cNvPr>
          <p:cNvSpPr>
            <a:spLocks noGrp="1"/>
          </p:cNvSpPr>
          <p:nvPr>
            <p:ph type="ctrTitle"/>
          </p:nvPr>
        </p:nvSpPr>
        <p:spPr>
          <a:xfrm>
            <a:off x="598311" y="1357462"/>
            <a:ext cx="7597422" cy="2071538"/>
          </a:xfrm>
        </p:spPr>
        <p:txBody>
          <a:bodyPr/>
          <a:lstStyle/>
          <a:p>
            <a:pPr algn="ctr"/>
            <a:r>
              <a:rPr lang="en-US" sz="3600" dirty="0"/>
              <a:t>Systems Modeling as an Approach for Eliciting the Mechanisms for Hip Fracture Recovery among Older Adults in Participatory Stakeholder Engagement Setting</a:t>
            </a:r>
          </a:p>
        </p:txBody>
      </p:sp>
      <p:sp>
        <p:nvSpPr>
          <p:cNvPr id="3" name="Subtitle 2">
            <a:extLst>
              <a:ext uri="{FF2B5EF4-FFF2-40B4-BE49-F238E27FC236}">
                <a16:creationId xmlns:a16="http://schemas.microsoft.com/office/drawing/2014/main" id="{1B1CF39E-D02C-9246-8ED7-13D6D3F15D0C}"/>
              </a:ext>
            </a:extLst>
          </p:cNvPr>
          <p:cNvSpPr>
            <a:spLocks noGrp="1"/>
          </p:cNvSpPr>
          <p:nvPr>
            <p:ph type="subTitle" idx="1"/>
          </p:nvPr>
        </p:nvSpPr>
        <p:spPr>
          <a:xfrm>
            <a:off x="4065711" y="4109663"/>
            <a:ext cx="5985299" cy="1102970"/>
          </a:xfrm>
        </p:spPr>
        <p:txBody>
          <a:bodyPr/>
          <a:lstStyle/>
          <a:p>
            <a:r>
              <a:rPr lang="en-US" sz="2400" b="1" dirty="0">
                <a:solidFill>
                  <a:schemeClr val="accent6"/>
                </a:solidFill>
              </a:rPr>
              <a:t>By: John P. Ansah</a:t>
            </a:r>
          </a:p>
          <a:p>
            <a:r>
              <a:rPr lang="en-US" sz="2400" b="1" dirty="0">
                <a:solidFill>
                  <a:schemeClr val="accent6"/>
                </a:solidFill>
              </a:rPr>
              <a:t>      Assistant Professor </a:t>
            </a:r>
          </a:p>
          <a:p>
            <a:r>
              <a:rPr lang="en-US" sz="2400" b="1" dirty="0">
                <a:solidFill>
                  <a:schemeClr val="accent6"/>
                </a:solidFill>
              </a:rPr>
              <a:t>     Center for Health Integration</a:t>
            </a:r>
          </a:p>
        </p:txBody>
      </p:sp>
    </p:spTree>
    <p:extLst>
      <p:ext uri="{BB962C8B-B14F-4D97-AF65-F5344CB8AC3E}">
        <p14:creationId xmlns:p14="http://schemas.microsoft.com/office/powerpoint/2010/main" val="289532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8039-A074-7E2E-A625-3ECEF747C2FC}"/>
              </a:ext>
            </a:extLst>
          </p:cNvPr>
          <p:cNvSpPr>
            <a:spLocks noGrp="1"/>
          </p:cNvSpPr>
          <p:nvPr>
            <p:ph type="title"/>
          </p:nvPr>
        </p:nvSpPr>
        <p:spPr/>
        <p:txBody>
          <a:bodyPr/>
          <a:lstStyle/>
          <a:p>
            <a:r>
              <a:rPr lang="en-US" dirty="0"/>
              <a:t>Insights </a:t>
            </a:r>
          </a:p>
        </p:txBody>
      </p:sp>
      <p:sp>
        <p:nvSpPr>
          <p:cNvPr id="3" name="Content Placeholder 2">
            <a:extLst>
              <a:ext uri="{FF2B5EF4-FFF2-40B4-BE49-F238E27FC236}">
                <a16:creationId xmlns:a16="http://schemas.microsoft.com/office/drawing/2014/main" id="{1B1086CE-5342-AD14-E07D-37967CF68477}"/>
              </a:ext>
            </a:extLst>
          </p:cNvPr>
          <p:cNvSpPr>
            <a:spLocks noGrp="1"/>
          </p:cNvSpPr>
          <p:nvPr>
            <p:ph idx="1"/>
          </p:nvPr>
        </p:nvSpPr>
        <p:spPr/>
        <p:txBody>
          <a:bodyPr/>
          <a:lstStyle/>
          <a:p>
            <a:pPr>
              <a:buFont typeface="Wingdings" panose="05000000000000000000" pitchFamily="2" charset="2"/>
              <a:buChar char="ü"/>
            </a:pPr>
            <a:r>
              <a:rPr lang="en-US" sz="1800" dirty="0">
                <a:latin typeface="Calibri" panose="020F0502020204030204" pitchFamily="34" charset="0"/>
                <a:ea typeface="Calibri" panose="020F0502020204030204" pitchFamily="34" charset="0"/>
              </a:rPr>
              <a:t>T</a:t>
            </a:r>
            <a:r>
              <a:rPr lang="en-US" sz="1800" dirty="0">
                <a:effectLst/>
                <a:latin typeface="Calibri" panose="020F0502020204030204" pitchFamily="34" charset="0"/>
                <a:ea typeface="Calibri" panose="020F0502020204030204" pitchFamily="34" charset="0"/>
              </a:rPr>
              <a:t>he recovery of loss of function due to hip fracture is attributed to (a) the recognition of a gap between pre-fracture physical function and current physical function and (b) the marshaling of psychological resilience to respond promptly to a physical functional loss via uptake of rehabilitation services.</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rPr>
              <a:t>The recognition of the gap and marshaling psychological resilience to close it was determined by the expectation of recovery, which is in turn influenced by the quality of the information provided to patients and their families by healthcare professionals and the appropriate and coordinated delivery of this information.</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rPr>
              <a:t>From a policy perspective, this suggests that hip fracture care must prioritize patient education and coordinated communication to raise the expectation of recovery. A rise in the expectation of recovery will lead to increased uptake of rehabilitation services and, consequently, better recovery outcomes.</a:t>
            </a:r>
            <a:endParaRPr lang="en-US" dirty="0"/>
          </a:p>
        </p:txBody>
      </p:sp>
    </p:spTree>
    <p:extLst>
      <p:ext uri="{BB962C8B-B14F-4D97-AF65-F5344CB8AC3E}">
        <p14:creationId xmlns:p14="http://schemas.microsoft.com/office/powerpoint/2010/main" val="388560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AC63-56C3-01F5-68C3-8C17276FA798}"/>
              </a:ext>
            </a:extLst>
          </p:cNvPr>
          <p:cNvSpPr>
            <a:spLocks noGrp="1"/>
          </p:cNvSpPr>
          <p:nvPr>
            <p:ph type="title"/>
          </p:nvPr>
        </p:nvSpPr>
        <p:spPr/>
        <p:txBody>
          <a:bodyPr/>
          <a:lstStyle/>
          <a:p>
            <a:r>
              <a:rPr lang="en-US" dirty="0"/>
              <a:t>Insights</a:t>
            </a:r>
          </a:p>
        </p:txBody>
      </p:sp>
      <p:sp>
        <p:nvSpPr>
          <p:cNvPr id="3" name="Content Placeholder 2">
            <a:extLst>
              <a:ext uri="{FF2B5EF4-FFF2-40B4-BE49-F238E27FC236}">
                <a16:creationId xmlns:a16="http://schemas.microsoft.com/office/drawing/2014/main" id="{B5799B07-ECF8-D595-3D35-D99D49B414A1}"/>
              </a:ext>
            </a:extLst>
          </p:cNvPr>
          <p:cNvSpPr>
            <a:spLocks noGrp="1"/>
          </p:cNvSpPr>
          <p:nvPr>
            <p:ph idx="1"/>
          </p:nvPr>
        </p:nvSpPr>
        <p:spPr/>
        <p:txBody>
          <a:bodyPr/>
          <a:lstStyle/>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 from family, caregivers, friends, and neighbors is essential for the uptake of effective rehabilitation services. This has several policy intervention implications. </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support refers to providing emotional support, allowing hip fracture patients to engage in prescribed exercises recommended by physiotherapists, helping patients use mobility aids to walk, creating a positive environment that encourages patients to adhere to treatment and recovery regimes, and decreasing fear of falling.</a:t>
            </a:r>
          </a:p>
          <a:p>
            <a:pPr lvl="1">
              <a:buFont typeface="Wingdings" panose="05000000000000000000" pitchFamily="2" charset="2"/>
              <a:buChar char="v"/>
            </a:pPr>
            <a:endParaRPr lang="en-US" sz="3600" dirty="0"/>
          </a:p>
        </p:txBody>
      </p:sp>
    </p:spTree>
    <p:extLst>
      <p:ext uri="{BB962C8B-B14F-4D97-AF65-F5344CB8AC3E}">
        <p14:creationId xmlns:p14="http://schemas.microsoft.com/office/powerpoint/2010/main" val="9596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75D2-CBA4-A1C4-0584-8116785B4D61}"/>
              </a:ext>
            </a:extLst>
          </p:cNvPr>
          <p:cNvSpPr>
            <a:spLocks noGrp="1"/>
          </p:cNvSpPr>
          <p:nvPr>
            <p:ph type="title"/>
          </p:nvPr>
        </p:nvSpPr>
        <p:spPr/>
        <p:txBody>
          <a:bodyPr/>
          <a:lstStyle/>
          <a:p>
            <a:r>
              <a:rPr lang="en-US" dirty="0"/>
              <a:t>Insights</a:t>
            </a:r>
          </a:p>
        </p:txBody>
      </p:sp>
      <p:sp>
        <p:nvSpPr>
          <p:cNvPr id="3" name="Content Placeholder 2">
            <a:extLst>
              <a:ext uri="{FF2B5EF4-FFF2-40B4-BE49-F238E27FC236}">
                <a16:creationId xmlns:a16="http://schemas.microsoft.com/office/drawing/2014/main" id="{8402DE8E-B415-8C43-693E-5A0601B84900}"/>
              </a:ext>
            </a:extLst>
          </p:cNvPr>
          <p:cNvSpPr>
            <a:spLocks noGrp="1"/>
          </p:cNvSpPr>
          <p:nvPr>
            <p:ph idx="1"/>
          </p:nvPr>
        </p:nvSpPr>
        <p:spPr/>
        <p:txBody>
          <a:bodyPr/>
          <a:lstStyle/>
          <a:p>
            <a:pPr>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ip fracture patients need financial support to subsidize the cost of medication, rehabilitation services, and mobility aids was reinforced by stakeholders’ experience of the significant cost burden of hip fracture. Stakeholders indicated that the process of recovery from hip fractures is costly and requires substantial resources. </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most elderly individuals, the financial burden, especially if they have no external support from children, family members, and the government, is significant and can affect their ability to take up essential services and negatively impact their recovery trajectory.</a:t>
            </a:r>
            <a:endParaRPr lang="en-US" sz="3600" dirty="0"/>
          </a:p>
        </p:txBody>
      </p:sp>
    </p:spTree>
    <p:extLst>
      <p:ext uri="{BB962C8B-B14F-4D97-AF65-F5344CB8AC3E}">
        <p14:creationId xmlns:p14="http://schemas.microsoft.com/office/powerpoint/2010/main" val="300051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9D5D-E01C-768D-D3AB-4A978760B686}"/>
              </a:ext>
            </a:extLst>
          </p:cNvPr>
          <p:cNvSpPr>
            <a:spLocks noGrp="1"/>
          </p:cNvSpPr>
          <p:nvPr>
            <p:ph type="title"/>
          </p:nvPr>
        </p:nvSpPr>
        <p:spPr/>
        <p:txBody>
          <a:bodyPr/>
          <a:lstStyle/>
          <a:p>
            <a:r>
              <a:rPr lang="en-US" dirty="0"/>
              <a:t>Insights</a:t>
            </a:r>
          </a:p>
        </p:txBody>
      </p:sp>
      <p:sp>
        <p:nvSpPr>
          <p:cNvPr id="3" name="Content Placeholder 2">
            <a:extLst>
              <a:ext uri="{FF2B5EF4-FFF2-40B4-BE49-F238E27FC236}">
                <a16:creationId xmlns:a16="http://schemas.microsoft.com/office/drawing/2014/main" id="{D1C79C40-B292-BC01-0C29-99DE8D0FEE7D}"/>
              </a:ext>
            </a:extLst>
          </p:cNvPr>
          <p:cNvSpPr>
            <a:spLocks noGrp="1"/>
          </p:cNvSpPr>
          <p:nvPr>
            <p:ph idx="1"/>
          </p:nvPr>
        </p:nvSpPr>
        <p:spPr/>
        <p:txBody>
          <a:bodyPr/>
          <a:lstStyle/>
          <a:p>
            <a:pPr>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rPr>
              <a:t>n the wake of a stressor-induced physical function loss (such as a hip fracture), a person with high psychological resilience will respond in a way that promotes rapid recovery, while an individual with low psychological resilience will react in a way that leads to a slow recovery or deterioration. </a:t>
            </a:r>
          </a:p>
          <a:p>
            <a:pPr lvl="1">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this insight, stakeholders suggested that healthcare systems should consider implementing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resilience-building programs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help older adults to build psychological resilience to prepare them for responding to life stressors over their life course.</a:t>
            </a:r>
            <a:endParaRPr lang="en-US" sz="3600" dirty="0"/>
          </a:p>
        </p:txBody>
      </p:sp>
    </p:spTree>
    <p:extLst>
      <p:ext uri="{BB962C8B-B14F-4D97-AF65-F5344CB8AC3E}">
        <p14:creationId xmlns:p14="http://schemas.microsoft.com/office/powerpoint/2010/main" val="312792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1BA7-663A-83D0-A138-A0DE27708CA3}"/>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144D4D7D-3A76-02BA-7A0E-42CEC4A866C3}"/>
              </a:ext>
            </a:extLst>
          </p:cNvPr>
          <p:cNvSpPr>
            <a:spLocks noGrp="1"/>
          </p:cNvSpPr>
          <p:nvPr>
            <p:ph idx="1"/>
          </p:nvPr>
        </p:nvSpPr>
        <p:spPr/>
        <p:txBody>
          <a:bodyPr/>
          <a:lstStyle/>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With its high and increasing life expectancy, Singapore will likely see a rise in osteoporosis, accidental falls, and consequent hip fractures (Ojo et al., 2009; </a:t>
            </a:r>
            <a:r>
              <a:rPr lang="en-US" sz="1800" dirty="0">
                <a:effectLst/>
                <a:latin typeface="Calibri" panose="020F0502020204030204" pitchFamily="34" charset="0"/>
                <a:ea typeface="Calibri" panose="020F0502020204030204" pitchFamily="34" charset="0"/>
                <a:cs typeface="Times New Roman" panose="02020603050405020304" pitchFamily="18" charset="0"/>
              </a:rPr>
              <a:t>Office of the Surgeon General, 2004)</a:t>
            </a:r>
            <a:r>
              <a:rPr lang="en-US" sz="1800" dirty="0">
                <a:effectLst/>
                <a:latin typeface="Calibri" panose="020F0502020204030204" pitchFamily="34" charset="0"/>
                <a:ea typeface="Calibri" panose="020F0502020204030204" pitchFamily="34" charset="0"/>
              </a:rPr>
              <a:t>. </a:t>
            </a:r>
          </a:p>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Osteoporosis, a condition of progressive bone loss, resulted in an estimated 1.26 million hip fractures globally in 1990; this number is projected to increase to 4.5 million by 2050 (</a:t>
            </a:r>
            <a:r>
              <a:rPr lang="en-US" sz="1800" dirty="0">
                <a:effectLst/>
                <a:latin typeface="Calibri" panose="020F0502020204030204" pitchFamily="34" charset="0"/>
                <a:ea typeface="Calibri" panose="020F0502020204030204" pitchFamily="34" charset="0"/>
                <a:cs typeface="Times New Roman" panose="02020603050405020304" pitchFamily="18" charset="0"/>
              </a:rPr>
              <a:t>Gullberg</a:t>
            </a:r>
            <a:r>
              <a:rPr lang="en-US" sz="1800" dirty="0">
                <a:effectLst/>
                <a:latin typeface="Calibri" panose="020F0502020204030204" pitchFamily="34" charset="0"/>
                <a:ea typeface="Calibri" panose="020F0502020204030204" pitchFamily="34" charset="0"/>
              </a:rPr>
              <a:t> et al.</a:t>
            </a:r>
            <a:r>
              <a:rPr lang="en-US" sz="1800" dirty="0">
                <a:effectLst/>
                <a:latin typeface="Calibri" panose="020F0502020204030204" pitchFamily="34" charset="0"/>
                <a:ea typeface="Calibri" panose="020F0502020204030204" pitchFamily="34" charset="0"/>
                <a:cs typeface="Times New Roman" panose="02020603050405020304" pitchFamily="18" charset="0"/>
              </a:rPr>
              <a:t>, 1997)</a:t>
            </a:r>
            <a:r>
              <a:rPr lang="en-US" sz="1800" dirty="0">
                <a:effectLst/>
                <a:latin typeface="Calibri" panose="020F0502020204030204" pitchFamily="34" charset="0"/>
                <a:ea typeface="Calibri" panose="020F0502020204030204" pitchFamily="34" charset="0"/>
              </a:rPr>
              <a:t>, with most of this increase coming from Asia (</a:t>
            </a:r>
            <a:r>
              <a:rPr lang="en-US" sz="1800" dirty="0">
                <a:effectLst/>
                <a:latin typeface="Calibri" panose="020F0502020204030204" pitchFamily="34" charset="0"/>
                <a:ea typeface="Calibri" panose="020F0502020204030204" pitchFamily="34" charset="0"/>
                <a:cs typeface="Times New Roman" panose="02020603050405020304" pitchFamily="18" charset="0"/>
              </a:rPr>
              <a:t>Doshi</a:t>
            </a:r>
            <a:r>
              <a:rPr lang="en-US" sz="1800" dirty="0">
                <a:effectLst/>
                <a:latin typeface="Calibri" panose="020F0502020204030204" pitchFamily="34" charset="0"/>
                <a:ea typeface="Calibri" panose="020F0502020204030204" pitchFamily="34" charset="0"/>
              </a:rPr>
              <a:t> et al.</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2014; Gullberg</a:t>
            </a:r>
            <a:r>
              <a:rPr lang="en-US" sz="1800" dirty="0">
                <a:effectLst/>
                <a:latin typeface="Calibri" panose="020F0502020204030204" pitchFamily="34" charset="0"/>
                <a:ea typeface="Calibri" panose="020F0502020204030204" pitchFamily="34" charset="0"/>
              </a:rPr>
              <a:t> et al.</a:t>
            </a:r>
            <a:r>
              <a:rPr lang="en-US" sz="1800" dirty="0">
                <a:effectLst/>
                <a:latin typeface="Calibri" panose="020F0502020204030204" pitchFamily="34" charset="0"/>
                <a:ea typeface="Calibri" panose="020F0502020204030204" pitchFamily="34" charset="0"/>
                <a:cs typeface="Times New Roman" panose="02020603050405020304" pitchFamily="18" charset="0"/>
              </a:rPr>
              <a:t>, 1997)</a:t>
            </a:r>
            <a:r>
              <a:rPr lang="en-US" sz="1800" dirty="0">
                <a:effectLst/>
                <a:latin typeface="Calibri" panose="020F0502020204030204" pitchFamily="34" charset="0"/>
                <a:ea typeface="Calibri" panose="020F0502020204030204" pitchFamily="34" charset="0"/>
              </a:rPr>
              <a:t>.</a:t>
            </a:r>
          </a:p>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With a rising prevalence of osteoporosis, there are increasing concerns about hip fractures among older adults, as osteoporosis is associated with a 6 to 7-fold increase in the likelihood of hip fractures (Kanis et al., 2000). </a:t>
            </a:r>
          </a:p>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In 2015, approximately 2,000 elderly were hospitalized locally due to hip fractures (Khor, 2016). Between 2007 and 2009, the age-standardized incidence of hip fractures in Singapore was estimated to be (per 100,000) 156 in men and 331 in women (Kanis et al., 2012).</a:t>
            </a:r>
            <a:endParaRPr lang="en-US" dirty="0"/>
          </a:p>
        </p:txBody>
      </p:sp>
    </p:spTree>
    <p:extLst>
      <p:ext uri="{BB962C8B-B14F-4D97-AF65-F5344CB8AC3E}">
        <p14:creationId xmlns:p14="http://schemas.microsoft.com/office/powerpoint/2010/main" val="247678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9C2A-9EF0-032A-35BA-1D5A8D92A9DA}"/>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5F532DB3-AFC7-9AB9-466F-BE602F8D3101}"/>
              </a:ext>
            </a:extLst>
          </p:cNvPr>
          <p:cNvSpPr>
            <a:spLocks noGrp="1"/>
          </p:cNvSpPr>
          <p:nvPr>
            <p:ph idx="1"/>
          </p:nvPr>
        </p:nvSpPr>
        <p:spPr/>
        <p:txBody>
          <a:bodyPr/>
          <a:lstStyle/>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Hip fractures are costly and demand considerable resources from the healthcare system, accounting for a large proportion of fracture-related healthcare expenditure and mortality in men and women over 50 (</a:t>
            </a:r>
            <a:r>
              <a:rPr lang="en-US" sz="1800" dirty="0">
                <a:effectLst/>
                <a:latin typeface="Calibri" panose="020F0502020204030204" pitchFamily="34" charset="0"/>
                <a:ea typeface="Calibri" panose="020F0502020204030204" pitchFamily="34" charset="0"/>
                <a:cs typeface="Times New Roman" panose="02020603050405020304" pitchFamily="18" charset="0"/>
              </a:rPr>
              <a:t>Johnell &amp; Kanis, 2006; Kanis &amp; Johnell, 2005; Ström</a:t>
            </a:r>
            <a:r>
              <a:rPr lang="en-US" sz="1800" dirty="0">
                <a:effectLst/>
                <a:latin typeface="Calibri" panose="020F0502020204030204" pitchFamily="34" charset="0"/>
                <a:ea typeface="Calibri" panose="020F0502020204030204" pitchFamily="34" charset="0"/>
              </a:rPr>
              <a:t> et al.</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2011)</a:t>
            </a:r>
            <a:r>
              <a:rPr lang="en-US" sz="1800" dirty="0">
                <a:effectLst/>
                <a:latin typeface="Calibri" panose="020F0502020204030204" pitchFamily="34" charset="0"/>
                <a:ea typeface="Calibri" panose="020F0502020204030204" pitchFamily="34" charset="0"/>
              </a:rPr>
              <a:t>. </a:t>
            </a:r>
          </a:p>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Considering this demographic reality, the economic burden of hip fractures on health systems is expected to increase. In Singapore, the mean cost of hospitalization due to hip fractures was approximately S$13,314 per patient in 2011, and an additional cost of S$2,690 may result from complications (Tan et al., 2017). </a:t>
            </a:r>
          </a:p>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Furthermore, considering post-acute rehabilitation, nursing, and caregiving costs (both formal and informal), total lifetime costs are likely to be considerably higher. </a:t>
            </a:r>
          </a:p>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rPr>
              <a:t>In the United States, for instance, overall lifetime costs (considering lost productivity and other indirect costs) due to hip fractures were estimated to amount to more than $81,000 (in 1997 US dollars) (</a:t>
            </a:r>
            <a:r>
              <a:rPr lang="en-US" sz="1800" dirty="0">
                <a:effectLst/>
                <a:latin typeface="Calibri" panose="020F0502020204030204" pitchFamily="34" charset="0"/>
                <a:ea typeface="Calibri" panose="020F0502020204030204" pitchFamily="34" charset="0"/>
                <a:cs typeface="Times New Roman" panose="02020603050405020304" pitchFamily="18" charset="0"/>
              </a:rPr>
              <a:t>Braithwaite</a:t>
            </a:r>
            <a:r>
              <a:rPr lang="en-US" sz="1800" dirty="0">
                <a:effectLst/>
                <a:latin typeface="Calibri" panose="020F0502020204030204" pitchFamily="34" charset="0"/>
                <a:ea typeface="Calibri" panose="020F0502020204030204" pitchFamily="34" charset="0"/>
              </a:rPr>
              <a:t> et al.</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2003)</a:t>
            </a:r>
            <a:r>
              <a:rPr lang="en-US" sz="1800" dirty="0">
                <a:effectLst/>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145866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ABB2-2F2E-1916-27C1-AE636C510E60}"/>
              </a:ext>
            </a:extLst>
          </p:cNvPr>
          <p:cNvSpPr>
            <a:spLocks noGrp="1"/>
          </p:cNvSpPr>
          <p:nvPr>
            <p:ph type="title"/>
          </p:nvPr>
        </p:nvSpPr>
        <p:spPr/>
        <p:txBody>
          <a:bodyPr/>
          <a:lstStyle/>
          <a:p>
            <a:r>
              <a:rPr lang="en-US" dirty="0"/>
              <a:t>Overarching Goal</a:t>
            </a:r>
          </a:p>
        </p:txBody>
      </p:sp>
      <p:sp>
        <p:nvSpPr>
          <p:cNvPr id="3" name="Content Placeholder 2">
            <a:extLst>
              <a:ext uri="{FF2B5EF4-FFF2-40B4-BE49-F238E27FC236}">
                <a16:creationId xmlns:a16="http://schemas.microsoft.com/office/drawing/2014/main" id="{834B470F-A9D2-8C8A-1466-F8BD67C3E259}"/>
              </a:ext>
            </a:extLst>
          </p:cNvPr>
          <p:cNvSpPr>
            <a:spLocks noGrp="1"/>
          </p:cNvSpPr>
          <p:nvPr>
            <p:ph idx="1"/>
          </p:nvPr>
        </p:nvSpPr>
        <p:spPr/>
        <p:txBody>
          <a:bodyPr/>
          <a:lstStyle/>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cs typeface="Calibri" panose="020F0502020204030204" pitchFamily="34" charset="0"/>
              </a:rPr>
              <a:t>These issues highlight the importance of enhancing functional recovery in hip fracture patients to reduce dependency and facilitate independent living within the community. </a:t>
            </a:r>
          </a:p>
          <a:p>
            <a:pPr>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Calibri" panose="020F0502020204030204" pitchFamily="34" charset="0"/>
              </a:rPr>
              <a:t>One year after hip fracture, nearly one in four patients will die. Fewer </a:t>
            </a:r>
            <a:r>
              <a:rPr lang="en-US" sz="1800">
                <a:latin typeface="Calibri" panose="020F0502020204030204" pitchFamily="34" charset="0"/>
                <a:ea typeface="Calibri" panose="020F0502020204030204" pitchFamily="34" charset="0"/>
                <a:cs typeface="Calibri" panose="020F0502020204030204" pitchFamily="34" charset="0"/>
              </a:rPr>
              <a:t>than 50% </a:t>
            </a:r>
            <a:r>
              <a:rPr lang="en-US" sz="1800" dirty="0">
                <a:latin typeface="Calibri" panose="020F0502020204030204" pitchFamily="34" charset="0"/>
                <a:ea typeface="Calibri" panose="020F0502020204030204" pitchFamily="34" charset="0"/>
                <a:cs typeface="Calibri" panose="020F0502020204030204" pitchFamily="34" charset="0"/>
              </a:rPr>
              <a:t>of survivors can walk unaided, and nearly 40% can perform all activities of daily living (ADLs) independently.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o ensure that a patient and family-centered care approach is adopted, this research aims:</a:t>
            </a:r>
          </a:p>
          <a:p>
            <a:pPr lvl="1">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To actively engage stakeholders (including doctors, physiotherapists, hip fracture patients, and caregivers) using Group Model Building (GMB) to elicit the mechanisms influencing hip fracture recovery, incorporating a feedback perspective to inform system-wide interventions.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2487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BDC7A9-BEDC-2E0D-ABCF-8D1F56C856D9}"/>
              </a:ext>
            </a:extLst>
          </p:cNvPr>
          <p:cNvSpPr>
            <a:spLocks noGrp="1"/>
          </p:cNvSpPr>
          <p:nvPr>
            <p:ph type="ctrTitle"/>
          </p:nvPr>
        </p:nvSpPr>
        <p:spPr>
          <a:xfrm>
            <a:off x="1446540" y="1632121"/>
            <a:ext cx="7321378" cy="1082332"/>
          </a:xfrm>
        </p:spPr>
        <p:txBody>
          <a:bodyPr/>
          <a:lstStyle/>
          <a:p>
            <a:r>
              <a:rPr lang="en-US" sz="6000" dirty="0"/>
              <a:t>Method</a:t>
            </a:r>
          </a:p>
        </p:txBody>
      </p:sp>
    </p:spTree>
    <p:extLst>
      <p:ext uri="{BB962C8B-B14F-4D97-AF65-F5344CB8AC3E}">
        <p14:creationId xmlns:p14="http://schemas.microsoft.com/office/powerpoint/2010/main" val="189734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F147-1A9A-7D89-3B47-33A595D3830B}"/>
              </a:ext>
            </a:extLst>
          </p:cNvPr>
          <p:cNvSpPr>
            <a:spLocks noGrp="1"/>
          </p:cNvSpPr>
          <p:nvPr>
            <p:ph type="title"/>
          </p:nvPr>
        </p:nvSpPr>
        <p:spPr/>
        <p:txBody>
          <a:bodyPr/>
          <a:lstStyle/>
          <a:p>
            <a:r>
              <a:rPr lang="en-US" dirty="0"/>
              <a:t>Study Context</a:t>
            </a:r>
          </a:p>
        </p:txBody>
      </p:sp>
      <p:sp>
        <p:nvSpPr>
          <p:cNvPr id="3" name="Content Placeholder 2">
            <a:extLst>
              <a:ext uri="{FF2B5EF4-FFF2-40B4-BE49-F238E27FC236}">
                <a16:creationId xmlns:a16="http://schemas.microsoft.com/office/drawing/2014/main" id="{CCA0D782-62AD-2BA3-8076-22081935F69C}"/>
              </a:ext>
            </a:extLst>
          </p:cNvPr>
          <p:cNvSpPr>
            <a:spLocks noGrp="1"/>
          </p:cNvSpPr>
          <p:nvPr>
            <p:ph idx="1"/>
          </p:nvPr>
        </p:nvSpPr>
        <p:spPr/>
        <p:txBody>
          <a:bodyPr/>
          <a:lstStyle/>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research team from Duke-NUS Medical School conducted two half-day workshops in Singapore on 29th August 2022 and 31st August 2022. </a:t>
            </a:r>
          </a:p>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cs typeface="Times New Roman" panose="02020603050405020304" pitchFamily="18" charset="0"/>
              </a:rPr>
              <a:t>Twenty-five stakeholders participated in the workshop, representing:</a:t>
            </a:r>
          </a:p>
          <a:p>
            <a:pPr lvl="1">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Times New Roman" panose="02020603050405020304" pitchFamily="18" charset="0"/>
              </a:rPr>
              <a:t> Singapore General Hospital, </a:t>
            </a:r>
          </a:p>
          <a:p>
            <a:pPr lvl="1">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Times New Roman" panose="02020603050405020304" pitchFamily="18" charset="0"/>
              </a:rPr>
              <a:t>Changi General Hospital, </a:t>
            </a:r>
          </a:p>
          <a:p>
            <a:pPr lvl="1">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Times New Roman" panose="02020603050405020304" pitchFamily="18" charset="0"/>
              </a:rPr>
              <a:t>St. Andrew’s Community Hospital, </a:t>
            </a:r>
          </a:p>
          <a:p>
            <a:pPr lvl="1">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Times New Roman" panose="02020603050405020304" pitchFamily="18" charset="0"/>
              </a:rPr>
              <a:t>patients, </a:t>
            </a:r>
          </a:p>
          <a:p>
            <a:pPr lvl="1">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Times New Roman" panose="02020603050405020304" pitchFamily="18" charset="0"/>
              </a:rPr>
              <a:t>caregivers, and </a:t>
            </a:r>
          </a:p>
          <a:p>
            <a:pPr lvl="1">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Times New Roman" panose="02020603050405020304" pitchFamily="18" charset="0"/>
              </a:rPr>
              <a:t>researchers. </a:t>
            </a:r>
          </a:p>
          <a:p>
            <a:pPr>
              <a:buFont typeface="Wingdings" panose="05000000000000000000" pitchFamily="2" charset="2"/>
              <a:buChar char="ü"/>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stakeholders include three medical doctors, six physiotherapists, two nurses, eight hip fracture patients, one caregiver, and five researchers. Informed consent was obtained from all participants before the start of the workshop sessions.</a:t>
            </a:r>
            <a:endParaRPr lang="en-US" dirty="0"/>
          </a:p>
        </p:txBody>
      </p:sp>
    </p:spTree>
    <p:extLst>
      <p:ext uri="{BB962C8B-B14F-4D97-AF65-F5344CB8AC3E}">
        <p14:creationId xmlns:p14="http://schemas.microsoft.com/office/powerpoint/2010/main" val="168999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14EF-4976-DECC-EF69-965F9A790ACC}"/>
              </a:ext>
            </a:extLst>
          </p:cNvPr>
          <p:cNvSpPr>
            <a:spLocks noGrp="1"/>
          </p:cNvSpPr>
          <p:nvPr>
            <p:ph type="title"/>
          </p:nvPr>
        </p:nvSpPr>
        <p:spPr>
          <a:xfrm>
            <a:off x="0" y="274638"/>
            <a:ext cx="2882900" cy="538162"/>
          </a:xfrm>
        </p:spPr>
        <p:txBody>
          <a:bodyPr/>
          <a:lstStyle/>
          <a:p>
            <a:r>
              <a:rPr lang="en-US" sz="3600" dirty="0"/>
              <a:t>Study Design</a:t>
            </a:r>
          </a:p>
        </p:txBody>
      </p:sp>
      <p:pic>
        <p:nvPicPr>
          <p:cNvPr id="4" name="Picture 3">
            <a:extLst>
              <a:ext uri="{FF2B5EF4-FFF2-40B4-BE49-F238E27FC236}">
                <a16:creationId xmlns:a16="http://schemas.microsoft.com/office/drawing/2014/main" id="{BC24983D-9E4B-8C04-A7FD-BA06B5A13290}"/>
              </a:ext>
            </a:extLst>
          </p:cNvPr>
          <p:cNvPicPr>
            <a:picLocks noChangeAspect="1"/>
          </p:cNvPicPr>
          <p:nvPr/>
        </p:nvPicPr>
        <p:blipFill>
          <a:blip r:embed="rId3"/>
          <a:stretch>
            <a:fillRect/>
          </a:stretch>
        </p:blipFill>
        <p:spPr>
          <a:xfrm>
            <a:off x="2693543" y="114299"/>
            <a:ext cx="6855714" cy="5825935"/>
          </a:xfrm>
          <a:prstGeom prst="rect">
            <a:avLst/>
          </a:prstGeom>
        </p:spPr>
      </p:pic>
    </p:spTree>
    <p:extLst>
      <p:ext uri="{BB962C8B-B14F-4D97-AF65-F5344CB8AC3E}">
        <p14:creationId xmlns:p14="http://schemas.microsoft.com/office/powerpoint/2010/main" val="238509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602E-889D-9290-D163-DFEE92728509}"/>
              </a:ext>
            </a:extLst>
          </p:cNvPr>
          <p:cNvSpPr>
            <a:spLocks noGrp="1"/>
          </p:cNvSpPr>
          <p:nvPr>
            <p:ph type="title"/>
          </p:nvPr>
        </p:nvSpPr>
        <p:spPr>
          <a:xfrm>
            <a:off x="342900" y="-104775"/>
            <a:ext cx="8229600" cy="930275"/>
          </a:xfrm>
        </p:spPr>
        <p:txBody>
          <a:bodyPr/>
          <a:lstStyle/>
          <a:p>
            <a:r>
              <a:rPr lang="en-US" dirty="0"/>
              <a:t>Presentation of Concept Model</a:t>
            </a:r>
          </a:p>
        </p:txBody>
      </p:sp>
      <p:pic>
        <p:nvPicPr>
          <p:cNvPr id="4" name="Picture 3">
            <a:extLst>
              <a:ext uri="{FF2B5EF4-FFF2-40B4-BE49-F238E27FC236}">
                <a16:creationId xmlns:a16="http://schemas.microsoft.com/office/drawing/2014/main" id="{78D06739-2011-DE73-83CF-63612AF7DB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5387" y="466725"/>
            <a:ext cx="6753225" cy="5616575"/>
          </a:xfrm>
          <a:prstGeom prst="rect">
            <a:avLst/>
          </a:prstGeom>
          <a:noFill/>
          <a:ln>
            <a:noFill/>
          </a:ln>
        </p:spPr>
      </p:pic>
    </p:spTree>
    <p:extLst>
      <p:ext uri="{BB962C8B-B14F-4D97-AF65-F5344CB8AC3E}">
        <p14:creationId xmlns:p14="http://schemas.microsoft.com/office/powerpoint/2010/main" val="350103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C862-E11C-4536-3D16-CE392DEFFA9F}"/>
              </a:ext>
            </a:extLst>
          </p:cNvPr>
          <p:cNvSpPr>
            <a:spLocks noGrp="1"/>
          </p:cNvSpPr>
          <p:nvPr>
            <p:ph type="title"/>
          </p:nvPr>
        </p:nvSpPr>
        <p:spPr>
          <a:xfrm>
            <a:off x="457200" y="0"/>
            <a:ext cx="8229600" cy="503853"/>
          </a:xfrm>
        </p:spPr>
        <p:txBody>
          <a:bodyPr/>
          <a:lstStyle/>
          <a:p>
            <a:r>
              <a:rPr lang="en-US" sz="3600" dirty="0"/>
              <a:t>Model Developed with Stakeholders</a:t>
            </a:r>
          </a:p>
        </p:txBody>
      </p:sp>
      <p:pic>
        <p:nvPicPr>
          <p:cNvPr id="4" name="Picture 3" descr="Map&#10;&#10;Description automatically generated">
            <a:extLst>
              <a:ext uri="{FF2B5EF4-FFF2-40B4-BE49-F238E27FC236}">
                <a16:creationId xmlns:a16="http://schemas.microsoft.com/office/drawing/2014/main" id="{A6EBE9ED-0CB0-5787-37AB-2E98E0136D06}"/>
              </a:ext>
            </a:extLst>
          </p:cNvPr>
          <p:cNvPicPr>
            <a:picLocks noChangeAspect="1"/>
          </p:cNvPicPr>
          <p:nvPr/>
        </p:nvPicPr>
        <p:blipFill rotWithShape="1">
          <a:blip r:embed="rId3">
            <a:extLst>
              <a:ext uri="{28A0092B-C50C-407E-A947-70E740481C1C}">
                <a14:useLocalDpi xmlns:a14="http://schemas.microsoft.com/office/drawing/2010/main" val="0"/>
              </a:ext>
            </a:extLst>
          </a:blip>
          <a:srcRect l="20457" t="16430" r="8207" b="8408"/>
          <a:stretch/>
        </p:blipFill>
        <p:spPr bwMode="auto">
          <a:xfrm>
            <a:off x="318" y="503853"/>
            <a:ext cx="9143365" cy="6002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3224147"/>
      </p:ext>
    </p:extLst>
  </p:cSld>
  <p:clrMapOvr>
    <a:masterClrMapping/>
  </p:clrMapOvr>
</p:sld>
</file>

<file path=ppt/theme/theme1.xml><?xml version="1.0" encoding="utf-8"?>
<a:theme xmlns:a="http://schemas.openxmlformats.org/drawingml/2006/main" name="bnchop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bnchoption1.pot</Template>
  <TotalTime>5100</TotalTime>
  <Words>1063</Words>
  <Application>Microsoft Office PowerPoint</Application>
  <PresentationFormat>On-screen Show (4:3)</PresentationFormat>
  <Paragraphs>50</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Titillium</vt:lpstr>
      <vt:lpstr>Wingdings</vt:lpstr>
      <vt:lpstr>bnchoption1</vt:lpstr>
      <vt:lpstr>Systems Modeling as an Approach for Eliciting the Mechanisms for Hip Fracture Recovery among Older Adults in Participatory Stakeholder Engagement Setting</vt:lpstr>
      <vt:lpstr>Background </vt:lpstr>
      <vt:lpstr>Background </vt:lpstr>
      <vt:lpstr>Overarching Goal</vt:lpstr>
      <vt:lpstr>Method</vt:lpstr>
      <vt:lpstr>Study Context</vt:lpstr>
      <vt:lpstr>Study Design</vt:lpstr>
      <vt:lpstr>Presentation of Concept Model</vt:lpstr>
      <vt:lpstr>Model Developed with Stakeholders</vt:lpstr>
      <vt:lpstr>Insights </vt:lpstr>
      <vt:lpstr>Insights</vt:lpstr>
      <vt:lpstr>Insights</vt:lpstr>
      <vt:lpstr>Insights</vt:lpstr>
    </vt:vector>
  </TitlesOfParts>
  <Company>Case Western Reserve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Bindas</dc:creator>
  <cp:lastModifiedBy>John Ansah</cp:lastModifiedBy>
  <cp:revision>196</cp:revision>
  <cp:lastPrinted>2021-12-09T01:33:08Z</cp:lastPrinted>
  <dcterms:created xsi:type="dcterms:W3CDTF">2010-05-17T18:13:20Z</dcterms:created>
  <dcterms:modified xsi:type="dcterms:W3CDTF">2023-07-13T20:14:26Z</dcterms:modified>
</cp:coreProperties>
</file>