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1" r:id="rId6"/>
    <p:sldId id="266" r:id="rId7"/>
    <p:sldId id="267" r:id="rId8"/>
    <p:sldId id="268" r:id="rId9"/>
    <p:sldId id="269" r:id="rId10"/>
    <p:sldId id="35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933"/>
    <a:srgbClr val="003366"/>
    <a:srgbClr val="FFFA00"/>
    <a:srgbClr val="176BBF"/>
    <a:srgbClr val="166BBF"/>
    <a:srgbClr val="2AB700"/>
    <a:srgbClr val="83CE01"/>
    <a:srgbClr val="8B20BC"/>
    <a:srgbClr val="361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30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0" y="1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ABA84-F9E3-7F4E-9DBB-41BA60B66594}" type="datetimeFigureOut">
              <a:rPr lang="en-US" smtClean="0"/>
              <a:t>7/20/23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F62C-F9FC-D845-901A-08AF311C6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2AC3-C415-4952-A2DA-DC24E7AA6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4718304"/>
            <a:ext cx="10899648" cy="658368"/>
          </a:xfrm>
          <a:prstGeom prst="rect">
            <a:avLst/>
          </a:prstGeom>
        </p:spPr>
        <p:txBody>
          <a:bodyPr anchor="b"/>
          <a:lstStyle>
            <a:lvl1pPr algn="ctr"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55655-1C8F-4CBD-B7D8-09F6F702E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5330952"/>
            <a:ext cx="10899648" cy="3566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4337-3AC7-4F41-A7B1-D0A1F6AB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EEC0D1-2453-4599-A5E7-DE88246DE909}"/>
              </a:ext>
            </a:extLst>
          </p:cNvPr>
          <p:cNvSpPr txBox="1"/>
          <p:nvPr userDrawn="1"/>
        </p:nvSpPr>
        <p:spPr>
          <a:xfrm>
            <a:off x="838200" y="6311900"/>
            <a:ext cx="5885329" cy="400110"/>
          </a:xfrm>
          <a:prstGeom prst="rect">
            <a:avLst/>
          </a:prstGeom>
          <a:solidFill>
            <a:srgbClr val="166BBF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isee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systems </a:t>
            </a:r>
            <a:r>
              <a:rPr lang="en-US" sz="10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inc</a:t>
            </a:r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| (603) 448-4990 | www.iseesystems.com</a:t>
            </a:r>
          </a:p>
          <a:p>
            <a:r>
              <a:rPr lang="en-US" sz="1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24 Hanover St, Suite 8A | Lebanon, NH 03766 | USA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D8E48C3-ACD6-4857-B456-D87A4A4ECE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8096" cy="4242816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791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916A3-4A88-48B0-84BF-AE4624236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436"/>
            <a:ext cx="10515600" cy="5207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28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25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>
              <a:lnSpc>
                <a:spcPct val="100000"/>
              </a:lnSpc>
              <a:spcBef>
                <a:spcPts val="1000"/>
              </a:spcBef>
              <a:defRPr sz="22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>
              <a:lnSpc>
                <a:spcPct val="100000"/>
              </a:lnSpc>
              <a:spcBef>
                <a:spcPts val="1000"/>
              </a:spcBef>
              <a:defRPr sz="19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>
              <a:lnSpc>
                <a:spcPct val="100000"/>
              </a:lnSpc>
              <a:spcBef>
                <a:spcPts val="1000"/>
              </a:spcBef>
              <a:defRPr sz="1700" b="0" i="0">
                <a:solidFill>
                  <a:srgbClr val="003366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2B015-A419-4E19-9906-9EA09F58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9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D448-45CC-49DE-A5AE-3AE08146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2838"/>
            <a:ext cx="10515600" cy="2852737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F055-012B-4931-9597-6BA76BB1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552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3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537BC-2850-4F51-93FE-9D8F6930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389B-9E8B-489A-928A-4FBC043AE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647" y="949324"/>
            <a:ext cx="5181600" cy="499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45C6F-BB7B-472D-B21C-9D2BDBD46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49325"/>
            <a:ext cx="5181600" cy="4994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FD09F-DA3F-447F-808C-F19382DA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7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45017-4F76-429A-BFE7-6FF9B1A8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6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6A212-16A5-4009-9EEC-935B7C4D2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42298-1798-4A8F-B02A-ECDF3906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878136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5C38-E90B-48F9-BE58-11764CFB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F20EA-8F6D-430E-A0B5-370BFDE12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5561"/>
            <a:ext cx="3932237" cy="40034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A11AE-F5CB-4F6B-8E60-238E4A87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76CB-6FA1-4CB4-9C5A-A3A68235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877824"/>
          </a:xfrm>
          <a:prstGeom prst="rect">
            <a:avLst/>
          </a:prstGeom>
        </p:spPr>
        <p:txBody>
          <a:bodyPr anchor="b"/>
          <a:lstStyle>
            <a:lvl1pPr algn="l">
              <a:defRPr sz="2800">
                <a:solidFill>
                  <a:srgbClr val="0033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D82B0-C43F-4B31-82C6-2DFC4A88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5A6A9-1DDA-41C0-91B2-E1CBEDDC8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65248"/>
            <a:ext cx="3932237" cy="40037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C94E6-3A80-49EF-8FC6-BF52EE78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C4B2F-3D2B-D4FB-A59E-ACFA2E37E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6BF94-91AE-8D8D-FDBB-1CAC5D21A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7D56F-1BD8-1068-4C42-4A5C92071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61D8-FB10-984D-98B0-089AAC749B38}" type="datetimeFigureOut">
              <a:rPr lang="en-US" smtClean="0"/>
              <a:t>7/20/23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1A16-E222-6EED-203C-22F7373E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3835C-609F-F28E-3923-7DF218DD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B197-0F85-3E49-8915-96F5040F7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23657F0-2DB3-4F4B-BA26-C339200BFE1B}"/>
              </a:ext>
            </a:extLst>
          </p:cNvPr>
          <p:cNvSpPr/>
          <p:nvPr userDrawn="1"/>
        </p:nvSpPr>
        <p:spPr>
          <a:xfrm>
            <a:off x="0" y="-1566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A37743-B512-47BC-8790-F551DBA6599B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76B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FD0C22-ACF3-4349-8B9E-4F7126F4B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19631"/>
            <a:ext cx="10502153" cy="414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06B33F-5789-4132-8939-BB264EA17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67685"/>
            <a:ext cx="10515600" cy="5172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69249AB-87F0-43B2-869D-3F1B2D019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22690342-9826-46C7-A54C-3F66F52C33C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11665" y="6290490"/>
            <a:ext cx="1342135" cy="4429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643D6B-3C92-47DD-93C0-F201CFFF2BE2}"/>
              </a:ext>
            </a:extLst>
          </p:cNvPr>
          <p:cNvSpPr txBox="1"/>
          <p:nvPr userDrawn="1"/>
        </p:nvSpPr>
        <p:spPr>
          <a:xfrm>
            <a:off x="841248" y="6352142"/>
            <a:ext cx="27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A553A72-1B92-4E37-AE31-ED20886488C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3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bg1"/>
          </a:solidFill>
          <a:latin typeface="Open Sans Light" charset="0"/>
          <a:ea typeface="Open Sans Light" charset="0"/>
          <a:cs typeface="Open Sans Light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5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9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700" b="0" i="0" kern="1200">
          <a:solidFill>
            <a:srgbClr val="003366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111E3B-B8F8-B56B-39EA-5A35B054C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2" y="871299"/>
            <a:ext cx="10041950" cy="401678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3688975-B1A3-6A23-0DEE-42C4A3553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4024" y="5522699"/>
            <a:ext cx="7644627" cy="787213"/>
          </a:xfrm>
        </p:spPr>
        <p:txBody>
          <a:bodyPr>
            <a:normAutofit/>
          </a:bodyPr>
          <a:lstStyle/>
          <a:p>
            <a:r>
              <a:rPr lang="en-US" dirty="0"/>
              <a:t>By: Billy Schoenberg, Bob </a:t>
            </a:r>
            <a:r>
              <a:rPr lang="en-US" dirty="0" err="1"/>
              <a:t>Eberlein</a:t>
            </a:r>
            <a:r>
              <a:rPr lang="en-US" dirty="0"/>
              <a:t>, </a:t>
            </a:r>
            <a:r>
              <a:rPr lang="en-US" dirty="0" err="1"/>
              <a:t>Pål</a:t>
            </a:r>
            <a:r>
              <a:rPr lang="en-US" dirty="0"/>
              <a:t> </a:t>
            </a:r>
            <a:r>
              <a:rPr lang="en-US" dirty="0" err="1"/>
              <a:t>Davidsen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66F2B7A-5E2B-878C-0C16-50FE048C8F41}"/>
              </a:ext>
            </a:extLst>
          </p:cNvPr>
          <p:cNvSpPr txBox="1">
            <a:spLocks/>
          </p:cNvSpPr>
          <p:nvPr/>
        </p:nvSpPr>
        <p:spPr>
          <a:xfrm>
            <a:off x="785884" y="4867696"/>
            <a:ext cx="10901471" cy="65500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3366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Measuring the change in behavior of a system with a single metric</a:t>
            </a:r>
          </a:p>
        </p:txBody>
      </p:sp>
    </p:spTree>
    <p:extLst>
      <p:ext uri="{BB962C8B-B14F-4D97-AF65-F5344CB8AC3E}">
        <p14:creationId xmlns:p14="http://schemas.microsoft.com/office/powerpoint/2010/main" val="357229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1B09-A72B-4851-8D78-C5FB264DA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5019385"/>
            <a:ext cx="10899648" cy="65836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26ABB-4758-45A5-91E7-183D24CD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5632033"/>
            <a:ext cx="10899648" cy="3566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bschoenberg@iseesystems.com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26278-28BB-FF4F-FAD3-DB842BF0E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62" y="871299"/>
            <a:ext cx="10041950" cy="40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3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15B-AFA8-07D6-B341-B5B1D34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6656"/>
          </a:xfrm>
        </p:spPr>
        <p:txBody>
          <a:bodyPr>
            <a:normAutofit/>
          </a:bodyPr>
          <a:lstStyle/>
          <a:p>
            <a:r>
              <a:rPr lang="en-US" sz="4000" dirty="0"/>
              <a:t>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858B-A160-C6BB-5EC3-6B191E886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9" y="1303020"/>
            <a:ext cx="10515600" cy="4251960"/>
          </a:xfrm>
        </p:spPr>
        <p:txBody>
          <a:bodyPr>
            <a:normAutofit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LTM</a:t>
            </a:r>
            <a:r>
              <a:rPr lang="en-US" sz="22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defines loop dominance as…</a:t>
            </a:r>
          </a:p>
          <a:p>
            <a:pPr marL="0" indent="0">
              <a:buNone/>
            </a:pPr>
            <a:endParaRPr lang="en-US" sz="2200" i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22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“We say that a loop (or set of loops) is dominant if the loop(s) describe at least 50% of the </a:t>
            </a:r>
            <a:r>
              <a:rPr lang="en-US" sz="2200" b="1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observed change in behavior across all stocks in the model</a:t>
            </a:r>
            <a:r>
              <a:rPr lang="en-US" sz="22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over the selected time period.”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No clear visualization of observed change!  </a:t>
            </a:r>
          </a:p>
          <a:p>
            <a:r>
              <a:rPr lang="en-US" sz="2200" dirty="0"/>
              <a:t>Much confusion on the subject of what it is!</a:t>
            </a:r>
          </a:p>
        </p:txBody>
      </p:sp>
    </p:spTree>
    <p:extLst>
      <p:ext uri="{BB962C8B-B14F-4D97-AF65-F5344CB8AC3E}">
        <p14:creationId xmlns:p14="http://schemas.microsoft.com/office/powerpoint/2010/main" val="390635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15B-AFA8-07D6-B341-B5B1D34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3288"/>
          </a:xfrm>
        </p:spPr>
        <p:txBody>
          <a:bodyPr>
            <a:normAutofit/>
          </a:bodyPr>
          <a:lstStyle/>
          <a:p>
            <a:r>
              <a:rPr lang="en-US" sz="4000" dirty="0"/>
              <a:t>Demonstrating the issue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CEA6ED-8164-BA44-4F38-A0EBBB02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838200" y="1649186"/>
            <a:ext cx="10515600" cy="355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1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15B-AFA8-07D6-B341-B5B1D34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3240"/>
          </a:xfrm>
        </p:spPr>
        <p:txBody>
          <a:bodyPr>
            <a:normAutofit/>
          </a:bodyPr>
          <a:lstStyle/>
          <a:p>
            <a:r>
              <a:rPr lang="en-US" sz="4000" dirty="0"/>
              <a:t>Demonstrating the issue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D3EF7AB-9C29-8492-2E3C-926ECE01A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1402"/>
            <a:ext cx="7875576" cy="4509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2B859-C4C1-52E2-09CA-F08AFB2E1BE7}"/>
              </a:ext>
            </a:extLst>
          </p:cNvPr>
          <p:cNvSpPr txBox="1"/>
          <p:nvPr/>
        </p:nvSpPr>
        <p:spPr>
          <a:xfrm>
            <a:off x="9060231" y="2203994"/>
            <a:ext cx="28135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Loop Score Across All</a:t>
            </a:r>
          </a:p>
          <a:p>
            <a:r>
              <a:rPr lang="en-US" sz="2400" dirty="0"/>
              <a:t>Time Periods</a:t>
            </a:r>
          </a:p>
          <a:p>
            <a:endParaRPr lang="en-US" sz="2400" dirty="0"/>
          </a:p>
          <a:p>
            <a:r>
              <a:rPr lang="en-US" sz="2400" dirty="0"/>
              <a:t>R1 = 63.89%</a:t>
            </a:r>
          </a:p>
          <a:p>
            <a:r>
              <a:rPr lang="en-US" sz="2400" dirty="0"/>
              <a:t>B1 = 36.11%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0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2178-B5C4-FCC5-E85E-AC31603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75"/>
            <a:ext cx="10515600" cy="662782"/>
          </a:xfrm>
        </p:spPr>
        <p:txBody>
          <a:bodyPr>
            <a:normAutofit/>
          </a:bodyPr>
          <a:lstStyle/>
          <a:p>
            <a:r>
              <a:rPr lang="en-US" sz="4000" dirty="0"/>
              <a:t>A Solution…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774E2-161E-04D8-727C-9EA4E2954C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05561"/>
                <a:ext cx="10515600" cy="5550634"/>
              </a:xfrm>
            </p:spPr>
            <p:txBody>
              <a:bodyPr>
                <a:noAutofit/>
              </a:bodyPr>
              <a:lstStyle/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 of Accumulated Stock Change for stock S</a:t>
                </a:r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𝑡𝑖𝑚𝑒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𝑠𝑡𝑎𝑟𝑡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𝑡𝑖𝑚𝑒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𝑏𝑦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ΔT</m:t>
                              </m:r>
                              <m: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sub>
                        <m:sup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𝑠𝑡𝑜𝑝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𝑡𝑖𝑚𝑒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𝑑𝑆</m:t>
                                  </m:r>
                                </m:num>
                                <m:den>
                                  <m: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 of Raw system change over time for all stocks in the model.</a:t>
                </a:r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𝑎𝑙𝑙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𝑠𝑡𝑜𝑐𝑘𝑠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9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9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𝑑𝑆</m:t>
                                      </m:r>
                                    </m:num>
                                    <m:den>
                                      <m:r>
                                        <a:rPr lang="en-US" sz="19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9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 of System Change over time.</a:t>
                </a:r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𝑠𝑦𝑠𝑡𝑒𝑚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𝑐h𝑎𝑛𝑔𝑒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𝑜𝑣𝑒𝑟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𝑡𝑖𝑚𝑒</m:t>
                      </m:r>
                      <m:r>
                        <a:rPr lang="en-US" sz="19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9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1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0774E2-161E-04D8-727C-9EA4E2954C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05561"/>
                <a:ext cx="10515600" cy="5550634"/>
              </a:xfrm>
              <a:blipFill>
                <a:blip r:embed="rId2"/>
                <a:stretch>
                  <a:fillRect l="-603" t="-5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01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F2178-B5C4-FCC5-E85E-AC31603C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3336"/>
          </a:xfrm>
        </p:spPr>
        <p:txBody>
          <a:bodyPr>
            <a:normAutofit/>
          </a:bodyPr>
          <a:lstStyle/>
          <a:p>
            <a:r>
              <a:rPr lang="en-US" sz="4000" dirty="0"/>
              <a:t>Visualizing System Change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8FAD14-15CC-2946-E665-E460E8AF256C}"/>
              </a:ext>
            </a:extLst>
          </p:cNvPr>
          <p:cNvSpPr txBox="1"/>
          <p:nvPr/>
        </p:nvSpPr>
        <p:spPr>
          <a:xfrm>
            <a:off x="1791571" y="1386974"/>
            <a:ext cx="31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Total System Change Metric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43DC4C-A451-4751-CB44-E24932ACBE67}"/>
              </a:ext>
            </a:extLst>
          </p:cNvPr>
          <p:cNvSpPr txBox="1"/>
          <p:nvPr/>
        </p:nvSpPr>
        <p:spPr>
          <a:xfrm>
            <a:off x="7193855" y="139218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Loop Contributions to System Change</a:t>
            </a:r>
            <a:endParaRPr lang="en-US" dirty="0"/>
          </a:p>
        </p:txBody>
      </p:sp>
      <p:pic>
        <p:nvPicPr>
          <p:cNvPr id="14" name="Picture 1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B44CEA9-6BA3-9AEF-43EA-C4EF7E81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1746146"/>
            <a:ext cx="12110720" cy="36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6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15B-AFA8-07D6-B341-B5B1D34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80" y="-1"/>
            <a:ext cx="10909640" cy="6381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kern="1200" dirty="0">
                <a:latin typeface="+mj-lt"/>
                <a:ea typeface="+mj-ea"/>
                <a:cs typeface="+mj-cs"/>
              </a:rPr>
              <a:t>A more complex example…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CEA6ED-8164-BA44-4F38-A0EBBB026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394970" y="1635823"/>
            <a:ext cx="9402060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0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15B-AFA8-07D6-B341-B5B1D34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94734"/>
          </a:xfrm>
        </p:spPr>
        <p:txBody>
          <a:bodyPr>
            <a:normAutofit/>
          </a:bodyPr>
          <a:lstStyle/>
          <a:p>
            <a:r>
              <a:rPr lang="en-US" sz="4000" dirty="0"/>
              <a:t>Loop dominance profile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0D3EF7AB-9C29-8492-2E3C-926ECE01A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1485348"/>
            <a:ext cx="7875576" cy="3887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2B859-C4C1-52E2-09CA-F08AFB2E1BE7}"/>
              </a:ext>
            </a:extLst>
          </p:cNvPr>
          <p:cNvSpPr txBox="1"/>
          <p:nvPr/>
        </p:nvSpPr>
        <p:spPr>
          <a:xfrm>
            <a:off x="9060231" y="2086619"/>
            <a:ext cx="28135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Loop Score Across All</a:t>
            </a:r>
          </a:p>
          <a:p>
            <a:r>
              <a:rPr lang="en-US" sz="2400"/>
              <a:t>Time Periods</a:t>
            </a:r>
          </a:p>
          <a:p>
            <a:endParaRPr lang="en-US" sz="2400"/>
          </a:p>
          <a:p>
            <a:r>
              <a:rPr lang="en-US" sz="2400"/>
              <a:t>U1 = +/-49.17%</a:t>
            </a:r>
          </a:p>
          <a:p>
            <a:r>
              <a:rPr lang="en-US" sz="2400"/>
              <a:t>B1 = -23.72%</a:t>
            </a:r>
          </a:p>
          <a:p>
            <a:r>
              <a:rPr lang="en-US" sz="2400"/>
              <a:t>B2 = -17.66%</a:t>
            </a:r>
          </a:p>
          <a:p>
            <a:r>
              <a:rPr lang="en-US" sz="2400"/>
              <a:t>B3 = -9.46%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315B-AFA8-07D6-B341-B5B1D342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4733"/>
          </a:xfrm>
        </p:spPr>
        <p:txBody>
          <a:bodyPr>
            <a:normAutofit/>
          </a:bodyPr>
          <a:lstStyle/>
          <a:p>
            <a:r>
              <a:rPr lang="en-US" sz="4000" dirty="0"/>
              <a:t>System Change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82B859-C4C1-52E2-09CA-F08AFB2E1BE7}"/>
              </a:ext>
            </a:extLst>
          </p:cNvPr>
          <p:cNvSpPr txBox="1"/>
          <p:nvPr/>
        </p:nvSpPr>
        <p:spPr>
          <a:xfrm>
            <a:off x="8939650" y="2379256"/>
            <a:ext cx="28135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Loop Score Across All</a:t>
            </a:r>
          </a:p>
          <a:p>
            <a:r>
              <a:rPr lang="en-US" sz="2400" dirty="0"/>
              <a:t>Time Periods</a:t>
            </a:r>
          </a:p>
          <a:p>
            <a:endParaRPr lang="en-US" sz="2400" dirty="0"/>
          </a:p>
          <a:p>
            <a:r>
              <a:rPr lang="en-US" sz="2400" dirty="0"/>
              <a:t>U1 = +/-49.17%</a:t>
            </a:r>
          </a:p>
          <a:p>
            <a:r>
              <a:rPr lang="en-US" sz="2400" dirty="0"/>
              <a:t>B1 = -23.72%</a:t>
            </a:r>
          </a:p>
          <a:p>
            <a:r>
              <a:rPr lang="en-US" sz="2400" dirty="0"/>
              <a:t>B2 = -17.66%</a:t>
            </a:r>
          </a:p>
          <a:p>
            <a:r>
              <a:rPr lang="en-US" sz="2400" dirty="0"/>
              <a:t>B3 = -9.46%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graph showing a number of different colored lines&#10;&#10;Description automatically generated">
            <a:extLst>
              <a:ext uri="{FF2B5EF4-FFF2-40B4-BE49-F238E27FC236}">
                <a16:creationId xmlns:a16="http://schemas.microsoft.com/office/drawing/2014/main" id="{AF21032D-BEFE-6DA6-B170-AE33FF05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6" y="874294"/>
            <a:ext cx="8816454" cy="51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2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308E5D5-003B-744C-8A7C-BEBCF13D73D2}" vid="{6E6CAC90-3015-C14C-8B4A-23D55ACDEF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243</Words>
  <Application>Microsoft Macintosh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Open Sans Light</vt:lpstr>
      <vt:lpstr>Office Theme</vt:lpstr>
      <vt:lpstr>PowerPoint Presentation</vt:lpstr>
      <vt:lpstr>A problem</vt:lpstr>
      <vt:lpstr>Demonstrating the issue</vt:lpstr>
      <vt:lpstr>Demonstrating the issue</vt:lpstr>
      <vt:lpstr>A Solution…</vt:lpstr>
      <vt:lpstr>Visualizing System Change</vt:lpstr>
      <vt:lpstr>A more complex example…</vt:lpstr>
      <vt:lpstr>Loop dominance profile</vt:lpstr>
      <vt:lpstr>System Change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2023-07-19T20:02:32Z</dcterms:created>
  <dcterms:modified xsi:type="dcterms:W3CDTF">2023-07-20T17:41:13Z</dcterms:modified>
</cp:coreProperties>
</file>