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>
  <p:sldMasterIdLst>
    <p:sldMasterId id="2147483658" r:id="rId1"/>
  </p:sldMasterIdLst>
  <p:notesMasterIdLst>
    <p:notesMasterId r:id="rId20"/>
  </p:notesMasterIdLst>
  <p:sldIdLst>
    <p:sldId id="399" r:id="rId2"/>
    <p:sldId id="257" r:id="rId3"/>
    <p:sldId id="281" r:id="rId4"/>
    <p:sldId id="283" r:id="rId5"/>
    <p:sldId id="266" r:id="rId6"/>
    <p:sldId id="398" r:id="rId7"/>
    <p:sldId id="270" r:id="rId8"/>
    <p:sldId id="284" r:id="rId9"/>
    <p:sldId id="285" r:id="rId10"/>
    <p:sldId id="267" r:id="rId11"/>
    <p:sldId id="268" r:id="rId12"/>
    <p:sldId id="269" r:id="rId13"/>
    <p:sldId id="271" r:id="rId14"/>
    <p:sldId id="396" r:id="rId15"/>
    <p:sldId id="276" r:id="rId16"/>
    <p:sldId id="397" r:id="rId17"/>
    <p:sldId id="400" r:id="rId18"/>
    <p:sldId id="277" r:id="rId19"/>
  </p:sldIdLst>
  <p:sldSz cx="12192000" cy="6858000"/>
  <p:notesSz cx="9144000" cy="6858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qkWXiEE1sli67IPLLNNw2VJeP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>
      <p:cViewPr>
        <p:scale>
          <a:sx n="99" d="100"/>
          <a:sy n="99" d="100"/>
        </p:scale>
        <p:origin x="43" y="-2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JTFRP Project</a:t>
            </a:r>
            <a:r>
              <a:rPr lang="en-US" sz="1600" b="1" baseline="0" dirty="0"/>
              <a:t> Status as of March 2019</a:t>
            </a:r>
            <a:endParaRPr lang="en-US" sz="1600" b="1" dirty="0"/>
          </a:p>
        </c:rich>
      </c:tx>
      <c:layout>
        <c:manualLayout>
          <c:xMode val="edge"/>
          <c:yMode val="edge"/>
          <c:x val="0.17122985969016566"/>
          <c:y val="3.5156247837337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88825602949553"/>
          <c:y val="0.13133211544462872"/>
          <c:w val="0.80111171259842529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 % Spending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7-4FAC-9C89-F71CF5CF00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 % Spending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77-4FAC-9C89-F71CF5CF0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43538783"/>
        <c:axId val="444016623"/>
      </c:barChart>
      <c:catAx>
        <c:axId val="44353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016623"/>
        <c:crosses val="autoZero"/>
        <c:auto val="1"/>
        <c:lblAlgn val="ctr"/>
        <c:lblOffset val="100"/>
        <c:noMultiLvlLbl val="0"/>
      </c:catAx>
      <c:valAx>
        <c:axId val="444016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53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34175588944758"/>
          <c:y val="0.93328765174165529"/>
          <c:w val="0.74023736379211358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-"/>
            </a:pPr>
            <a:endParaRPr dirty="0"/>
          </a:p>
        </p:txBody>
      </p:sp>
      <p:sp>
        <p:nvSpPr>
          <p:cNvPr id="307" name="Google Shape;307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developed parallel matrices to qualitatively describe the interactions to non-technical and technical leaders. As an example Level 1 DSM provides an answer to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How would you describe interactions to non-technical people (e.g. the Mayor)?</a:t>
            </a:r>
            <a:endParaRPr/>
          </a:p>
        </p:txBody>
      </p:sp>
      <p:sp>
        <p:nvSpPr>
          <p:cNvPr id="537" name="Google Shape;537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Similarly, Level 2 DSM provides an answer to 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How would you describe interactions to city department heads (e.g. heads of DOTs)?</a:t>
            </a:r>
            <a:endParaRPr dirty="0"/>
          </a:p>
        </p:txBody>
      </p:sp>
      <p:sp>
        <p:nvSpPr>
          <p:cNvPr id="557" name="Google Shape;557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1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“Semi-Structured </a:t>
            </a:r>
            <a:r>
              <a:rPr lang="en-US" b="1" i="1">
                <a:latin typeface="Times New Roman"/>
                <a:ea typeface="Times New Roman"/>
                <a:cs typeface="Times New Roman"/>
                <a:sym typeface="Times New Roman"/>
              </a:rPr>
              <a:t>interviews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were conducted with the officials from JTFRP to understand the constraints in timely execution of the project.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The figure on your left shows the project design approach used by the recovery managers, whereas the figure on your right shows the actual recovery model developed as a part of this research.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managers were on the right track in identifying the important sectors for recovery, they were not accounting for the interdependency of infrastructures.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5566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2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1" name="Google Shape;701;p2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781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2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1" name="Google Shape;701;p2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9948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p2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-"/>
            </a:pPr>
            <a:endParaRPr dirty="0"/>
          </a:p>
        </p:txBody>
      </p:sp>
      <p:sp>
        <p:nvSpPr>
          <p:cNvPr id="307" name="Google Shape;307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27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-"/>
            </a:pPr>
            <a:endParaRPr dirty="0"/>
          </a:p>
        </p:txBody>
      </p:sp>
      <p:sp>
        <p:nvSpPr>
          <p:cNvPr id="307" name="Google Shape;307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05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3" name="Google Shape;493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-"/>
            </a:pPr>
            <a:endParaRPr dirty="0"/>
          </a:p>
        </p:txBody>
      </p:sp>
      <p:sp>
        <p:nvSpPr>
          <p:cNvPr id="307" name="Google Shape;307;p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6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“So, how did we prove the effectiveness of this tool? Well, we performed a case study of the 2014 Jammu and Kashmir flood response.”  Then, I would have everything else memorized.  No text (the photo is too powerful to be obscured by all the text).  If you forget one of these things, it isn’t that big a deal.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b="1" i="1">
                <a:latin typeface="Times New Roman"/>
                <a:ea typeface="Times New Roman"/>
                <a:cs typeface="Times New Roman"/>
                <a:sym typeface="Times New Roman"/>
              </a:rPr>
              <a:t>Jammu Tawi Flood Recovery Project (JTFRP)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” was commissioned by the World Bank in Jammu and Kashmir in 2015.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b="1" i="1">
                <a:latin typeface="Times New Roman"/>
                <a:ea typeface="Times New Roman"/>
                <a:cs typeface="Times New Roman"/>
                <a:sym typeface="Times New Roman"/>
              </a:rPr>
              <a:t>Project Objective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- Support the recovery of damaged infrastructures and build resilience in the community. 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4 major sectors were identified by state disaster management body for the recovery of Jammu and Kashmir – </a:t>
            </a:r>
            <a:r>
              <a:rPr lang="en-US" b="1" i="1">
                <a:latin typeface="Times New Roman"/>
                <a:ea typeface="Times New Roman"/>
                <a:cs typeface="Times New Roman"/>
                <a:sym typeface="Times New Roman"/>
              </a:rPr>
              <a:t>Education, Public Health, Transportation, Business (Commerce)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As of beginning of 2019, </a:t>
            </a:r>
            <a:r>
              <a:rPr lang="en-US" b="1" i="1">
                <a:latin typeface="Times New Roman"/>
                <a:ea typeface="Times New Roman"/>
                <a:cs typeface="Times New Roman"/>
                <a:sym typeface="Times New Roman"/>
              </a:rPr>
              <a:t>less than 10%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of the total estimated expenditure had been achieved with many of the project components still under bidding stage.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Project Steering Committee of JTFRP requested an </a:t>
            </a:r>
            <a:r>
              <a:rPr lang="en-US" b="1" i="1">
                <a:latin typeface="Times New Roman"/>
                <a:ea typeface="Times New Roman"/>
                <a:cs typeface="Times New Roman"/>
                <a:sym typeface="Times New Roman"/>
              </a:rPr>
              <a:t>extension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of project deadline from June 2020 to December 2021.</a:t>
            </a:r>
            <a:endParaRPr/>
          </a:p>
          <a:p>
            <a:pPr marL="285750" lvl="0" indent="-209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/>
          </a:p>
        </p:txBody>
      </p:sp>
      <p:sp>
        <p:nvSpPr>
          <p:cNvPr id="577" name="Google Shape;577;p1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42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p1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65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1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Char char="-"/>
            </a:pPr>
            <a:r>
              <a:rPr lang="en-US" sz="1050" dirty="0"/>
              <a:t>"so what does one of these DDSM solutions look like?“</a:t>
            </a:r>
            <a:endParaRPr dirty="0"/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b="1" i="1" dirty="0">
                <a:latin typeface="Times New Roman"/>
                <a:ea typeface="Times New Roman"/>
                <a:cs typeface="Times New Roman"/>
                <a:sym typeface="Times New Roman"/>
              </a:rPr>
              <a:t>DDSM describes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1" dirty="0">
                <a:latin typeface="Times New Roman"/>
                <a:ea typeface="Times New Roman"/>
                <a:cs typeface="Times New Roman"/>
                <a:sym typeface="Times New Roman"/>
              </a:rPr>
              <a:t>16 community-level sectors and their interactions </a:t>
            </a: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that are important for recovery. Includes built-infrastructure and their related social infrastructures. </a:t>
            </a:r>
            <a:endParaRPr dirty="0"/>
          </a:p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516" name="Google Shape;516;p1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Image Horizontal">
  <p:cSld name="Half Image Horizontal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903514" y="43757"/>
            <a:ext cx="10515600" cy="82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9"/>
          <p:cNvSpPr>
            <a:spLocks noGrp="1"/>
          </p:cNvSpPr>
          <p:nvPr>
            <p:ph type="pic" idx="2"/>
          </p:nvPr>
        </p:nvSpPr>
        <p:spPr>
          <a:xfrm>
            <a:off x="903514" y="1017037"/>
            <a:ext cx="10515600" cy="487057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ctr">
              <a:spcBef>
                <a:spcPts val="0"/>
              </a:spcBef>
              <a:buNone/>
              <a:defRPr sz="20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7" name="Google Shape;207;p38"/>
          <p:cNvCxnSpPr/>
          <p:nvPr/>
        </p:nvCxnSpPr>
        <p:spPr>
          <a:xfrm>
            <a:off x="-24055" y="1452565"/>
            <a:ext cx="171783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38"/>
          <p:cNvCxnSpPr/>
          <p:nvPr/>
        </p:nvCxnSpPr>
        <p:spPr>
          <a:xfrm>
            <a:off x="1804745" y="1452565"/>
            <a:ext cx="54573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38"/>
          <p:cNvCxnSpPr/>
          <p:nvPr/>
        </p:nvCxnSpPr>
        <p:spPr>
          <a:xfrm rot="10800000" flipH="1">
            <a:off x="2454442" y="1429119"/>
            <a:ext cx="9737558" cy="153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10" name="Google Shape;210;p38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11" name="Google Shape;211;p38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8"/>
          <p:cNvSpPr/>
          <p:nvPr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2" name="Google Shape;222;p39"/>
          <p:cNvCxnSpPr/>
          <p:nvPr/>
        </p:nvCxnSpPr>
        <p:spPr>
          <a:xfrm>
            <a:off x="-24055" y="1452565"/>
            <a:ext cx="171783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39"/>
          <p:cNvCxnSpPr/>
          <p:nvPr/>
        </p:nvCxnSpPr>
        <p:spPr>
          <a:xfrm>
            <a:off x="1804745" y="1452565"/>
            <a:ext cx="54573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39"/>
          <p:cNvCxnSpPr/>
          <p:nvPr/>
        </p:nvCxnSpPr>
        <p:spPr>
          <a:xfrm rot="10800000" flipH="1">
            <a:off x="2454442" y="1429119"/>
            <a:ext cx="9737558" cy="153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25" name="Google Shape;225;p39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26" name="Google Shape;226;p39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9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9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9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6347381" y="1825625"/>
            <a:ext cx="54812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2"/>
          </p:nvPr>
        </p:nvSpPr>
        <p:spPr>
          <a:xfrm>
            <a:off x="363416" y="1825625"/>
            <a:ext cx="54812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/>
          <p:nvPr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9"/>
          <p:cNvSpPr/>
          <p:nvPr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7" name="Google Shape;237;p40"/>
          <p:cNvCxnSpPr/>
          <p:nvPr/>
        </p:nvCxnSpPr>
        <p:spPr>
          <a:xfrm>
            <a:off x="-24055" y="1452565"/>
            <a:ext cx="171783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40"/>
          <p:cNvCxnSpPr/>
          <p:nvPr/>
        </p:nvCxnSpPr>
        <p:spPr>
          <a:xfrm>
            <a:off x="1804745" y="1452565"/>
            <a:ext cx="54573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40"/>
          <p:cNvCxnSpPr/>
          <p:nvPr/>
        </p:nvCxnSpPr>
        <p:spPr>
          <a:xfrm rot="10800000" flipH="1">
            <a:off x="2454442" y="1429119"/>
            <a:ext cx="9737558" cy="153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40" name="Google Shape;240;p40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41" name="Google Shape;241;p40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6347380" y="1681163"/>
            <a:ext cx="548120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2"/>
          </p:nvPr>
        </p:nvSpPr>
        <p:spPr>
          <a:xfrm>
            <a:off x="6347379" y="2586215"/>
            <a:ext cx="5481203" cy="360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body" idx="3"/>
          </p:nvPr>
        </p:nvSpPr>
        <p:spPr>
          <a:xfrm>
            <a:off x="363416" y="1681163"/>
            <a:ext cx="54812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4"/>
          </p:nvPr>
        </p:nvSpPr>
        <p:spPr>
          <a:xfrm>
            <a:off x="363416" y="2586215"/>
            <a:ext cx="5481202" cy="360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0"/>
          <p:cNvSpPr/>
          <p:nvPr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831850" y="3794663"/>
            <a:ext cx="10515600" cy="82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4" name="Google Shape;254;p41"/>
          <p:cNvCxnSpPr/>
          <p:nvPr/>
        </p:nvCxnSpPr>
        <p:spPr>
          <a:xfrm>
            <a:off x="5351690" y="3748188"/>
            <a:ext cx="1488621" cy="0"/>
          </a:xfrm>
          <a:prstGeom prst="straightConnector1">
            <a:avLst/>
          </a:prstGeom>
          <a:noFill/>
          <a:ln w="139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5" name="Google Shape;255;p41"/>
          <p:cNvGrpSpPr/>
          <p:nvPr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256" name="Google Shape;256;p41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839788" y="4839679"/>
            <a:ext cx="10507662" cy="130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1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71301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363416" y="246186"/>
            <a:ext cx="3206261" cy="103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42"/>
          <p:cNvSpPr/>
          <p:nvPr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42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68" name="Google Shape;268;p42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2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2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2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42"/>
          <p:cNvSpPr txBox="1">
            <a:spLocks noGrp="1"/>
          </p:cNvSpPr>
          <p:nvPr>
            <p:ph type="body" idx="1"/>
          </p:nvPr>
        </p:nvSpPr>
        <p:spPr>
          <a:xfrm>
            <a:off x="363416" y="2057400"/>
            <a:ext cx="320626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2"/>
          </p:nvPr>
        </p:nvSpPr>
        <p:spPr>
          <a:xfrm>
            <a:off x="3888084" y="246187"/>
            <a:ext cx="7467304" cy="56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7" name="Google Shape;277;p43"/>
          <p:cNvCxnSpPr/>
          <p:nvPr/>
        </p:nvCxnSpPr>
        <p:spPr>
          <a:xfrm>
            <a:off x="-24055" y="1452565"/>
            <a:ext cx="171783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43"/>
          <p:cNvCxnSpPr/>
          <p:nvPr/>
        </p:nvCxnSpPr>
        <p:spPr>
          <a:xfrm>
            <a:off x="1804745" y="1452565"/>
            <a:ext cx="54573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43"/>
          <p:cNvCxnSpPr/>
          <p:nvPr/>
        </p:nvCxnSpPr>
        <p:spPr>
          <a:xfrm rot="10800000" flipH="1">
            <a:off x="2454442" y="1429119"/>
            <a:ext cx="9737558" cy="153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0" name="Google Shape;280;p43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1" name="Google Shape;281;p43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3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3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3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43"/>
          <p:cNvSpPr/>
          <p:nvPr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3"/>
          <p:cNvSpPr/>
          <p:nvPr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9" name="Google Shape;289;p44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90" name="Google Shape;290;p44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514" y="43757"/>
            <a:ext cx="10515600" cy="823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514" y="1017037"/>
            <a:ext cx="10515600" cy="48705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11107711" y="43757"/>
            <a:ext cx="1084289" cy="973280"/>
          </a:xfrm>
        </p:spPr>
        <p:txBody>
          <a:bodyPr/>
          <a:lstStyle>
            <a:lvl1pPr>
              <a:defRPr sz="2000"/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6005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45B2-61CB-5C80-8B8D-306B8493F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C8069-2A5C-DB78-C177-49060681D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41AB-5A53-E081-C68E-0EBF7998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3CC8-E0C5-405F-B7BA-19C7933C76ED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C539A-22EB-5D4A-71E8-EDA59F86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44B9-558B-E0C0-BB25-C7BE9C96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913-54C4-4F76-B567-12D6DA7E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ctrTitle"/>
          </p:nvPr>
        </p:nvSpPr>
        <p:spPr>
          <a:xfrm>
            <a:off x="4686300" y="2726872"/>
            <a:ext cx="7233557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7" name="Google Shape;97;p30"/>
          <p:cNvCxnSpPr/>
          <p:nvPr/>
        </p:nvCxnSpPr>
        <p:spPr>
          <a:xfrm>
            <a:off x="4686300" y="3934505"/>
            <a:ext cx="1488621" cy="0"/>
          </a:xfrm>
          <a:prstGeom prst="straightConnector1">
            <a:avLst/>
          </a:prstGeom>
          <a:noFill/>
          <a:ln w="57150" cap="flat" cmpd="sng">
            <a:solidFill>
              <a:srgbClr val="04509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0"/>
          <p:cNvSpPr>
            <a:spLocks noGrp="1"/>
          </p:cNvSpPr>
          <p:nvPr>
            <p:ph type="pic" idx="2"/>
          </p:nvPr>
        </p:nvSpPr>
        <p:spPr>
          <a:xfrm>
            <a:off x="0" y="1"/>
            <a:ext cx="442436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9" name="Google Shape;99;p30"/>
          <p:cNvSpPr/>
          <p:nvPr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/>
          <p:nvPr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Large Photo">
  <p:cSld name="Title, Content, and Large Photo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body" idx="1"/>
          </p:nvPr>
        </p:nvSpPr>
        <p:spPr>
          <a:xfrm>
            <a:off x="5908430" y="2506662"/>
            <a:ext cx="5445370" cy="345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2"/>
          </p:nvPr>
        </p:nvSpPr>
        <p:spPr>
          <a:xfrm>
            <a:off x="363416" y="6462713"/>
            <a:ext cx="2262187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1"/>
          <p:cNvSpPr>
            <a:spLocks noGrp="1"/>
          </p:cNvSpPr>
          <p:nvPr>
            <p:ph type="pic" idx="3"/>
          </p:nvPr>
        </p:nvSpPr>
        <p:spPr>
          <a:xfrm>
            <a:off x="469045" y="0"/>
            <a:ext cx="5210175" cy="59610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107" name="Google Shape;107;p31"/>
          <p:cNvCxnSpPr/>
          <p:nvPr/>
        </p:nvCxnSpPr>
        <p:spPr>
          <a:xfrm>
            <a:off x="5679220" y="2286312"/>
            <a:ext cx="171783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8" name="Google Shape;108;p31"/>
          <p:cNvGrpSpPr/>
          <p:nvPr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09" name="Google Shape;109;p31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1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1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1"/>
          <p:cNvSpPr/>
          <p:nvPr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1"/>
          <p:cNvSpPr/>
          <p:nvPr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31"/>
          <p:cNvCxnSpPr/>
          <p:nvPr/>
        </p:nvCxnSpPr>
        <p:spPr>
          <a:xfrm>
            <a:off x="7508020" y="2286312"/>
            <a:ext cx="54573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Three Photos">
  <p:cSld name="Title, Content, and Three Photo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 txBox="1"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1"/>
          </p:nvPr>
        </p:nvSpPr>
        <p:spPr>
          <a:xfrm>
            <a:off x="363416" y="2506662"/>
            <a:ext cx="5445370" cy="3454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2"/>
          </p:nvPr>
        </p:nvSpPr>
        <p:spPr>
          <a:xfrm>
            <a:off x="363416" y="6462713"/>
            <a:ext cx="2262187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2"/>
          <p:cNvSpPr>
            <a:spLocks noGrp="1"/>
          </p:cNvSpPr>
          <p:nvPr>
            <p:ph type="pic" idx="3"/>
          </p:nvPr>
        </p:nvSpPr>
        <p:spPr>
          <a:xfrm>
            <a:off x="5919755" y="1"/>
            <a:ext cx="3430408" cy="409194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cxnSp>
        <p:nvCxnSpPr>
          <p:cNvPr id="122" name="Google Shape;122;p32"/>
          <p:cNvCxnSpPr/>
          <p:nvPr/>
        </p:nvCxnSpPr>
        <p:spPr>
          <a:xfrm>
            <a:off x="-24055" y="2286312"/>
            <a:ext cx="171783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3" name="Google Shape;123;p32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24" name="Google Shape;124;p32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2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32"/>
          <p:cNvSpPr/>
          <p:nvPr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2"/>
          <p:cNvSpPr/>
          <p:nvPr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32"/>
          <p:cNvCxnSpPr/>
          <p:nvPr/>
        </p:nvCxnSpPr>
        <p:spPr>
          <a:xfrm>
            <a:off x="1804745" y="2286312"/>
            <a:ext cx="54573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32"/>
          <p:cNvSpPr>
            <a:spLocks noGrp="1"/>
          </p:cNvSpPr>
          <p:nvPr>
            <p:ph type="pic" idx="4"/>
          </p:nvPr>
        </p:nvSpPr>
        <p:spPr>
          <a:xfrm>
            <a:off x="9542186" y="555157"/>
            <a:ext cx="2649814" cy="429819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5"/>
          </p:nvPr>
        </p:nvSpPr>
        <p:spPr>
          <a:xfrm>
            <a:off x="5919754" y="4289110"/>
            <a:ext cx="3430407" cy="167207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02">
  <p:cSld name="Title &amp; Content 0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>
            <a:off x="363416" y="246186"/>
            <a:ext cx="3206261" cy="103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2"/>
          </p:nvPr>
        </p:nvSpPr>
        <p:spPr>
          <a:xfrm>
            <a:off x="4080986" y="3097702"/>
            <a:ext cx="3008434" cy="309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body" idx="3"/>
          </p:nvPr>
        </p:nvSpPr>
        <p:spPr>
          <a:xfrm>
            <a:off x="363416" y="6462713"/>
            <a:ext cx="2262187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9" name="Google Shape;139;p33"/>
          <p:cNvCxnSpPr/>
          <p:nvPr/>
        </p:nvCxnSpPr>
        <p:spPr>
          <a:xfrm rot="10800000">
            <a:off x="3639489" y="421045"/>
            <a:ext cx="0" cy="5768619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33"/>
          <p:cNvSpPr txBox="1">
            <a:spLocks noGrp="1"/>
          </p:cNvSpPr>
          <p:nvPr>
            <p:ph type="body" idx="4"/>
          </p:nvPr>
        </p:nvSpPr>
        <p:spPr>
          <a:xfrm>
            <a:off x="7870582" y="2426274"/>
            <a:ext cx="3008434" cy="60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5"/>
          </p:nvPr>
        </p:nvSpPr>
        <p:spPr>
          <a:xfrm>
            <a:off x="7870582" y="3097702"/>
            <a:ext cx="3008434" cy="309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3"/>
          <p:cNvSpPr>
            <a:spLocks noGrp="1"/>
          </p:cNvSpPr>
          <p:nvPr>
            <p:ph type="pic" idx="6"/>
          </p:nvPr>
        </p:nvSpPr>
        <p:spPr>
          <a:xfrm>
            <a:off x="4080986" y="1676296"/>
            <a:ext cx="587932" cy="587932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3"/>
          <p:cNvSpPr>
            <a:spLocks noGrp="1"/>
          </p:cNvSpPr>
          <p:nvPr>
            <p:ph type="pic" idx="7"/>
          </p:nvPr>
        </p:nvSpPr>
        <p:spPr>
          <a:xfrm>
            <a:off x="7868008" y="1676296"/>
            <a:ext cx="587932" cy="58793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3"/>
          <p:cNvSpPr/>
          <p:nvPr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3"/>
          <p:cNvSpPr/>
          <p:nvPr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8"/>
          </p:nvPr>
        </p:nvSpPr>
        <p:spPr>
          <a:xfrm>
            <a:off x="4080985" y="480157"/>
            <a:ext cx="69445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7" name="Google Shape;147;p33"/>
          <p:cNvGrpSpPr/>
          <p:nvPr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48" name="Google Shape;148;p33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3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3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3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Image Vertical Purple">
  <p:cSld name="Half Image Vertical Purpl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/>
          <p:nvPr/>
        </p:nvSpPr>
        <p:spPr>
          <a:xfrm>
            <a:off x="-1" y="0"/>
            <a:ext cx="4226767" cy="6857999"/>
          </a:xfrm>
          <a:prstGeom prst="rect">
            <a:avLst/>
          </a:prstGeom>
          <a:solidFill>
            <a:srgbClr val="033D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4"/>
          <p:cNvSpPr/>
          <p:nvPr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384651" y="1087907"/>
            <a:ext cx="3767471" cy="144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920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368711" y="2552611"/>
            <a:ext cx="3783411" cy="1992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7" name="Google Shape;157;p34"/>
          <p:cNvCxnSpPr/>
          <p:nvPr/>
        </p:nvCxnSpPr>
        <p:spPr>
          <a:xfrm>
            <a:off x="454991" y="1620451"/>
            <a:ext cx="1488621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8" name="Google Shape;158;p34"/>
          <p:cNvGrpSpPr/>
          <p:nvPr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9" name="Google Shape;159;p34"/>
            <p:cNvSpPr/>
            <p:nvPr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4712885" y="2704121"/>
            <a:ext cx="6556248" cy="75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4" name="Google Shape;164;p35"/>
          <p:cNvCxnSpPr/>
          <p:nvPr/>
        </p:nvCxnSpPr>
        <p:spPr>
          <a:xfrm>
            <a:off x="4827813" y="3760408"/>
            <a:ext cx="148862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>
            <a:spLocks noGrp="1"/>
          </p:cNvSpPr>
          <p:nvPr>
            <p:ph type="pic" idx="2"/>
          </p:nvPr>
        </p:nvSpPr>
        <p:spPr>
          <a:xfrm>
            <a:off x="0" y="1"/>
            <a:ext cx="442436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6" name="Google Shape;166;p35"/>
          <p:cNvSpPr/>
          <p:nvPr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5"/>
          <p:cNvSpPr/>
          <p:nvPr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35" descr="Envelop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4803" y="4029040"/>
            <a:ext cx="469232" cy="469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5"/>
          <p:cNvSpPr txBox="1"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3"/>
          </p:nvPr>
        </p:nvSpPr>
        <p:spPr>
          <a:xfrm>
            <a:off x="5408614" y="4836222"/>
            <a:ext cx="3638674" cy="45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71" name="Google Shape;171;p35"/>
          <p:cNvGrpSpPr/>
          <p:nvPr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172" name="Google Shape;172;p35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5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5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5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6" name="Google Shape;176;p35" descr="Link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7152" y="4809677"/>
            <a:ext cx="542081" cy="542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ctrTitle"/>
          </p:nvPr>
        </p:nvSpPr>
        <p:spPr>
          <a:xfrm>
            <a:off x="4686300" y="2726872"/>
            <a:ext cx="7233557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1" name="Google Shape;181;p36"/>
          <p:cNvCxnSpPr/>
          <p:nvPr/>
        </p:nvCxnSpPr>
        <p:spPr>
          <a:xfrm>
            <a:off x="4827813" y="4082142"/>
            <a:ext cx="148862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2" name="Google Shape;182;p36"/>
          <p:cNvGrpSpPr/>
          <p:nvPr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183" name="Google Shape;183;p36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6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6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36"/>
          <p:cNvSpPr/>
          <p:nvPr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6"/>
          <p:cNvSpPr/>
          <p:nvPr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6"/>
          <p:cNvSpPr/>
          <p:nvPr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sldNum" idx="12"/>
          </p:nvPr>
        </p:nvSpPr>
        <p:spPr>
          <a:xfrm>
            <a:off x="9085384" y="6463207"/>
            <a:ext cx="2743200" cy="24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2" name="Google Shape;192;p37"/>
          <p:cNvCxnSpPr/>
          <p:nvPr/>
        </p:nvCxnSpPr>
        <p:spPr>
          <a:xfrm>
            <a:off x="5679220" y="2286312"/>
            <a:ext cx="171783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3" name="Google Shape;193;p37"/>
          <p:cNvGrpSpPr/>
          <p:nvPr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94" name="Google Shape;194;p37"/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7"/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7"/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37"/>
          <p:cNvSpPr/>
          <p:nvPr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7"/>
          <p:cNvSpPr/>
          <p:nvPr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37"/>
          <p:cNvCxnSpPr/>
          <p:nvPr/>
        </p:nvCxnSpPr>
        <p:spPr>
          <a:xfrm>
            <a:off x="7508020" y="2286312"/>
            <a:ext cx="54573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37"/>
          <p:cNvSpPr/>
          <p:nvPr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37"/>
          <p:cNvCxnSpPr/>
          <p:nvPr/>
        </p:nvCxnSpPr>
        <p:spPr>
          <a:xfrm>
            <a:off x="1001746" y="1290512"/>
            <a:ext cx="1488621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245097" y="6240544"/>
            <a:ext cx="384444" cy="41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FF90-DCC7-3F8E-4959-BE5E21A1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4" y="1118393"/>
            <a:ext cx="10982325" cy="2483645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Descriptive Design Structure Matrices for Qualitative Modeling of Community Interactions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9C67A-8171-EDE3-75BF-6487B09F5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886" y="4171842"/>
            <a:ext cx="9144000" cy="2483645"/>
          </a:xfr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457200">
              <a:spcBef>
                <a:spcPct val="20000"/>
              </a:spcBef>
            </a:pPr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System Dynamics Conference, 2023</a:t>
            </a:r>
          </a:p>
          <a:p>
            <a:pPr defTabSz="457200">
              <a:spcBef>
                <a:spcPct val="20000"/>
              </a:spcBef>
            </a:pPr>
            <a:r>
              <a:rPr lang="en-US" sz="2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Chicago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July 25, 2023</a:t>
            </a:r>
          </a:p>
          <a:p>
            <a:pPr>
              <a:spcBef>
                <a:spcPts val="0"/>
              </a:spcBef>
            </a:pP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Rameez R Qureshi, PhD,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Freese and Nichols, Inc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David N Ford, PhD, PE, Virginia Tech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Charles M Wolf, </a:t>
            </a:r>
            <a:r>
              <a:rPr lang="en-US" dirty="0" err="1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D.Eng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, PE, Freese and Nichols, Inc</a:t>
            </a:r>
          </a:p>
          <a:p>
            <a:pPr>
              <a:spcBef>
                <a:spcPts val="0"/>
              </a:spcBef>
            </a:pP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</a:br>
            <a:b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</a:b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>
              <a:spcBef>
                <a:spcPts val="0"/>
              </a:spcBef>
            </a:pP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63A6A-041F-47AC-4B1A-29809850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F913-54C4-4F76-B567-12D6DA7EC6D2}" type="slidenum">
              <a:rPr lang="en-US" smtClean="0">
                <a:solidFill>
                  <a:schemeClr val="tx1"/>
                </a:solidFill>
              </a:rPr>
              <a:t>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4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2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520" name="Google Shape;520;p12"/>
          <p:cNvGraphicFramePr/>
          <p:nvPr/>
        </p:nvGraphicFramePr>
        <p:xfrm>
          <a:off x="7174361" y="822862"/>
          <a:ext cx="3423683" cy="326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1" name="Google Shape;521;p12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25" name="Google Shape;525;p12"/>
          <p:cNvSpPr txBox="1"/>
          <p:nvPr/>
        </p:nvSpPr>
        <p:spPr>
          <a:xfrm>
            <a:off x="1295468" y="222625"/>
            <a:ext cx="8896969" cy="61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Binary Community Recovery DDSM</a:t>
            </a:r>
            <a:endParaRPr sz="32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p12"/>
          <p:cNvSpPr txBox="1"/>
          <p:nvPr/>
        </p:nvSpPr>
        <p:spPr>
          <a:xfrm>
            <a:off x="524901" y="2625838"/>
            <a:ext cx="33526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12"/>
          <p:cNvSpPr/>
          <p:nvPr/>
        </p:nvSpPr>
        <p:spPr>
          <a:xfrm>
            <a:off x="122536" y="3145515"/>
            <a:ext cx="1780222" cy="1248140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22536" y="1817688"/>
            <a:ext cx="1780222" cy="1248140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122536" y="4473343"/>
            <a:ext cx="1780222" cy="1248140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</a:t>
            </a:r>
            <a:endParaRPr/>
          </a:p>
        </p:txBody>
      </p:sp>
      <p:sp>
        <p:nvSpPr>
          <p:cNvPr id="3" name="Google Shape;320;p2">
            <a:extLst>
              <a:ext uri="{FF2B5EF4-FFF2-40B4-BE49-F238E27FC236}">
                <a16:creationId xmlns:a16="http://schemas.microsoft.com/office/drawing/2014/main" id="{74AA1DCE-E000-E348-1688-9C7FBD384C7C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4" name="Google Shape;321;p2">
            <a:extLst>
              <a:ext uri="{FF2B5EF4-FFF2-40B4-BE49-F238E27FC236}">
                <a16:creationId xmlns:a16="http://schemas.microsoft.com/office/drawing/2014/main" id="{BFB01E08-DBB3-1B09-752E-ECB41F82CB55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5" name="Google Shape;322;p2">
            <a:extLst>
              <a:ext uri="{FF2B5EF4-FFF2-40B4-BE49-F238E27FC236}">
                <a16:creationId xmlns:a16="http://schemas.microsoft.com/office/drawing/2014/main" id="{FE7F0ABD-7461-5648-74D8-F86985BC6727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6" name="Google Shape;323;p2">
            <a:extLst>
              <a:ext uri="{FF2B5EF4-FFF2-40B4-BE49-F238E27FC236}">
                <a16:creationId xmlns:a16="http://schemas.microsoft.com/office/drawing/2014/main" id="{A56A8996-263C-472A-BCDF-FC98F2AADC18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7" name="Google Shape;324;p2">
            <a:extLst>
              <a:ext uri="{FF2B5EF4-FFF2-40B4-BE49-F238E27FC236}">
                <a16:creationId xmlns:a16="http://schemas.microsoft.com/office/drawing/2014/main" id="{2C35220D-7D90-5836-7087-ACF1B5272511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D2AA42-5BF6-9C3E-BC7C-777F36B76F56}"/>
              </a:ext>
            </a:extLst>
          </p:cNvPr>
          <p:cNvGrpSpPr/>
          <p:nvPr/>
        </p:nvGrpSpPr>
        <p:grpSpPr>
          <a:xfrm>
            <a:off x="3067266" y="973321"/>
            <a:ext cx="7194856" cy="5350976"/>
            <a:chOff x="3067266" y="973321"/>
            <a:chExt cx="7194856" cy="5350976"/>
          </a:xfrm>
        </p:grpSpPr>
        <p:pic>
          <p:nvPicPr>
            <p:cNvPr id="524" name="Google Shape;524;p12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7266" y="973321"/>
              <a:ext cx="7194856" cy="5350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D20955-26A3-BA35-216C-D7AD95626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6324" y="1133781"/>
              <a:ext cx="1499184" cy="1196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EB44C5-5A67-ED51-9776-3752455E9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472" y="1960204"/>
            <a:ext cx="9083827" cy="3952106"/>
          </a:xfrm>
          <a:prstGeom prst="rect">
            <a:avLst/>
          </a:prstGeom>
        </p:spPr>
      </p:pic>
      <p:sp>
        <p:nvSpPr>
          <p:cNvPr id="539" name="Google Shape;539;p13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3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1" name="Google Shape;541;p13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42" name="Google Shape;542;p13"/>
          <p:cNvSpPr txBox="1"/>
          <p:nvPr/>
        </p:nvSpPr>
        <p:spPr>
          <a:xfrm>
            <a:off x="1238208" y="426365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Description Using DDSM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13"/>
          <p:cNvSpPr/>
          <p:nvPr/>
        </p:nvSpPr>
        <p:spPr>
          <a:xfrm>
            <a:off x="1112100" y="1115159"/>
            <a:ext cx="101789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Non-Technical DDSM – “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 interactions to non-technical people?”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13"/>
          <p:cNvSpPr/>
          <p:nvPr/>
        </p:nvSpPr>
        <p:spPr>
          <a:xfrm>
            <a:off x="2704459" y="6083572"/>
            <a:ext cx="61113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 Community Recovery DDSM for non-technical managers (*Representative image)</a:t>
            </a:r>
            <a:endParaRPr dirty="0"/>
          </a:p>
        </p:txBody>
      </p:sp>
      <p:sp>
        <p:nvSpPr>
          <p:cNvPr id="551" name="Google Shape;551;p13"/>
          <p:cNvSpPr/>
          <p:nvPr/>
        </p:nvSpPr>
        <p:spPr>
          <a:xfrm>
            <a:off x="3153747" y="3429001"/>
            <a:ext cx="3424336" cy="164685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3"/>
          <p:cNvSpPr/>
          <p:nvPr/>
        </p:nvSpPr>
        <p:spPr>
          <a:xfrm>
            <a:off x="122536" y="2651529"/>
            <a:ext cx="1780222" cy="1248140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/>
          </a:p>
        </p:txBody>
      </p:sp>
      <p:sp>
        <p:nvSpPr>
          <p:cNvPr id="553" name="Google Shape;553;p13"/>
          <p:cNvSpPr/>
          <p:nvPr/>
        </p:nvSpPr>
        <p:spPr>
          <a:xfrm>
            <a:off x="122536" y="3979357"/>
            <a:ext cx="1780222" cy="1248140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</a:t>
            </a:r>
            <a:endParaRPr/>
          </a:p>
        </p:txBody>
      </p:sp>
      <p:sp>
        <p:nvSpPr>
          <p:cNvPr id="2" name="Google Shape;320;p2">
            <a:extLst>
              <a:ext uri="{FF2B5EF4-FFF2-40B4-BE49-F238E27FC236}">
                <a16:creationId xmlns:a16="http://schemas.microsoft.com/office/drawing/2014/main" id="{7A2F09C2-3D94-A199-7E66-397639F95AF7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3" name="Google Shape;321;p2">
            <a:extLst>
              <a:ext uri="{FF2B5EF4-FFF2-40B4-BE49-F238E27FC236}">
                <a16:creationId xmlns:a16="http://schemas.microsoft.com/office/drawing/2014/main" id="{F42EAC52-078B-1F1A-282D-1B5650E9D0AD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4" name="Google Shape;322;p2">
            <a:extLst>
              <a:ext uri="{FF2B5EF4-FFF2-40B4-BE49-F238E27FC236}">
                <a16:creationId xmlns:a16="http://schemas.microsoft.com/office/drawing/2014/main" id="{615790FE-0BD4-04F4-C1F0-140E562C1D5B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5" name="Google Shape;323;p2">
            <a:extLst>
              <a:ext uri="{FF2B5EF4-FFF2-40B4-BE49-F238E27FC236}">
                <a16:creationId xmlns:a16="http://schemas.microsoft.com/office/drawing/2014/main" id="{2B1A9B49-B6C7-B143-2791-37154FCB082C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6" name="Google Shape;324;p2">
            <a:extLst>
              <a:ext uri="{FF2B5EF4-FFF2-40B4-BE49-F238E27FC236}">
                <a16:creationId xmlns:a16="http://schemas.microsoft.com/office/drawing/2014/main" id="{8EC09725-62DC-D7A8-A1F6-295D9B939D56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/>
      <p:bldP spid="5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A3C293-C841-34AB-9E18-C4570D5C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93" y="1591554"/>
            <a:ext cx="8884487" cy="4221417"/>
          </a:xfrm>
          <a:prstGeom prst="rect">
            <a:avLst/>
          </a:prstGeom>
        </p:spPr>
      </p:pic>
      <p:sp>
        <p:nvSpPr>
          <p:cNvPr id="559" name="Google Shape;559;p1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4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61" name="Google Shape;561;p14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67" name="Google Shape;567;p14"/>
          <p:cNvSpPr/>
          <p:nvPr/>
        </p:nvSpPr>
        <p:spPr>
          <a:xfrm>
            <a:off x="1238208" y="1191485"/>
            <a:ext cx="974268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Technical DDSM 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 the interactions to the domain experts?”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Google Shape;568;p14"/>
          <p:cNvSpPr/>
          <p:nvPr/>
        </p:nvSpPr>
        <p:spPr>
          <a:xfrm>
            <a:off x="1978993" y="5900237"/>
            <a:ext cx="61113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2 Community Recovery DDSM for technical managers (*Representative image)</a:t>
            </a:r>
            <a:endParaRPr dirty="0"/>
          </a:p>
        </p:txBody>
      </p:sp>
      <p:sp>
        <p:nvSpPr>
          <p:cNvPr id="570" name="Google Shape;570;p14"/>
          <p:cNvSpPr/>
          <p:nvPr/>
        </p:nvSpPr>
        <p:spPr>
          <a:xfrm>
            <a:off x="2506097" y="2332653"/>
            <a:ext cx="4034661" cy="246328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4"/>
          <p:cNvSpPr/>
          <p:nvPr/>
        </p:nvSpPr>
        <p:spPr>
          <a:xfrm>
            <a:off x="131255" y="2660930"/>
            <a:ext cx="1780222" cy="1248140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/>
          </a:p>
        </p:txBody>
      </p:sp>
      <p:sp>
        <p:nvSpPr>
          <p:cNvPr id="573" name="Google Shape;573;p14"/>
          <p:cNvSpPr/>
          <p:nvPr/>
        </p:nvSpPr>
        <p:spPr>
          <a:xfrm>
            <a:off x="131255" y="3983287"/>
            <a:ext cx="1780222" cy="1248140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</a:t>
            </a:r>
            <a:endParaRPr/>
          </a:p>
        </p:txBody>
      </p:sp>
      <p:sp>
        <p:nvSpPr>
          <p:cNvPr id="4" name="Google Shape;542;p13">
            <a:extLst>
              <a:ext uri="{FF2B5EF4-FFF2-40B4-BE49-F238E27FC236}">
                <a16:creationId xmlns:a16="http://schemas.microsoft.com/office/drawing/2014/main" id="{2606A401-4BDB-5CAC-EAFF-ABC8F1EB3663}"/>
              </a:ext>
            </a:extLst>
          </p:cNvPr>
          <p:cNvSpPr txBox="1"/>
          <p:nvPr/>
        </p:nvSpPr>
        <p:spPr>
          <a:xfrm>
            <a:off x="1238208" y="426365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Description Using DDSM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320;p2">
            <a:extLst>
              <a:ext uri="{FF2B5EF4-FFF2-40B4-BE49-F238E27FC236}">
                <a16:creationId xmlns:a16="http://schemas.microsoft.com/office/drawing/2014/main" id="{84080A37-2E88-CB96-BC29-A2C006F5301E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6" name="Google Shape;321;p2">
            <a:extLst>
              <a:ext uri="{FF2B5EF4-FFF2-40B4-BE49-F238E27FC236}">
                <a16:creationId xmlns:a16="http://schemas.microsoft.com/office/drawing/2014/main" id="{E5BBFCF6-4BDA-4094-1E8E-29B83B8017F4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7" name="Google Shape;322;p2">
            <a:extLst>
              <a:ext uri="{FF2B5EF4-FFF2-40B4-BE49-F238E27FC236}">
                <a16:creationId xmlns:a16="http://schemas.microsoft.com/office/drawing/2014/main" id="{F46969DE-6CDC-2DA5-23DE-23043D0FC220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8" name="Google Shape;323;p2">
            <a:extLst>
              <a:ext uri="{FF2B5EF4-FFF2-40B4-BE49-F238E27FC236}">
                <a16:creationId xmlns:a16="http://schemas.microsoft.com/office/drawing/2014/main" id="{9FCDC8A6-0ED6-CB08-F8E6-7DAE79F635C9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9" name="Google Shape;324;p2">
            <a:extLst>
              <a:ext uri="{FF2B5EF4-FFF2-40B4-BE49-F238E27FC236}">
                <a16:creationId xmlns:a16="http://schemas.microsoft.com/office/drawing/2014/main" id="{FF9FF326-1388-496F-E6A9-B8DA2D64703F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/>
      <p:bldP spid="5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6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6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97" name="Google Shape;597;p16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98" name="Google Shape;598;p16"/>
          <p:cNvSpPr txBox="1"/>
          <p:nvPr/>
        </p:nvSpPr>
        <p:spPr>
          <a:xfrm>
            <a:off x="1238208" y="426365"/>
            <a:ext cx="10137363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DDSM in Action: Case-Study Analysis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p16"/>
          <p:cNvSpPr/>
          <p:nvPr/>
        </p:nvSpPr>
        <p:spPr>
          <a:xfrm>
            <a:off x="3021293" y="5960582"/>
            <a:ext cx="40583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Recovery Manager’s Mental Model</a:t>
            </a:r>
            <a:endParaRPr dirty="0"/>
          </a:p>
        </p:txBody>
      </p:sp>
      <p:sp>
        <p:nvSpPr>
          <p:cNvPr id="602" name="Google Shape;602;p16"/>
          <p:cNvSpPr/>
          <p:nvPr/>
        </p:nvSpPr>
        <p:spPr>
          <a:xfrm>
            <a:off x="8931532" y="6004729"/>
            <a:ext cx="16985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Actual Recovery Matrix </a:t>
            </a:r>
            <a:endParaRPr dirty="0"/>
          </a:p>
        </p:txBody>
      </p:sp>
      <p:sp>
        <p:nvSpPr>
          <p:cNvPr id="608" name="Google Shape;608;p16"/>
          <p:cNvSpPr/>
          <p:nvPr/>
        </p:nvSpPr>
        <p:spPr>
          <a:xfrm>
            <a:off x="122536" y="2651460"/>
            <a:ext cx="1643202" cy="1152073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/>
          </a:p>
        </p:txBody>
      </p:sp>
      <p:sp>
        <p:nvSpPr>
          <p:cNvPr id="609" name="Google Shape;609;p16"/>
          <p:cNvSpPr/>
          <p:nvPr/>
        </p:nvSpPr>
        <p:spPr>
          <a:xfrm>
            <a:off x="122536" y="1434163"/>
            <a:ext cx="1643202" cy="1152073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endParaRPr/>
          </a:p>
        </p:txBody>
      </p:sp>
      <p:sp>
        <p:nvSpPr>
          <p:cNvPr id="610" name="Google Shape;610;p16"/>
          <p:cNvSpPr/>
          <p:nvPr/>
        </p:nvSpPr>
        <p:spPr>
          <a:xfrm>
            <a:off x="122536" y="3868757"/>
            <a:ext cx="1643202" cy="1152073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</a:t>
            </a:r>
            <a:endParaRPr/>
          </a:p>
        </p:txBody>
      </p:sp>
      <p:sp>
        <p:nvSpPr>
          <p:cNvPr id="611" name="Google Shape;611;p16"/>
          <p:cNvSpPr/>
          <p:nvPr/>
        </p:nvSpPr>
        <p:spPr>
          <a:xfrm>
            <a:off x="122536" y="5085508"/>
            <a:ext cx="1643202" cy="1152073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Proven</a:t>
            </a:r>
            <a:endParaRPr/>
          </a:p>
        </p:txBody>
      </p:sp>
      <p:sp>
        <p:nvSpPr>
          <p:cNvPr id="2" name="Google Shape;320;p2">
            <a:extLst>
              <a:ext uri="{FF2B5EF4-FFF2-40B4-BE49-F238E27FC236}">
                <a16:creationId xmlns:a16="http://schemas.microsoft.com/office/drawing/2014/main" id="{81431775-A5D6-962D-12C1-0E8C99189B2B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3" name="Google Shape;321;p2">
            <a:extLst>
              <a:ext uri="{FF2B5EF4-FFF2-40B4-BE49-F238E27FC236}">
                <a16:creationId xmlns:a16="http://schemas.microsoft.com/office/drawing/2014/main" id="{991C622B-E634-FD23-D826-ED4BB144593C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4" name="Google Shape;322;p2">
            <a:extLst>
              <a:ext uri="{FF2B5EF4-FFF2-40B4-BE49-F238E27FC236}">
                <a16:creationId xmlns:a16="http://schemas.microsoft.com/office/drawing/2014/main" id="{35B5ACD3-B2F4-85DE-5FBE-F091DFADF608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5" name="Google Shape;323;p2">
            <a:extLst>
              <a:ext uri="{FF2B5EF4-FFF2-40B4-BE49-F238E27FC236}">
                <a16:creationId xmlns:a16="http://schemas.microsoft.com/office/drawing/2014/main" id="{0B87636C-38AD-0A64-0454-06042FB7CF11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6" name="Google Shape;324;p2">
            <a:extLst>
              <a:ext uri="{FF2B5EF4-FFF2-40B4-BE49-F238E27FC236}">
                <a16:creationId xmlns:a16="http://schemas.microsoft.com/office/drawing/2014/main" id="{9B8123A7-CC8F-547A-CC25-5D462F841C3A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1E4A7D-9EBB-4815-F3DF-757B8AAA0A17}"/>
              </a:ext>
            </a:extLst>
          </p:cNvPr>
          <p:cNvGrpSpPr/>
          <p:nvPr/>
        </p:nvGrpSpPr>
        <p:grpSpPr>
          <a:xfrm>
            <a:off x="1949050" y="1356492"/>
            <a:ext cx="4614315" cy="4571702"/>
            <a:chOff x="1949050" y="1356492"/>
            <a:chExt cx="4614315" cy="4571702"/>
          </a:xfrm>
        </p:grpSpPr>
        <p:pic>
          <p:nvPicPr>
            <p:cNvPr id="599" name="Google Shape;599;p1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9050" y="1356492"/>
              <a:ext cx="4614315" cy="457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5929BB-B338-2025-B11D-FBBBD8F52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4242" y="1887888"/>
              <a:ext cx="1578633" cy="11964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37D91-D56F-2F46-31C8-90D284857E5A}"/>
              </a:ext>
            </a:extLst>
          </p:cNvPr>
          <p:cNvGrpSpPr/>
          <p:nvPr/>
        </p:nvGrpSpPr>
        <p:grpSpPr>
          <a:xfrm>
            <a:off x="7463582" y="1380965"/>
            <a:ext cx="4634476" cy="4623764"/>
            <a:chOff x="7463582" y="1380965"/>
            <a:chExt cx="4634476" cy="4623764"/>
          </a:xfrm>
        </p:grpSpPr>
        <p:pic>
          <p:nvPicPr>
            <p:cNvPr id="600" name="Google Shape;600;p1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3582" y="1380965"/>
              <a:ext cx="4634476" cy="4623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3B3EF6-67C1-439E-AC40-996D732E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7124" y="1570669"/>
              <a:ext cx="1449238" cy="11964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/>
      <p:bldP spid="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C672EFB5-399C-1ED5-028F-FEB98E23EA24}"/>
              </a:ext>
            </a:extLst>
          </p:cNvPr>
          <p:cNvSpPr txBox="1"/>
          <p:nvPr/>
        </p:nvSpPr>
        <p:spPr>
          <a:xfrm>
            <a:off x="1295468" y="443438"/>
            <a:ext cx="9325792" cy="677098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44B92"/>
                </a:solidFill>
                <a:latin typeface="Times New Roman"/>
                <a:cs typeface="Times New Roman"/>
              </a:rPr>
              <a:t>Example Integration of DDSM and SD Models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D1EB2-2056-41D0-3449-5DE737DBEE9E}"/>
              </a:ext>
            </a:extLst>
          </p:cNvPr>
          <p:cNvSpPr txBox="1"/>
          <p:nvPr/>
        </p:nvSpPr>
        <p:spPr>
          <a:xfrm>
            <a:off x="748139" y="1481111"/>
            <a:ext cx="5010635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of an infrastructure at any time is a function of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Dependencies among infrastructure systems (Loop R1)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workforce (Loop R2)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physical infrastructure (Loop B1)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36F02074-726D-45D4-A656-96678F6D90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676" y="1321966"/>
            <a:ext cx="6270173" cy="46152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78FBA0-BEEE-43D9-7F30-654070717FD4}"/>
              </a:ext>
            </a:extLst>
          </p:cNvPr>
          <p:cNvSpPr txBox="1"/>
          <p:nvPr/>
        </p:nvSpPr>
        <p:spPr>
          <a:xfrm>
            <a:off x="2153289" y="5044054"/>
            <a:ext cx="40724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Legend of Loops:</a:t>
            </a:r>
            <a:br>
              <a:rPr lang="en-US" sz="1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R1: Sector Operations Growth Loop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R2: Workforce Growth Loop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B1: Population Goal Seeking Loop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DD2BA-788F-1E16-8CA6-2816FEAEAF42}"/>
              </a:ext>
            </a:extLst>
          </p:cNvPr>
          <p:cNvSpPr txBox="1"/>
          <p:nvPr/>
        </p:nvSpPr>
        <p:spPr>
          <a:xfrm>
            <a:off x="6471325" y="5808733"/>
            <a:ext cx="4919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Feedback Structure of Community Growth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320;p2">
            <a:extLst>
              <a:ext uri="{FF2B5EF4-FFF2-40B4-BE49-F238E27FC236}">
                <a16:creationId xmlns:a16="http://schemas.microsoft.com/office/drawing/2014/main" id="{48B8B31B-10D2-E7B3-3FE4-B5A43B986AD2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6" name="Google Shape;321;p2">
            <a:extLst>
              <a:ext uri="{FF2B5EF4-FFF2-40B4-BE49-F238E27FC236}">
                <a16:creationId xmlns:a16="http://schemas.microsoft.com/office/drawing/2014/main" id="{6EE08D55-C2BE-B8BE-CD75-D742CE91E2B6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8" name="Google Shape;322;p2">
            <a:extLst>
              <a:ext uri="{FF2B5EF4-FFF2-40B4-BE49-F238E27FC236}">
                <a16:creationId xmlns:a16="http://schemas.microsoft.com/office/drawing/2014/main" id="{12454DBA-D33E-A720-263E-FF9B9B50C17C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9" name="Google Shape;323;p2">
            <a:extLst>
              <a:ext uri="{FF2B5EF4-FFF2-40B4-BE49-F238E27FC236}">
                <a16:creationId xmlns:a16="http://schemas.microsoft.com/office/drawing/2014/main" id="{019A0F1C-E194-5BD8-B16E-6F61E88FD763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10" name="Google Shape;324;p2">
            <a:extLst>
              <a:ext uri="{FF2B5EF4-FFF2-40B4-BE49-F238E27FC236}">
                <a16:creationId xmlns:a16="http://schemas.microsoft.com/office/drawing/2014/main" id="{2EF9A3E1-3611-06F4-E041-473825BE5B3A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CFB56-BEA5-56C0-3FF8-36A45F8E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965969"/>
            <a:ext cx="5610225" cy="52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3" name="Google Shape;703;p21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1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05" name="Google Shape;705;p21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708" name="Google Shape;708;p21"/>
          <p:cNvSpPr txBox="1"/>
          <p:nvPr/>
        </p:nvSpPr>
        <p:spPr>
          <a:xfrm>
            <a:off x="1295468" y="166319"/>
            <a:ext cx="10423566" cy="6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Identification of Feedback Loops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2" name="Google Shape;712;p21"/>
          <p:cNvSpPr/>
          <p:nvPr/>
        </p:nvSpPr>
        <p:spPr>
          <a:xfrm>
            <a:off x="131255" y="3106502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</a:t>
            </a:r>
            <a:endParaRPr dirty="0"/>
          </a:p>
        </p:txBody>
      </p:sp>
      <p:sp>
        <p:nvSpPr>
          <p:cNvPr id="7" name="Google Shape;320;p2">
            <a:extLst>
              <a:ext uri="{FF2B5EF4-FFF2-40B4-BE49-F238E27FC236}">
                <a16:creationId xmlns:a16="http://schemas.microsoft.com/office/drawing/2014/main" id="{A02AA163-4DE5-6C1D-5E02-BFE6EA7AFD18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" name="Google Shape;321;p2">
            <a:extLst>
              <a:ext uri="{FF2B5EF4-FFF2-40B4-BE49-F238E27FC236}">
                <a16:creationId xmlns:a16="http://schemas.microsoft.com/office/drawing/2014/main" id="{6C06B99C-9757-5112-B8A4-AB0D005496BC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9" name="Google Shape;322;p2">
            <a:extLst>
              <a:ext uri="{FF2B5EF4-FFF2-40B4-BE49-F238E27FC236}">
                <a16:creationId xmlns:a16="http://schemas.microsoft.com/office/drawing/2014/main" id="{0ABB39DE-2905-F036-C726-01C0DED0006A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0" name="Google Shape;323;p2">
            <a:extLst>
              <a:ext uri="{FF2B5EF4-FFF2-40B4-BE49-F238E27FC236}">
                <a16:creationId xmlns:a16="http://schemas.microsoft.com/office/drawing/2014/main" id="{AE37C0D2-F6A5-9467-2B55-40624D8C0937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A Solution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11" name="Google Shape;324;p2">
            <a:extLst>
              <a:ext uri="{FF2B5EF4-FFF2-40B4-BE49-F238E27FC236}">
                <a16:creationId xmlns:a16="http://schemas.microsoft.com/office/drawing/2014/main" id="{56AF7B8B-B88F-0EF0-64A4-BB0740B69F33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Results</a:t>
            </a:r>
            <a:endParaRPr sz="160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id="{185E5C83-ACB3-8B41-B452-85E1ECF50396}"/>
              </a:ext>
            </a:extLst>
          </p:cNvPr>
          <p:cNvSpPr/>
          <p:nvPr/>
        </p:nvSpPr>
        <p:spPr>
          <a:xfrm rot="10800000">
            <a:off x="4555288" y="2625396"/>
            <a:ext cx="3108278" cy="3354509"/>
          </a:xfrm>
          <a:prstGeom prst="bentArrow">
            <a:avLst>
              <a:gd name="adj1" fmla="val 1561"/>
              <a:gd name="adj2" fmla="val 3788"/>
              <a:gd name="adj3" fmla="val 7296"/>
              <a:gd name="adj4" fmla="val 30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A83E03E5-1589-0AA8-0886-9A156B574D91}"/>
              </a:ext>
            </a:extLst>
          </p:cNvPr>
          <p:cNvSpPr/>
          <p:nvPr/>
        </p:nvSpPr>
        <p:spPr>
          <a:xfrm>
            <a:off x="5546034" y="2369683"/>
            <a:ext cx="278304" cy="226278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4F100A71-74BA-6141-36BD-FDD81CAAC08F}"/>
              </a:ext>
            </a:extLst>
          </p:cNvPr>
          <p:cNvSpPr/>
          <p:nvPr/>
        </p:nvSpPr>
        <p:spPr>
          <a:xfrm>
            <a:off x="4773636" y="3144165"/>
            <a:ext cx="278304" cy="226278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6DA523BE-E554-ECC2-80C4-BBB8294ECCD9}"/>
              </a:ext>
            </a:extLst>
          </p:cNvPr>
          <p:cNvSpPr/>
          <p:nvPr/>
        </p:nvSpPr>
        <p:spPr>
          <a:xfrm>
            <a:off x="8163995" y="2482822"/>
            <a:ext cx="278304" cy="226278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B5D578B-4C0F-BF3F-B56B-076C90FEAFEE}"/>
              </a:ext>
            </a:extLst>
          </p:cNvPr>
          <p:cNvSpPr/>
          <p:nvPr/>
        </p:nvSpPr>
        <p:spPr>
          <a:xfrm>
            <a:off x="4773636" y="5520906"/>
            <a:ext cx="272817" cy="231821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15D87B11-A7B8-F04F-5314-0AE9932FFA4E}"/>
              </a:ext>
            </a:extLst>
          </p:cNvPr>
          <p:cNvSpPr/>
          <p:nvPr/>
        </p:nvSpPr>
        <p:spPr>
          <a:xfrm rot="10800000">
            <a:off x="4555280" y="2670148"/>
            <a:ext cx="3984157" cy="875308"/>
          </a:xfrm>
          <a:prstGeom prst="bentArrow">
            <a:avLst>
              <a:gd name="adj1" fmla="val 2000"/>
              <a:gd name="adj2" fmla="val 14138"/>
              <a:gd name="adj3" fmla="val 23216"/>
              <a:gd name="adj4" fmla="val 17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D1B9A9FE-5279-DBCD-A8C9-A1CA4BD0D83E}"/>
              </a:ext>
            </a:extLst>
          </p:cNvPr>
          <p:cNvSpPr/>
          <p:nvPr/>
        </p:nvSpPr>
        <p:spPr>
          <a:xfrm>
            <a:off x="7300489" y="2449419"/>
            <a:ext cx="278304" cy="226278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CA1E5E17-A402-20C9-30BF-8D5B45FC6816}"/>
              </a:ext>
            </a:extLst>
          </p:cNvPr>
          <p:cNvSpPr/>
          <p:nvPr/>
        </p:nvSpPr>
        <p:spPr>
          <a:xfrm>
            <a:off x="4498257" y="4728466"/>
            <a:ext cx="306475" cy="231821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Google Shape;709;p21">
            <a:extLst>
              <a:ext uri="{FF2B5EF4-FFF2-40B4-BE49-F238E27FC236}">
                <a16:creationId xmlns:a16="http://schemas.microsoft.com/office/drawing/2014/main" id="{AC2694B2-38A6-4BA4-46C5-DB28F62B02DE}"/>
              </a:ext>
            </a:extLst>
          </p:cNvPr>
          <p:cNvSpPr/>
          <p:nvPr/>
        </p:nvSpPr>
        <p:spPr>
          <a:xfrm>
            <a:off x="9207062" y="3106501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 dirty="0"/>
          </a:p>
        </p:txBody>
      </p:sp>
      <p:sp>
        <p:nvSpPr>
          <p:cNvPr id="643" name="Arrow: Bent 642">
            <a:extLst>
              <a:ext uri="{FF2B5EF4-FFF2-40B4-BE49-F238E27FC236}">
                <a16:creationId xmlns:a16="http://schemas.microsoft.com/office/drawing/2014/main" id="{0725F641-921A-CCE6-6C7F-B8C7277E566F}"/>
              </a:ext>
            </a:extLst>
          </p:cNvPr>
          <p:cNvSpPr/>
          <p:nvPr/>
        </p:nvSpPr>
        <p:spPr>
          <a:xfrm rot="10800000">
            <a:off x="4555283" y="2438160"/>
            <a:ext cx="1303585" cy="2695607"/>
          </a:xfrm>
          <a:prstGeom prst="bentArrow">
            <a:avLst>
              <a:gd name="adj1" fmla="val 1561"/>
              <a:gd name="adj2" fmla="val 7097"/>
              <a:gd name="adj3" fmla="val 13913"/>
              <a:gd name="adj4" fmla="val 1712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48403BD-7F51-519D-6A43-924A0FAAD5C0}"/>
              </a:ext>
            </a:extLst>
          </p:cNvPr>
          <p:cNvSpPr/>
          <p:nvPr/>
        </p:nvSpPr>
        <p:spPr>
          <a:xfrm>
            <a:off x="6109427" y="3666226"/>
            <a:ext cx="558792" cy="4917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818FA39D-E4FF-C960-FC85-F7480867D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226" y="1049470"/>
            <a:ext cx="1609227" cy="938084"/>
          </a:xfrm>
          <a:prstGeom prst="rect">
            <a:avLst/>
          </a:prstGeom>
        </p:spPr>
      </p:pic>
      <p:cxnSp>
        <p:nvCxnSpPr>
          <p:cNvPr id="644" name="Connector: Curved 643">
            <a:extLst>
              <a:ext uri="{FF2B5EF4-FFF2-40B4-BE49-F238E27FC236}">
                <a16:creationId xmlns:a16="http://schemas.microsoft.com/office/drawing/2014/main" id="{07A07BBC-F0E2-1CFA-29D6-9146970AD3A3}"/>
              </a:ext>
            </a:extLst>
          </p:cNvPr>
          <p:cNvCxnSpPr>
            <a:cxnSpLocks/>
            <a:stCxn id="643" idx="3"/>
            <a:endCxn id="3" idx="2"/>
          </p:cNvCxnSpPr>
          <p:nvPr/>
        </p:nvCxnSpPr>
        <p:spPr>
          <a:xfrm rot="10800000" flipH="1">
            <a:off x="4555282" y="2625396"/>
            <a:ext cx="3084023" cy="2415856"/>
          </a:xfrm>
          <a:prstGeom prst="curvedConnector4">
            <a:avLst>
              <a:gd name="adj1" fmla="val -15201"/>
              <a:gd name="adj2" fmla="val 131968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05F98F46-621E-831C-E6F6-7834D94CB6E6}"/>
              </a:ext>
            </a:extLst>
          </p:cNvPr>
          <p:cNvCxnSpPr>
            <a:cxnSpLocks/>
            <a:stCxn id="5" idx="3"/>
            <a:endCxn id="643" idx="2"/>
          </p:cNvCxnSpPr>
          <p:nvPr/>
        </p:nvCxnSpPr>
        <p:spPr>
          <a:xfrm rot="10800000" flipH="1">
            <a:off x="4555280" y="2438161"/>
            <a:ext cx="1293414" cy="983545"/>
          </a:xfrm>
          <a:prstGeom prst="curvedConnector4">
            <a:avLst>
              <a:gd name="adj1" fmla="val -6291"/>
              <a:gd name="adj2" fmla="val 103545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2565AA6-B2E2-6690-696C-2D51315F28AC}"/>
              </a:ext>
            </a:extLst>
          </p:cNvPr>
          <p:cNvCxnSpPr>
            <a:cxnSpLocks/>
            <a:stCxn id="3" idx="3"/>
            <a:endCxn id="5" idx="2"/>
          </p:cNvCxnSpPr>
          <p:nvPr/>
        </p:nvCxnSpPr>
        <p:spPr>
          <a:xfrm rot="10800000" flipH="1">
            <a:off x="4555288" y="2670149"/>
            <a:ext cx="3975396" cy="3192015"/>
          </a:xfrm>
          <a:prstGeom prst="curvedConnector4">
            <a:avLst>
              <a:gd name="adj1" fmla="val -16082"/>
              <a:gd name="adj2" fmla="val 142794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  <p:bldP spid="35" grpId="0" animBg="1"/>
      <p:bldP spid="39" grpId="0" animBg="1"/>
      <p:bldP spid="5" grpId="0" animBg="1"/>
      <p:bldP spid="36" grpId="0" animBg="1"/>
      <p:bldP spid="40" grpId="0" animBg="1"/>
      <p:bldP spid="643" grpId="0" animBg="1"/>
      <p:bldP spid="10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431372" y="0"/>
            <a:ext cx="864096" cy="1248139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lang="en-US" sz="3200" dirty="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C672EFB5-399C-1ED5-028F-FEB98E23EA24}"/>
              </a:ext>
            </a:extLst>
          </p:cNvPr>
          <p:cNvSpPr txBox="1"/>
          <p:nvPr/>
        </p:nvSpPr>
        <p:spPr>
          <a:xfrm>
            <a:off x="1295468" y="443438"/>
            <a:ext cx="9325792" cy="677098"/>
          </a:xfrm>
          <a:prstGeom prst="rect">
            <a:avLst/>
          </a:prstGeom>
          <a:noFill/>
        </p:spPr>
        <p:txBody>
          <a:bodyPr wrap="square" lIns="121908" tIns="60955" rIns="121908" bIns="60955" rtlCol="0">
            <a:spAutoFit/>
          </a:bodyPr>
          <a:lstStyle>
            <a:defPPr>
              <a:defRPr lang="en-US"/>
            </a:defPPr>
            <a:lvl1pPr>
              <a:defRPr sz="36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44B92"/>
                </a:solidFill>
                <a:latin typeface="Times New Roman"/>
                <a:cs typeface="Times New Roman"/>
              </a:rPr>
              <a:t>Contributions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D1EB2-2056-41D0-3449-5DE737DBEE9E}"/>
              </a:ext>
            </a:extLst>
          </p:cNvPr>
          <p:cNvSpPr txBox="1"/>
          <p:nvPr/>
        </p:nvSpPr>
        <p:spPr>
          <a:xfrm>
            <a:off x="748139" y="1481111"/>
            <a:ext cx="108007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qualitative system dynamics modeling of large tightly coupled systems by helping modelers to:</a:t>
            </a:r>
          </a:p>
          <a:p>
            <a:pPr lvl="2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structure system information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and use rich system structure information in modeling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feedback loops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Qualitatively identify and explain system interactions and their impacts on system behavior and performance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gaps between the system being modeled and the formal simulation model</a:t>
            </a:r>
          </a:p>
        </p:txBody>
      </p:sp>
      <p:sp>
        <p:nvSpPr>
          <p:cNvPr id="2" name="Google Shape;320;p2">
            <a:extLst>
              <a:ext uri="{FF2B5EF4-FFF2-40B4-BE49-F238E27FC236}">
                <a16:creationId xmlns:a16="http://schemas.microsoft.com/office/drawing/2014/main" id="{A9E04784-1DBA-BE07-8C28-EC20B4F9F5C3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3" name="Google Shape;321;p2">
            <a:extLst>
              <a:ext uri="{FF2B5EF4-FFF2-40B4-BE49-F238E27FC236}">
                <a16:creationId xmlns:a16="http://schemas.microsoft.com/office/drawing/2014/main" id="{82FBA37C-31F2-BDA9-9A89-09599424014E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4" name="Google Shape;322;p2">
            <a:extLst>
              <a:ext uri="{FF2B5EF4-FFF2-40B4-BE49-F238E27FC236}">
                <a16:creationId xmlns:a16="http://schemas.microsoft.com/office/drawing/2014/main" id="{0B6D423A-25DF-68EA-2EBD-11F9FECEE01D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6" name="Google Shape;323;p2">
            <a:extLst>
              <a:ext uri="{FF2B5EF4-FFF2-40B4-BE49-F238E27FC236}">
                <a16:creationId xmlns:a16="http://schemas.microsoft.com/office/drawing/2014/main" id="{AB9D3595-5916-AD70-C5DC-E53D94BBCD57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8" name="Google Shape;324;p2">
            <a:extLst>
              <a:ext uri="{FF2B5EF4-FFF2-40B4-BE49-F238E27FC236}">
                <a16:creationId xmlns:a16="http://schemas.microsoft.com/office/drawing/2014/main" id="{6C53F0EF-C295-54FB-FAD2-80960AFD5DF5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Results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4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1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1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05" name="Google Shape;705;p21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708" name="Google Shape;708;p21"/>
          <p:cNvSpPr txBox="1"/>
          <p:nvPr/>
        </p:nvSpPr>
        <p:spPr>
          <a:xfrm>
            <a:off x="1295468" y="166319"/>
            <a:ext cx="10423566" cy="123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dirty="0">
                <a:solidFill>
                  <a:srgbClr val="044B92"/>
                </a:solidFill>
                <a:effectLst/>
                <a:latin typeface="Times New Roman" panose="02020603050405020304" pitchFamily="18" charset="0"/>
              </a:rPr>
              <a:t>Modeling Community Interactions Using Descriptive Design Structure Matrix (DDSM)</a:t>
            </a:r>
            <a:endParaRPr sz="60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9" name="Google Shape;709;p21"/>
          <p:cNvSpPr/>
          <p:nvPr/>
        </p:nvSpPr>
        <p:spPr>
          <a:xfrm>
            <a:off x="9207062" y="1534510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 dirty="0"/>
          </a:p>
        </p:txBody>
      </p:sp>
      <p:sp>
        <p:nvSpPr>
          <p:cNvPr id="710" name="Google Shape;710;p21"/>
          <p:cNvSpPr/>
          <p:nvPr/>
        </p:nvSpPr>
        <p:spPr>
          <a:xfrm>
            <a:off x="9207062" y="4274248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Proven</a:t>
            </a:r>
            <a:endParaRPr dirty="0"/>
          </a:p>
        </p:txBody>
      </p:sp>
      <p:sp>
        <p:nvSpPr>
          <p:cNvPr id="711" name="Google Shape;711;p21"/>
          <p:cNvSpPr/>
          <p:nvPr/>
        </p:nvSpPr>
        <p:spPr>
          <a:xfrm>
            <a:off x="122536" y="1534510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endParaRPr dirty="0"/>
          </a:p>
        </p:txBody>
      </p:sp>
      <p:sp>
        <p:nvSpPr>
          <p:cNvPr id="712" name="Google Shape;712;p21"/>
          <p:cNvSpPr/>
          <p:nvPr/>
        </p:nvSpPr>
        <p:spPr>
          <a:xfrm>
            <a:off x="122536" y="4274248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</a:t>
            </a:r>
            <a:endParaRPr dirty="0"/>
          </a:p>
        </p:txBody>
      </p:sp>
      <p:sp>
        <p:nvSpPr>
          <p:cNvPr id="7" name="Google Shape;320;p2">
            <a:extLst>
              <a:ext uri="{FF2B5EF4-FFF2-40B4-BE49-F238E27FC236}">
                <a16:creationId xmlns:a16="http://schemas.microsoft.com/office/drawing/2014/main" id="{A02AA163-4DE5-6C1D-5E02-BFE6EA7AFD18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" name="Google Shape;321;p2">
            <a:extLst>
              <a:ext uri="{FF2B5EF4-FFF2-40B4-BE49-F238E27FC236}">
                <a16:creationId xmlns:a16="http://schemas.microsoft.com/office/drawing/2014/main" id="{6C06B99C-9757-5112-B8A4-AB0D005496BC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9" name="Google Shape;322;p2">
            <a:extLst>
              <a:ext uri="{FF2B5EF4-FFF2-40B4-BE49-F238E27FC236}">
                <a16:creationId xmlns:a16="http://schemas.microsoft.com/office/drawing/2014/main" id="{0ABB39DE-2905-F036-C726-01C0DED0006A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0" name="Google Shape;323;p2">
            <a:extLst>
              <a:ext uri="{FF2B5EF4-FFF2-40B4-BE49-F238E27FC236}">
                <a16:creationId xmlns:a16="http://schemas.microsoft.com/office/drawing/2014/main" id="{AE37C0D2-F6A5-9467-2B55-40624D8C0937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A Solution</a:t>
            </a:r>
            <a:endParaRPr sz="16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1" name="Google Shape;324;p2">
            <a:extLst>
              <a:ext uri="{FF2B5EF4-FFF2-40B4-BE49-F238E27FC236}">
                <a16:creationId xmlns:a16="http://schemas.microsoft.com/office/drawing/2014/main" id="{56AF7B8B-B88F-0EF0-64A4-BB0740B69F33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Results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pic>
        <p:nvPicPr>
          <p:cNvPr id="2" name="Google Shape;524;p12">
            <a:extLst>
              <a:ext uri="{FF2B5EF4-FFF2-40B4-BE49-F238E27FC236}">
                <a16:creationId xmlns:a16="http://schemas.microsoft.com/office/drawing/2014/main" id="{76E8EAD1-36DF-59C4-F821-DFECD2FBFD1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266" y="1563723"/>
            <a:ext cx="6139796" cy="4760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6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2"/>
          <p:cNvSpPr txBox="1">
            <a:spLocks noGrp="1"/>
          </p:cNvSpPr>
          <p:nvPr>
            <p:ph type="title"/>
          </p:nvPr>
        </p:nvSpPr>
        <p:spPr>
          <a:xfrm>
            <a:off x="838200" y="2928703"/>
            <a:ext cx="10515600" cy="82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THANK YOU! </a:t>
            </a:r>
            <a:endParaRPr dirty="0"/>
          </a:p>
        </p:txBody>
      </p:sp>
      <p:sp>
        <p:nvSpPr>
          <p:cNvPr id="724" name="Google Shape;724;p22"/>
          <p:cNvSpPr/>
          <p:nvPr/>
        </p:nvSpPr>
        <p:spPr>
          <a:xfrm>
            <a:off x="0" y="3254589"/>
            <a:ext cx="513405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"In the midst of chaos, there is also opportunity."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Sun Tzu</a:t>
            </a:r>
            <a:endParaRPr sz="2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079C74-8D88-3467-F1A2-692CFA26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29" y="2652894"/>
            <a:ext cx="7014256" cy="3645854"/>
          </a:xfrm>
          <a:prstGeom prst="rect">
            <a:avLst/>
          </a:prstGeom>
        </p:spPr>
      </p:pic>
      <p:sp>
        <p:nvSpPr>
          <p:cNvPr id="309" name="Google Shape;309;p2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11" name="Google Shape;311;p2"/>
          <p:cNvSpPr txBox="1"/>
          <p:nvPr/>
        </p:nvSpPr>
        <p:spPr>
          <a:xfrm>
            <a:off x="1302885" y="145764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r>
              <a:rPr lang="en-US" sz="3600" dirty="0">
                <a:solidFill>
                  <a:srgbClr val="044B92"/>
                </a:solidFill>
                <a:latin typeface="Times New Roman"/>
                <a:cs typeface="Times New Roman"/>
                <a:sym typeface="Times New Roman"/>
              </a:rPr>
              <a:t>Context</a:t>
            </a:r>
            <a:endParaRPr sz="3600" dirty="0">
              <a:solidFill>
                <a:srgbClr val="044B92"/>
              </a:solidFill>
              <a:latin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12" name="Google Shape;312;p2"/>
          <p:cNvGraphicFramePr/>
          <p:nvPr/>
        </p:nvGraphicFramePr>
        <p:xfrm>
          <a:off x="7174361" y="822862"/>
          <a:ext cx="3423683" cy="326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3" name="Google Shape;313;p2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14" name="Google Shape;314;p2"/>
          <p:cNvSpPr txBox="1"/>
          <p:nvPr/>
        </p:nvSpPr>
        <p:spPr>
          <a:xfrm>
            <a:off x="1045237" y="2337957"/>
            <a:ext cx="941226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consider a community recovering from natural disasters,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C6C85-0DDC-24D5-CAD7-947942C4C5EC}"/>
              </a:ext>
            </a:extLst>
          </p:cNvPr>
          <p:cNvSpPr txBox="1"/>
          <p:nvPr/>
        </p:nvSpPr>
        <p:spPr>
          <a:xfrm>
            <a:off x="1302884" y="5877255"/>
            <a:ext cx="10035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…BUT ITS NOT JUST HOUSING AND 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D3E5F-5BE4-C4F0-B217-DAD53DBEE896}"/>
              </a:ext>
            </a:extLst>
          </p:cNvPr>
          <p:cNvSpPr txBox="1"/>
          <p:nvPr/>
        </p:nvSpPr>
        <p:spPr>
          <a:xfrm>
            <a:off x="1106334" y="1342177"/>
            <a:ext cx="10625817" cy="95410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Representing systems with many system components and many interactions can lead to congested CLDs</a:t>
            </a: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320;p2">
            <a:extLst>
              <a:ext uri="{FF2B5EF4-FFF2-40B4-BE49-F238E27FC236}">
                <a16:creationId xmlns:a16="http://schemas.microsoft.com/office/drawing/2014/main" id="{F3B057CD-7267-5A75-0A7B-84F1237D53E3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3" name="Google Shape;321;p2">
            <a:extLst>
              <a:ext uri="{FF2B5EF4-FFF2-40B4-BE49-F238E27FC236}">
                <a16:creationId xmlns:a16="http://schemas.microsoft.com/office/drawing/2014/main" id="{D2007312-1A17-94FF-3F70-B89E75D849C0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14" name="Google Shape;322;p2">
            <a:extLst>
              <a:ext uri="{FF2B5EF4-FFF2-40B4-BE49-F238E27FC236}">
                <a16:creationId xmlns:a16="http://schemas.microsoft.com/office/drawing/2014/main" id="{272AE5B0-AFFB-7033-3958-972A987E5631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5" name="Google Shape;323;p2">
            <a:extLst>
              <a:ext uri="{FF2B5EF4-FFF2-40B4-BE49-F238E27FC236}">
                <a16:creationId xmlns:a16="http://schemas.microsoft.com/office/drawing/2014/main" id="{DABC2383-5DCF-2E00-1648-0CDC6F0CECD6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16" name="Google Shape;324;p2">
            <a:extLst>
              <a:ext uri="{FF2B5EF4-FFF2-40B4-BE49-F238E27FC236}">
                <a16:creationId xmlns:a16="http://schemas.microsoft.com/office/drawing/2014/main" id="{ADFA9F69-674E-1949-96C9-64FD4109E365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0513A2-BE05-1B73-E4D4-6F0545247C0A}"/>
              </a:ext>
            </a:extLst>
          </p:cNvPr>
          <p:cNvSpPr txBox="1"/>
          <p:nvPr/>
        </p:nvSpPr>
        <p:spPr>
          <a:xfrm>
            <a:off x="9806889" y="5055458"/>
            <a:ext cx="23246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*For simplification purposes, CLD shows the interaction only between Housing and Construction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11" name="Google Shape;311;p2"/>
          <p:cNvSpPr txBox="1"/>
          <p:nvPr/>
        </p:nvSpPr>
        <p:spPr>
          <a:xfrm>
            <a:off x="1302885" y="145764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r>
              <a:rPr lang="en-US" sz="3600" dirty="0">
                <a:solidFill>
                  <a:srgbClr val="044B92"/>
                </a:solidFill>
                <a:latin typeface="Times New Roman"/>
                <a:cs typeface="Times New Roman"/>
              </a:rPr>
              <a:t>NOT Only Housing and Construction!</a:t>
            </a:r>
          </a:p>
        </p:txBody>
      </p:sp>
      <p:graphicFrame>
        <p:nvGraphicFramePr>
          <p:cNvPr id="312" name="Google Shape;312;p2"/>
          <p:cNvGraphicFramePr/>
          <p:nvPr/>
        </p:nvGraphicFramePr>
        <p:xfrm>
          <a:off x="7174361" y="822862"/>
          <a:ext cx="3423683" cy="326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3" name="Google Shape;313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14" name="Google Shape;314;p2"/>
          <p:cNvSpPr txBox="1"/>
          <p:nvPr/>
        </p:nvSpPr>
        <p:spPr>
          <a:xfrm>
            <a:off x="1106334" y="2563813"/>
            <a:ext cx="1062581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base"/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For houses to be made available for occupancy, there are other sector services that need to be made available, for example, power supply.</a:t>
            </a:r>
          </a:p>
          <a:p>
            <a:pPr fontAlgn="base"/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fontAlgn="base"/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For construction services to be made available, there need to be physical facilities required for construction (staging area, office space, etc.), social infrastructure (construction firms), and a workforce. 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66352-B641-8E88-D4D3-024688374B2A}"/>
              </a:ext>
            </a:extLst>
          </p:cNvPr>
          <p:cNvSpPr txBox="1"/>
          <p:nvPr/>
        </p:nvSpPr>
        <p:spPr>
          <a:xfrm>
            <a:off x="1106334" y="1335129"/>
            <a:ext cx="10098594" cy="95410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Representing systems with many system components can lead to congested CLDs</a:t>
            </a: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320;p2">
            <a:extLst>
              <a:ext uri="{FF2B5EF4-FFF2-40B4-BE49-F238E27FC236}">
                <a16:creationId xmlns:a16="http://schemas.microsoft.com/office/drawing/2014/main" id="{32E702A9-6B95-678F-2EC9-5068C8E6AE8E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1" name="Google Shape;321;p2">
            <a:extLst>
              <a:ext uri="{FF2B5EF4-FFF2-40B4-BE49-F238E27FC236}">
                <a16:creationId xmlns:a16="http://schemas.microsoft.com/office/drawing/2014/main" id="{BC346EC2-EDD3-A971-56ED-002D9CC2A360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12" name="Google Shape;322;p2">
            <a:extLst>
              <a:ext uri="{FF2B5EF4-FFF2-40B4-BE49-F238E27FC236}">
                <a16:creationId xmlns:a16="http://schemas.microsoft.com/office/drawing/2014/main" id="{ED60A0CD-DCAF-1D4E-90EC-446A0FD0CD62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3" name="Google Shape;323;p2">
            <a:extLst>
              <a:ext uri="{FF2B5EF4-FFF2-40B4-BE49-F238E27FC236}">
                <a16:creationId xmlns:a16="http://schemas.microsoft.com/office/drawing/2014/main" id="{3353ACFB-07E0-7AAD-0349-6E0E63AD37D4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 dirty="0"/>
          </a:p>
        </p:txBody>
      </p:sp>
      <p:sp>
        <p:nvSpPr>
          <p:cNvPr id="14" name="Google Shape;324;p2">
            <a:extLst>
              <a:ext uri="{FF2B5EF4-FFF2-40B4-BE49-F238E27FC236}">
                <a16:creationId xmlns:a16="http://schemas.microsoft.com/office/drawing/2014/main" id="{A1712EA1-C14F-006C-89DC-B0308BF319E9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1E2AD-08DE-41CC-5844-E2E4B89532D1}"/>
              </a:ext>
            </a:extLst>
          </p:cNvPr>
          <p:cNvSpPr txBox="1"/>
          <p:nvPr/>
        </p:nvSpPr>
        <p:spPr>
          <a:xfrm>
            <a:off x="1162336" y="5312807"/>
            <a:ext cx="9945375" cy="95410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How can system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dynamicists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identify, map, and model large tightly coupled systems?</a:t>
            </a:r>
          </a:p>
        </p:txBody>
      </p:sp>
    </p:spTree>
    <p:extLst>
      <p:ext uri="{BB962C8B-B14F-4D97-AF65-F5344CB8AC3E}">
        <p14:creationId xmlns:p14="http://schemas.microsoft.com/office/powerpoint/2010/main" val="112758803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11" name="Google Shape;311;p2"/>
          <p:cNvSpPr txBox="1"/>
          <p:nvPr/>
        </p:nvSpPr>
        <p:spPr>
          <a:xfrm>
            <a:off x="1302885" y="145764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cs typeface="Times New Roman"/>
                <a:sym typeface="Times New Roman"/>
              </a:rPr>
              <a:t>Qualitative Modeling of Interactions</a:t>
            </a:r>
            <a:endParaRPr sz="3600" dirty="0">
              <a:solidFill>
                <a:srgbClr val="044B92"/>
              </a:solidFill>
              <a:latin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12" name="Google Shape;312;p2"/>
          <p:cNvGraphicFramePr/>
          <p:nvPr/>
        </p:nvGraphicFramePr>
        <p:xfrm>
          <a:off x="7174361" y="822862"/>
          <a:ext cx="3423683" cy="326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3" name="Google Shape;313;p2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1F435-9D36-72ED-6D75-B787DB69C9EB}"/>
              </a:ext>
            </a:extLst>
          </p:cNvPr>
          <p:cNvSpPr txBox="1"/>
          <p:nvPr/>
        </p:nvSpPr>
        <p:spPr>
          <a:xfrm>
            <a:off x="1276425" y="2455946"/>
            <a:ext cx="104852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Modeler communication with non-technical system participants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Modeler communication with technical system participants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Analysis, and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modeling</a:t>
            </a:r>
          </a:p>
        </p:txBody>
      </p:sp>
      <p:sp>
        <p:nvSpPr>
          <p:cNvPr id="4" name="Google Shape;314;p2">
            <a:extLst>
              <a:ext uri="{FF2B5EF4-FFF2-40B4-BE49-F238E27FC236}">
                <a16:creationId xmlns:a16="http://schemas.microsoft.com/office/drawing/2014/main" id="{0C160517-B75E-18E2-2B19-E10A7BDE3B64}"/>
              </a:ext>
            </a:extLst>
          </p:cNvPr>
          <p:cNvSpPr txBox="1"/>
          <p:nvPr/>
        </p:nvSpPr>
        <p:spPr>
          <a:xfrm>
            <a:off x="1362516" y="1248139"/>
            <a:ext cx="941226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qualitative tool is useful in SD to bridge the gap between the system and the modeler if it facilitates :</a:t>
            </a:r>
          </a:p>
        </p:txBody>
      </p:sp>
      <p:sp>
        <p:nvSpPr>
          <p:cNvPr id="9" name="Google Shape;320;p2">
            <a:extLst>
              <a:ext uri="{FF2B5EF4-FFF2-40B4-BE49-F238E27FC236}">
                <a16:creationId xmlns:a16="http://schemas.microsoft.com/office/drawing/2014/main" id="{E424088E-CD48-6448-14DE-6AA8A1F039DA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0" name="Google Shape;321;p2">
            <a:extLst>
              <a:ext uri="{FF2B5EF4-FFF2-40B4-BE49-F238E27FC236}">
                <a16:creationId xmlns:a16="http://schemas.microsoft.com/office/drawing/2014/main" id="{80D102DD-60FE-0FCE-B6FF-65C065090E47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11" name="Google Shape;322;p2">
            <a:extLst>
              <a:ext uri="{FF2B5EF4-FFF2-40B4-BE49-F238E27FC236}">
                <a16:creationId xmlns:a16="http://schemas.microsoft.com/office/drawing/2014/main" id="{88A48575-A0DD-33BD-8AB7-92E9EB805CCD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dirty="0"/>
          </a:p>
        </p:txBody>
      </p:sp>
      <p:sp>
        <p:nvSpPr>
          <p:cNvPr id="12" name="Google Shape;323;p2">
            <a:extLst>
              <a:ext uri="{FF2B5EF4-FFF2-40B4-BE49-F238E27FC236}">
                <a16:creationId xmlns:a16="http://schemas.microsoft.com/office/drawing/2014/main" id="{176B9816-5FF5-ADAE-4C9B-6D1920F06944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13" name="Google Shape;324;p2">
            <a:extLst>
              <a:ext uri="{FF2B5EF4-FFF2-40B4-BE49-F238E27FC236}">
                <a16:creationId xmlns:a16="http://schemas.microsoft.com/office/drawing/2014/main" id="{ECEFEEDE-4979-8A73-BA9D-27C245D6D36E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74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97" name="Google Shape;497;p11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00" name="Google Shape;500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660" y="2208086"/>
            <a:ext cx="4666006" cy="32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1"/>
          <p:cNvSpPr/>
          <p:nvPr/>
        </p:nvSpPr>
        <p:spPr>
          <a:xfrm>
            <a:off x="4134021" y="2208086"/>
            <a:ext cx="4119768" cy="37035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1"/>
          <p:cNvSpPr/>
          <p:nvPr/>
        </p:nvSpPr>
        <p:spPr>
          <a:xfrm rot="-5400000">
            <a:off x="2839955" y="3108174"/>
            <a:ext cx="1673899" cy="50673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1"/>
          <p:cNvSpPr/>
          <p:nvPr/>
        </p:nvSpPr>
        <p:spPr>
          <a:xfrm>
            <a:off x="5025862" y="3505898"/>
            <a:ext cx="812801" cy="31408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1"/>
          <p:cNvSpPr/>
          <p:nvPr/>
        </p:nvSpPr>
        <p:spPr>
          <a:xfrm rot="10800000">
            <a:off x="4065792" y="2481413"/>
            <a:ext cx="1535686" cy="1338572"/>
          </a:xfrm>
          <a:prstGeom prst="bentArrow">
            <a:avLst>
              <a:gd name="adj1" fmla="val 3750"/>
              <a:gd name="adj2" fmla="val 8182"/>
              <a:gd name="adj3" fmla="val 25000"/>
              <a:gd name="adj4" fmla="val 43750"/>
            </a:avLst>
          </a:prstGeom>
          <a:solidFill>
            <a:schemeClr val="lt1"/>
          </a:solidFill>
          <a:ln w="9525" cap="flat" cmpd="sng">
            <a:solidFill>
              <a:srgbClr val="5123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1"/>
          <p:cNvSpPr txBox="1"/>
          <p:nvPr/>
        </p:nvSpPr>
        <p:spPr>
          <a:xfrm>
            <a:off x="1295468" y="166319"/>
            <a:ext cx="9640170" cy="6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Background: Design Structure Matrix (DSM)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9207062" y="1534510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endParaRPr/>
          </a:p>
        </p:txBody>
      </p:sp>
      <p:sp>
        <p:nvSpPr>
          <p:cNvPr id="507" name="Google Shape;507;p11"/>
          <p:cNvSpPr/>
          <p:nvPr/>
        </p:nvSpPr>
        <p:spPr>
          <a:xfrm>
            <a:off x="9207062" y="4274248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Proven</a:t>
            </a:r>
            <a:endParaRPr/>
          </a:p>
        </p:txBody>
      </p:sp>
      <p:sp>
        <p:nvSpPr>
          <p:cNvPr id="508" name="Google Shape;508;p11"/>
          <p:cNvSpPr/>
          <p:nvPr/>
        </p:nvSpPr>
        <p:spPr>
          <a:xfrm>
            <a:off x="122536" y="1534510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endParaRPr dirty="0"/>
          </a:p>
        </p:txBody>
      </p:sp>
      <p:sp>
        <p:nvSpPr>
          <p:cNvPr id="509" name="Google Shape;509;p11"/>
          <p:cNvSpPr/>
          <p:nvPr/>
        </p:nvSpPr>
        <p:spPr>
          <a:xfrm>
            <a:off x="122536" y="4274248"/>
            <a:ext cx="2511972" cy="1761181"/>
          </a:xfrm>
          <a:prstGeom prst="ellipse">
            <a:avLst/>
          </a:prstGeom>
          <a:solidFill>
            <a:srgbClr val="033D77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Scalable</a:t>
            </a:r>
            <a:endParaRPr/>
          </a:p>
        </p:txBody>
      </p:sp>
      <p:sp>
        <p:nvSpPr>
          <p:cNvPr id="3" name="Google Shape;320;p2">
            <a:extLst>
              <a:ext uri="{FF2B5EF4-FFF2-40B4-BE49-F238E27FC236}">
                <a16:creationId xmlns:a16="http://schemas.microsoft.com/office/drawing/2014/main" id="{6F3EA482-8D29-B270-7D4E-1712F89B8D3B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4" name="Google Shape;321;p2">
            <a:extLst>
              <a:ext uri="{FF2B5EF4-FFF2-40B4-BE49-F238E27FC236}">
                <a16:creationId xmlns:a16="http://schemas.microsoft.com/office/drawing/2014/main" id="{0908C033-CF74-0152-DB10-5D13440957D2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5" name="Google Shape;322;p2">
            <a:extLst>
              <a:ext uri="{FF2B5EF4-FFF2-40B4-BE49-F238E27FC236}">
                <a16:creationId xmlns:a16="http://schemas.microsoft.com/office/drawing/2014/main" id="{7164BBE3-DD4A-E1FD-2F30-FDCE31688698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6" name="Google Shape;323;p2">
            <a:extLst>
              <a:ext uri="{FF2B5EF4-FFF2-40B4-BE49-F238E27FC236}">
                <a16:creationId xmlns:a16="http://schemas.microsoft.com/office/drawing/2014/main" id="{211C3DF2-6BC0-1312-7B69-0BABB17A470D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A Solution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7" name="Google Shape;324;p2">
            <a:extLst>
              <a:ext uri="{FF2B5EF4-FFF2-40B4-BE49-F238E27FC236}">
                <a16:creationId xmlns:a16="http://schemas.microsoft.com/office/drawing/2014/main" id="{135D95E1-85F5-C8FB-82CB-E9DD2F919340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11" name="Google Shape;311;p2"/>
          <p:cNvSpPr txBox="1"/>
          <p:nvPr/>
        </p:nvSpPr>
        <p:spPr>
          <a:xfrm>
            <a:off x="1302885" y="145764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cs typeface="Times New Roman"/>
                <a:sym typeface="Times New Roman"/>
              </a:rPr>
              <a:t>Descriptive DSM Conceptualization</a:t>
            </a:r>
            <a:endParaRPr sz="3600" dirty="0">
              <a:solidFill>
                <a:srgbClr val="044B92"/>
              </a:solidFill>
              <a:latin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12" name="Google Shape;312;p2"/>
          <p:cNvGraphicFramePr/>
          <p:nvPr/>
        </p:nvGraphicFramePr>
        <p:xfrm>
          <a:off x="7174361" y="822862"/>
          <a:ext cx="3423683" cy="326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3" name="Google Shape;313;p2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321" name="Google Shape;321;p2"/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322" name="Google Shape;322;p2"/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A Solution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324" name="Google Shape;324;p2"/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438D4-A0AD-F447-F615-E179DF0BA966}"/>
              </a:ext>
            </a:extLst>
          </p:cNvPr>
          <p:cNvSpPr txBox="1"/>
          <p:nvPr/>
        </p:nvSpPr>
        <p:spPr>
          <a:xfrm>
            <a:off x="728472" y="1290806"/>
            <a:ext cx="107350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parallel 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2-dimensional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DSMs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were developed to allow information representation in multiple forms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Binary/Traditional DSM 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“How would you visualize components and interactions for system overview?”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n-US" sz="2400" b="1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Non-Technical DSM 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“How would you describe interactions to non-technical people?” 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n-US" sz="2400" b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Technical DSM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“How would you describe the interactions to the city department heads?”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en-US" sz="2400" b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DSM</a:t>
            </a:r>
            <a:r>
              <a:rPr lang="en-US" sz="24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“What is the source that supports the reported interactions?”</a:t>
            </a:r>
          </a:p>
        </p:txBody>
      </p:sp>
    </p:spTree>
    <p:extLst>
      <p:ext uri="{BB962C8B-B14F-4D97-AF65-F5344CB8AC3E}">
        <p14:creationId xmlns:p14="http://schemas.microsoft.com/office/powerpoint/2010/main" val="27966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5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5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81" name="Google Shape;581;p15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82" name="Google Shape;582;p15"/>
          <p:cNvSpPr txBox="1"/>
          <p:nvPr/>
        </p:nvSpPr>
        <p:spPr>
          <a:xfrm>
            <a:off x="1238208" y="426365"/>
            <a:ext cx="10137363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DDSM in Action: Case-Study Background 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3" name="Google Shape;583;p15" descr="Image result for kashmir flood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61" y="1335950"/>
            <a:ext cx="7532525" cy="48809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9" name="Google Shape;589;p15"/>
          <p:cNvGraphicFramePr/>
          <p:nvPr/>
        </p:nvGraphicFramePr>
        <p:xfrm>
          <a:off x="7533949" y="943861"/>
          <a:ext cx="441558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Google Shape;320;p2">
            <a:extLst>
              <a:ext uri="{FF2B5EF4-FFF2-40B4-BE49-F238E27FC236}">
                <a16:creationId xmlns:a16="http://schemas.microsoft.com/office/drawing/2014/main" id="{BEC8D2E4-50D6-ED9C-06D7-192D15AA49C8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3" name="Google Shape;321;p2">
            <a:extLst>
              <a:ext uri="{FF2B5EF4-FFF2-40B4-BE49-F238E27FC236}">
                <a16:creationId xmlns:a16="http://schemas.microsoft.com/office/drawing/2014/main" id="{7AC2DFF1-9909-1928-C5FB-BA57BC0C9136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4" name="Google Shape;322;p2">
            <a:extLst>
              <a:ext uri="{FF2B5EF4-FFF2-40B4-BE49-F238E27FC236}">
                <a16:creationId xmlns:a16="http://schemas.microsoft.com/office/drawing/2014/main" id="{960900AA-A755-702D-7962-5B3F42AF7D8F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Application</a:t>
            </a:r>
            <a:endParaRPr sz="16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5" name="Google Shape;323;p2">
            <a:extLst>
              <a:ext uri="{FF2B5EF4-FFF2-40B4-BE49-F238E27FC236}">
                <a16:creationId xmlns:a16="http://schemas.microsoft.com/office/drawing/2014/main" id="{B6A9BDC8-BE40-A1A6-4D2B-FA605AAF6DC9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/>
          </a:p>
        </p:txBody>
      </p:sp>
      <p:sp>
        <p:nvSpPr>
          <p:cNvPr id="6" name="Google Shape;324;p2">
            <a:extLst>
              <a:ext uri="{FF2B5EF4-FFF2-40B4-BE49-F238E27FC236}">
                <a16:creationId xmlns:a16="http://schemas.microsoft.com/office/drawing/2014/main" id="{44ED44C0-2A03-8B99-A0EA-F65CE1881520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3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1" name="Google Shape;541;p13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42" name="Google Shape;542;p13"/>
          <p:cNvSpPr txBox="1"/>
          <p:nvPr/>
        </p:nvSpPr>
        <p:spPr>
          <a:xfrm>
            <a:off x="1238208" y="426365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System Components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BF3C6-8F95-AF3F-CFB5-2E46924756BD}"/>
              </a:ext>
            </a:extLst>
          </p:cNvPr>
          <p:cNvSpPr txBox="1"/>
          <p:nvPr/>
        </p:nvSpPr>
        <p:spPr>
          <a:xfrm>
            <a:off x="1430609" y="1934305"/>
            <a:ext cx="104273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Community Recovery is defined as the </a:t>
            </a:r>
            <a:r>
              <a:rPr lang="en-US" sz="2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restoration of normal patterns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community activities as they existed in the pre-disaster period.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en-US" sz="1600" b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(Lindell 2006)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17BD0-4367-07A4-7D62-4598D2F81F74}"/>
              </a:ext>
            </a:extLst>
          </p:cNvPr>
          <p:cNvSpPr txBox="1"/>
          <p:nvPr/>
        </p:nvSpPr>
        <p:spPr>
          <a:xfrm>
            <a:off x="1430609" y="1240473"/>
            <a:ext cx="10134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What built-infrastructure is required for the recovery of Kashmir?</a:t>
            </a:r>
            <a:endParaRPr lang="en-US" sz="2800" b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9AECF9-D241-8078-6685-FB48764D7473}"/>
              </a:ext>
            </a:extLst>
          </p:cNvPr>
          <p:cNvGrpSpPr/>
          <p:nvPr/>
        </p:nvGrpSpPr>
        <p:grpSpPr>
          <a:xfrm>
            <a:off x="1340764" y="3412884"/>
            <a:ext cx="3432872" cy="2349862"/>
            <a:chOff x="1340764" y="3412884"/>
            <a:chExt cx="3432872" cy="2349862"/>
          </a:xfrm>
        </p:grpSpPr>
        <p:pic>
          <p:nvPicPr>
            <p:cNvPr id="2061" name="Picture 13">
              <a:extLst>
                <a:ext uri="{FF2B5EF4-FFF2-40B4-BE49-F238E27FC236}">
                  <a16:creationId xmlns:a16="http://schemas.microsoft.com/office/drawing/2014/main" id="{6DFFE053-7BCC-B31C-5E89-144ECFD07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871" y="4319179"/>
              <a:ext cx="892525" cy="65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>
              <a:extLst>
                <a:ext uri="{FF2B5EF4-FFF2-40B4-BE49-F238E27FC236}">
                  <a16:creationId xmlns:a16="http://schemas.microsoft.com/office/drawing/2014/main" id="{C04BEA9B-D7AA-1137-CABB-E32BFB15B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609" y="3412884"/>
              <a:ext cx="892525" cy="80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0CC41A93-8330-FC28-8CDC-9C2172767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582" y="5115900"/>
              <a:ext cx="702110" cy="62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19">
              <a:extLst>
                <a:ext uri="{FF2B5EF4-FFF2-40B4-BE49-F238E27FC236}">
                  <a16:creationId xmlns:a16="http://schemas.microsoft.com/office/drawing/2014/main" id="{9149100E-0B91-2CCF-7B6A-C7D1A1310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058" y="3478639"/>
              <a:ext cx="884578" cy="696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>
              <a:extLst>
                <a:ext uri="{FF2B5EF4-FFF2-40B4-BE49-F238E27FC236}">
                  <a16:creationId xmlns:a16="http://schemas.microsoft.com/office/drawing/2014/main" id="{FFE33134-8EB6-1DB2-9A1A-54B9F2412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400" y="5074137"/>
              <a:ext cx="499490" cy="6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>
              <a:extLst>
                <a:ext uri="{FF2B5EF4-FFF2-40B4-BE49-F238E27FC236}">
                  <a16:creationId xmlns:a16="http://schemas.microsoft.com/office/drawing/2014/main" id="{7B7CC051-DD6B-F6A3-F78C-A8AC8CAEDC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537" y="3429000"/>
              <a:ext cx="986809" cy="74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>
              <a:extLst>
                <a:ext uri="{FF2B5EF4-FFF2-40B4-BE49-F238E27FC236}">
                  <a16:creationId xmlns:a16="http://schemas.microsoft.com/office/drawing/2014/main" id="{D30BD634-7907-7FB0-50B4-DC7872168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473" y="4304038"/>
              <a:ext cx="777853" cy="674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5" name="Picture 27">
              <a:extLst>
                <a:ext uri="{FF2B5EF4-FFF2-40B4-BE49-F238E27FC236}">
                  <a16:creationId xmlns:a16="http://schemas.microsoft.com/office/drawing/2014/main" id="{FBDA895B-95CB-1A0B-B413-2D06C05CA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764" y="5056575"/>
              <a:ext cx="702111" cy="6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9A279C-CF41-2893-7BE3-BFAAEEFCBD35}"/>
              </a:ext>
            </a:extLst>
          </p:cNvPr>
          <p:cNvSpPr txBox="1"/>
          <p:nvPr/>
        </p:nvSpPr>
        <p:spPr>
          <a:xfrm>
            <a:off x="4858138" y="4042017"/>
            <a:ext cx="7158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Identified 16 Community Infrastructure Systems relevant to recovery in Kashmir used as inputs for rows and columns in the DDSM</a:t>
            </a:r>
            <a:endParaRPr lang="en-US" sz="2800" b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6" name="Google Shape;320;p2">
            <a:extLst>
              <a:ext uri="{FF2B5EF4-FFF2-40B4-BE49-F238E27FC236}">
                <a16:creationId xmlns:a16="http://schemas.microsoft.com/office/drawing/2014/main" id="{E4D4D44F-BC28-E6A8-CEE3-707A9E09DCBD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7" name="Google Shape;321;p2">
            <a:extLst>
              <a:ext uri="{FF2B5EF4-FFF2-40B4-BE49-F238E27FC236}">
                <a16:creationId xmlns:a16="http://schemas.microsoft.com/office/drawing/2014/main" id="{805C6296-51AF-9107-1A5F-C8D95A301651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8" name="Google Shape;322;p2">
            <a:extLst>
              <a:ext uri="{FF2B5EF4-FFF2-40B4-BE49-F238E27FC236}">
                <a16:creationId xmlns:a16="http://schemas.microsoft.com/office/drawing/2014/main" id="{7430E778-3158-0407-98ED-D433C4B27C99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Application</a:t>
            </a:r>
            <a:endParaRPr sz="1600" dirty="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9" name="Google Shape;323;p2">
            <a:extLst>
              <a:ext uri="{FF2B5EF4-FFF2-40B4-BE49-F238E27FC236}">
                <a16:creationId xmlns:a16="http://schemas.microsoft.com/office/drawing/2014/main" id="{80F11388-D94E-30EA-53A2-0DFFB4319768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 dirty="0"/>
          </a:p>
        </p:txBody>
      </p:sp>
      <p:sp>
        <p:nvSpPr>
          <p:cNvPr id="10" name="Google Shape;324;p2">
            <a:extLst>
              <a:ext uri="{FF2B5EF4-FFF2-40B4-BE49-F238E27FC236}">
                <a16:creationId xmlns:a16="http://schemas.microsoft.com/office/drawing/2014/main" id="{E11CDFD2-B9C0-1B82-7A08-8AC8CCABE372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88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"/>
          <p:cNvSpPr txBox="1"/>
          <p:nvPr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3"/>
          <p:cNvSpPr/>
          <p:nvPr/>
        </p:nvSpPr>
        <p:spPr>
          <a:xfrm>
            <a:off x="431372" y="0"/>
            <a:ext cx="864096" cy="1248139"/>
          </a:xfrm>
          <a:prstGeom prst="parallelogram">
            <a:avLst>
              <a:gd name="adj" fmla="val 2500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5" rIns="121908" bIns="60955" rtlCol="0" anchor="ctr"/>
          <a:lstStyle/>
          <a:p>
            <a:pPr algn="ctr"/>
            <a:endParaRPr sz="3200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41" name="Google Shape;541;p13"/>
          <p:cNvSpPr txBox="1">
            <a:spLocks noGrp="1"/>
          </p:cNvSpPr>
          <p:nvPr>
            <p:ph type="sldNum" idx="12"/>
          </p:nvPr>
        </p:nvSpPr>
        <p:spPr>
          <a:xfrm>
            <a:off x="11107711" y="43757"/>
            <a:ext cx="1084289" cy="97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42" name="Google Shape;542;p13"/>
          <p:cNvSpPr txBox="1"/>
          <p:nvPr/>
        </p:nvSpPr>
        <p:spPr>
          <a:xfrm>
            <a:off x="1238208" y="426365"/>
            <a:ext cx="8896969" cy="67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44B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System Component Interactions</a:t>
            </a:r>
            <a:endParaRPr sz="3600" dirty="0">
              <a:solidFill>
                <a:srgbClr val="044B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83C05-D17E-2BE6-8D1A-AF5B101C5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91" y="2096945"/>
            <a:ext cx="5845047" cy="1882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64279-4F11-0C58-A65D-7B9D56B59E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21" y="4129292"/>
            <a:ext cx="5216189" cy="1044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C87E9-9EB8-DFD0-3DEC-69B8D9FE71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335" y="5214633"/>
            <a:ext cx="8131245" cy="1066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49571-2EFF-1781-C114-C0AD213CCA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68" y="3866980"/>
            <a:ext cx="4427604" cy="1265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D1DFFA-C119-2449-3B11-51F42BA48F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84" y="2770811"/>
            <a:ext cx="4884843" cy="701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D451AB-2A55-AEBB-29E3-1BB3CB2AFCDA}"/>
              </a:ext>
            </a:extLst>
          </p:cNvPr>
          <p:cNvSpPr txBox="1"/>
          <p:nvPr/>
        </p:nvSpPr>
        <p:spPr>
          <a:xfrm>
            <a:off x="1165433" y="1295381"/>
            <a:ext cx="10134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Use system information to identify which system components interact</a:t>
            </a:r>
            <a:endParaRPr lang="en-US" sz="2800" b="0" u="none" strike="noStrike" dirty="0">
              <a:solidFill>
                <a:srgbClr val="000000"/>
              </a:solidFill>
              <a:effectLst/>
              <a:latin typeface="Noto Sans Symbols"/>
            </a:endParaRPr>
          </a:p>
        </p:txBody>
      </p:sp>
      <p:sp>
        <p:nvSpPr>
          <p:cNvPr id="13" name="Google Shape;320;p2">
            <a:extLst>
              <a:ext uri="{FF2B5EF4-FFF2-40B4-BE49-F238E27FC236}">
                <a16:creationId xmlns:a16="http://schemas.microsoft.com/office/drawing/2014/main" id="{46B4C3C7-051B-4A4C-9204-67DB49D38343}"/>
              </a:ext>
            </a:extLst>
          </p:cNvPr>
          <p:cNvSpPr/>
          <p:nvPr/>
        </p:nvSpPr>
        <p:spPr>
          <a:xfrm>
            <a:off x="131255" y="6426201"/>
            <a:ext cx="2290341" cy="364066"/>
          </a:xfrm>
          <a:prstGeom prst="homePlat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The Challenge</a:t>
            </a:r>
            <a:endParaRPr sz="1600" dirty="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14" name="Google Shape;321;p2">
            <a:extLst>
              <a:ext uri="{FF2B5EF4-FFF2-40B4-BE49-F238E27FC236}">
                <a16:creationId xmlns:a16="http://schemas.microsoft.com/office/drawing/2014/main" id="{1F453684-D134-6BBD-36B7-B042202A2D30}"/>
              </a:ext>
            </a:extLst>
          </p:cNvPr>
          <p:cNvSpPr/>
          <p:nvPr/>
        </p:nvSpPr>
        <p:spPr>
          <a:xfrm>
            <a:off x="7247986" y="6411493"/>
            <a:ext cx="2262275" cy="374611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rgbClr val="7F7F7F"/>
                </a:solidFill>
                <a:latin typeface="Times New Roman"/>
                <a:cs typeface="Times New Roman"/>
                <a:sym typeface="Times New Roman"/>
              </a:rPr>
              <a:t>DDSM Structure</a:t>
            </a:r>
            <a:endParaRPr sz="1600">
              <a:solidFill>
                <a:srgbClr val="7F7F7F"/>
              </a:solidFill>
              <a:latin typeface="Times New Roman"/>
              <a:cs typeface="Times New Roman"/>
            </a:endParaRPr>
          </a:p>
        </p:txBody>
      </p:sp>
      <p:sp>
        <p:nvSpPr>
          <p:cNvPr id="15" name="Google Shape;322;p2">
            <a:extLst>
              <a:ext uri="{FF2B5EF4-FFF2-40B4-BE49-F238E27FC236}">
                <a16:creationId xmlns:a16="http://schemas.microsoft.com/office/drawing/2014/main" id="{1B35A7AD-03F3-F6E3-F21E-4232E2F6430F}"/>
              </a:ext>
            </a:extLst>
          </p:cNvPr>
          <p:cNvSpPr/>
          <p:nvPr/>
        </p:nvSpPr>
        <p:spPr>
          <a:xfrm>
            <a:off x="4855507" y="6426201"/>
            <a:ext cx="2310609" cy="384854"/>
          </a:xfrm>
          <a:prstGeom prst="chevron">
            <a:avLst>
              <a:gd name="adj" fmla="val 50000"/>
            </a:avLst>
          </a:prstGeom>
          <a:solidFill>
            <a:srgbClr val="0452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Application</a:t>
            </a:r>
            <a:endParaRPr sz="1600">
              <a:solidFill>
                <a:schemeClr val="lt1"/>
              </a:solidFill>
              <a:latin typeface="Times New Roman"/>
              <a:cs typeface="Times New Roman"/>
            </a:endParaRPr>
          </a:p>
        </p:txBody>
      </p:sp>
      <p:sp>
        <p:nvSpPr>
          <p:cNvPr id="16" name="Google Shape;323;p2">
            <a:extLst>
              <a:ext uri="{FF2B5EF4-FFF2-40B4-BE49-F238E27FC236}">
                <a16:creationId xmlns:a16="http://schemas.microsoft.com/office/drawing/2014/main" id="{2C76FF64-44CB-AD51-A76E-1E0B9687D09F}"/>
              </a:ext>
            </a:extLst>
          </p:cNvPr>
          <p:cNvSpPr/>
          <p:nvPr/>
        </p:nvSpPr>
        <p:spPr>
          <a:xfrm>
            <a:off x="2506098" y="6411493"/>
            <a:ext cx="2267538" cy="378774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</a:t>
            </a:r>
            <a:endParaRPr dirty="0"/>
          </a:p>
        </p:txBody>
      </p:sp>
      <p:sp>
        <p:nvSpPr>
          <p:cNvPr id="17" name="Google Shape;324;p2">
            <a:extLst>
              <a:ext uri="{FF2B5EF4-FFF2-40B4-BE49-F238E27FC236}">
                <a16:creationId xmlns:a16="http://schemas.microsoft.com/office/drawing/2014/main" id="{9B56DCC6-987D-F549-D5AA-C126B69F0AA6}"/>
              </a:ext>
            </a:extLst>
          </p:cNvPr>
          <p:cNvSpPr/>
          <p:nvPr/>
        </p:nvSpPr>
        <p:spPr>
          <a:xfrm>
            <a:off x="9600026" y="6418874"/>
            <a:ext cx="2349508" cy="378719"/>
          </a:xfrm>
          <a:prstGeom prst="chevron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9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2">
    <a:dk1>
      <a:srgbClr val="000000"/>
    </a:dk1>
    <a:lt1>
      <a:srgbClr val="FFFFFF"/>
    </a:lt1>
    <a:dk2>
      <a:srgbClr val="44546A"/>
    </a:dk2>
    <a:lt2>
      <a:srgbClr val="E7E6E6"/>
    </a:lt2>
    <a:accent1>
      <a:srgbClr val="7030A0"/>
    </a:accent1>
    <a:accent2>
      <a:srgbClr val="404040"/>
    </a:accent2>
    <a:accent3>
      <a:srgbClr val="7F7F7F"/>
    </a:accent3>
    <a:accent4>
      <a:srgbClr val="C7A2E3"/>
    </a:accent4>
    <a:accent5>
      <a:srgbClr val="48A1FA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1204</Words>
  <Application>Microsoft Office PowerPoint</Application>
  <PresentationFormat>Widescreen</PresentationFormat>
  <Paragraphs>228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Noto Sans Symbols</vt:lpstr>
      <vt:lpstr>Verdana</vt:lpstr>
      <vt:lpstr>Times New Roman</vt:lpstr>
      <vt:lpstr>Calibri</vt:lpstr>
      <vt:lpstr>Wingdings</vt:lpstr>
      <vt:lpstr>Arial</vt:lpstr>
      <vt:lpstr>Office Theme</vt:lpstr>
      <vt:lpstr>Descriptive Design Structure Matrices for Qualitative Modeling of Community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Design Structure Matrix for Modelling Infrastructure Interdependencies in Community Recovery</dc:title>
  <dc:creator>Rameez Qureshi</dc:creator>
  <cp:lastModifiedBy>Rameez Qureshi</cp:lastModifiedBy>
  <cp:revision>27</cp:revision>
  <dcterms:created xsi:type="dcterms:W3CDTF">2018-11-30T18:44:06Z</dcterms:created>
  <dcterms:modified xsi:type="dcterms:W3CDTF">2023-07-25T04:41:12Z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