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9" r:id="rId2"/>
    <p:sldId id="283" r:id="rId3"/>
    <p:sldId id="298" r:id="rId4"/>
    <p:sldId id="297" r:id="rId5"/>
    <p:sldId id="272" r:id="rId6"/>
    <p:sldId id="278" r:id="rId7"/>
    <p:sldId id="274" r:id="rId8"/>
    <p:sldId id="264" r:id="rId9"/>
    <p:sldId id="263" r:id="rId10"/>
    <p:sldId id="299" r:id="rId11"/>
    <p:sldId id="277" r:id="rId12"/>
    <p:sldId id="288" r:id="rId13"/>
    <p:sldId id="280" r:id="rId14"/>
    <p:sldId id="282" r:id="rId15"/>
    <p:sldId id="276" r:id="rId16"/>
    <p:sldId id="285" r:id="rId17"/>
    <p:sldId id="286" r:id="rId18"/>
    <p:sldId id="287" r:id="rId19"/>
    <p:sldId id="300" r:id="rId20"/>
    <p:sldId id="293" r:id="rId21"/>
    <p:sldId id="294" r:id="rId22"/>
    <p:sldId id="301" r:id="rId23"/>
    <p:sldId id="262" r:id="rId24"/>
    <p:sldId id="295" r:id="rId25"/>
    <p:sldId id="279" r:id="rId26"/>
    <p:sldId id="291" r:id="rId27"/>
    <p:sldId id="302" r:id="rId28"/>
    <p:sldId id="281" r:id="rId29"/>
    <p:sldId id="290" r:id="rId30"/>
    <p:sldId id="292" r:id="rId31"/>
    <p:sldId id="289"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82734-E32A-4A51-B0F4-ECE3F01A7B0C}" type="datetimeFigureOut">
              <a:rPr lang="en-CA" smtClean="0"/>
              <a:t>2022-03-19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5B243-1EED-4055-917B-374C1B9CCD9E}" type="slidenum">
              <a:rPr lang="en-CA" smtClean="0"/>
              <a:t>‹#›</a:t>
            </a:fld>
            <a:endParaRPr lang="en-CA"/>
          </a:p>
        </p:txBody>
      </p:sp>
    </p:spTree>
    <p:extLst>
      <p:ext uri="{BB962C8B-B14F-4D97-AF65-F5344CB8AC3E}">
        <p14:creationId xmlns:p14="http://schemas.microsoft.com/office/powerpoint/2010/main" val="315957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B0F7F2-06A6-4C36-AB2D-3EE581EC41C3}" type="slidenum">
              <a:rPr lang="en-US" smtClean="0"/>
              <a:t>11</a:t>
            </a:fld>
            <a:endParaRPr lang="en-US"/>
          </a:p>
        </p:txBody>
      </p:sp>
    </p:spTree>
    <p:extLst>
      <p:ext uri="{BB962C8B-B14F-4D97-AF65-F5344CB8AC3E}">
        <p14:creationId xmlns:p14="http://schemas.microsoft.com/office/powerpoint/2010/main" val="255781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B0F7F2-06A6-4C36-AB2D-3EE581EC41C3}" type="slidenum">
              <a:rPr lang="en-US" smtClean="0"/>
              <a:t>13</a:t>
            </a:fld>
            <a:endParaRPr lang="en-US"/>
          </a:p>
        </p:txBody>
      </p:sp>
    </p:spTree>
    <p:extLst>
      <p:ext uri="{BB962C8B-B14F-4D97-AF65-F5344CB8AC3E}">
        <p14:creationId xmlns:p14="http://schemas.microsoft.com/office/powerpoint/2010/main" val="364223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E6F3-569F-46D0-A317-278DEA9429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0333D6F-8B56-417D-86D0-40B7D849A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91FB3D8-B0B1-4602-8FB8-A4BC5784993A}"/>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5" name="Footer Placeholder 4">
            <a:extLst>
              <a:ext uri="{FF2B5EF4-FFF2-40B4-BE49-F238E27FC236}">
                <a16:creationId xmlns:a16="http://schemas.microsoft.com/office/drawing/2014/main" id="{BC555302-A79D-40F2-B4A7-543109C222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C3A086-F59D-43EE-813B-413200054A09}"/>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352576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BAC7-0A7C-416E-9482-233C81E9FAB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A1FCAA-8662-42EF-BEBB-A915648E5E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82DE55E-E564-44AF-821E-61DF1CE762BB}"/>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5" name="Footer Placeholder 4">
            <a:extLst>
              <a:ext uri="{FF2B5EF4-FFF2-40B4-BE49-F238E27FC236}">
                <a16:creationId xmlns:a16="http://schemas.microsoft.com/office/drawing/2014/main" id="{E000CEBC-8201-4261-A0A1-31D57BB0E8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236388B-D8D0-4BCE-863B-25E5B6AFFBC3}"/>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88493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2F4FF-D027-4B91-B54B-3BFEF7EC0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A3AC0CB-BC9D-4DB2-B03A-752E2AB180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361253-1109-4AD7-AF38-2D32FC15EFEC}"/>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5" name="Footer Placeholder 4">
            <a:extLst>
              <a:ext uri="{FF2B5EF4-FFF2-40B4-BE49-F238E27FC236}">
                <a16:creationId xmlns:a16="http://schemas.microsoft.com/office/drawing/2014/main" id="{A258BB53-6E80-4DAD-8EC3-E6201511BB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5B414E-9001-41EC-8DD6-FAD5C1D110B0}"/>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372984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7F91-63BA-4A04-9B90-1535A6C989B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74ECB09-EC1D-4141-80E6-BA6318EED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94ACE8-DE47-4BCC-B57B-29E69EB6C6DF}"/>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5" name="Footer Placeholder 4">
            <a:extLst>
              <a:ext uri="{FF2B5EF4-FFF2-40B4-BE49-F238E27FC236}">
                <a16:creationId xmlns:a16="http://schemas.microsoft.com/office/drawing/2014/main" id="{91F5760A-BE63-4316-936A-8D49FA3881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814D8D-900D-49A0-BBD5-954A86548FDB}"/>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128149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4E71-8363-48BD-9C46-105849AEDD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B648EB5-CD05-455E-A750-2726520275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1EE59-5143-427C-8FE7-3307BB155160}"/>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5" name="Footer Placeholder 4">
            <a:extLst>
              <a:ext uri="{FF2B5EF4-FFF2-40B4-BE49-F238E27FC236}">
                <a16:creationId xmlns:a16="http://schemas.microsoft.com/office/drawing/2014/main" id="{D1F3ADFB-E155-426C-A60A-7D67F26A941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D81113-5A49-47D0-91E8-BF23B4A69507}"/>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268717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4213-697E-482F-87D8-057C94534A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FEBBA4F-A083-4AF5-B00B-8BBC54E67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E53E486-40A2-4B1A-AE4B-B930C34809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DFB6EF8-4C03-4AC7-9693-9CCECE6946E2}"/>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6" name="Footer Placeholder 5">
            <a:extLst>
              <a:ext uri="{FF2B5EF4-FFF2-40B4-BE49-F238E27FC236}">
                <a16:creationId xmlns:a16="http://schemas.microsoft.com/office/drawing/2014/main" id="{F7FE25D3-5301-46DA-A684-8438F2FA70F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9A431A-CE1F-4CFC-97E0-CC24984E54F9}"/>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415016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287A-A168-47A7-A474-A43EAD6BE75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B7FAFDD-1771-49DE-9461-6031ACD95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426500-36F6-4AA4-8318-2578773E7C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6713EC6-33E0-4994-8C0B-85D61FD83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0670FC-335E-43AB-ABEB-FABA5FDD7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167FA78-DF67-4104-AA26-B8B9F3ABEFD9}"/>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8" name="Footer Placeholder 7">
            <a:extLst>
              <a:ext uri="{FF2B5EF4-FFF2-40B4-BE49-F238E27FC236}">
                <a16:creationId xmlns:a16="http://schemas.microsoft.com/office/drawing/2014/main" id="{E8F05250-161F-4599-8AD2-FDE33465C29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EE91937-93F2-4B23-B9C7-B13AFC8747EB}"/>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264146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8B74-68BF-4B34-90FE-5AF1EBF049B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B8B103A-A2D3-4F6B-91C1-11209B020B5E}"/>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4" name="Footer Placeholder 3">
            <a:extLst>
              <a:ext uri="{FF2B5EF4-FFF2-40B4-BE49-F238E27FC236}">
                <a16:creationId xmlns:a16="http://schemas.microsoft.com/office/drawing/2014/main" id="{CF35EE49-599D-474F-BBB6-9FAC8EDEECC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281ABFF-154D-4419-B8C6-039D91F70A7F}"/>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389762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3A380-C95A-442A-9211-F2D951BA9B04}"/>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3" name="Footer Placeholder 2">
            <a:extLst>
              <a:ext uri="{FF2B5EF4-FFF2-40B4-BE49-F238E27FC236}">
                <a16:creationId xmlns:a16="http://schemas.microsoft.com/office/drawing/2014/main" id="{489F14B2-F19A-47C7-8DDB-33BE9174AF3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CEE9744-4ADD-4175-8ACB-E443CA4BA5B5}"/>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191060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7F67-FE3D-4EAF-A455-3E4789D91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0C3D5E-15AE-45F6-B6F4-4E97C9E45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B3EFF2A-08A7-4363-8234-329D31C46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AB1B7-16E9-4187-B8B3-BB083BE00E5E}"/>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6" name="Footer Placeholder 5">
            <a:extLst>
              <a:ext uri="{FF2B5EF4-FFF2-40B4-BE49-F238E27FC236}">
                <a16:creationId xmlns:a16="http://schemas.microsoft.com/office/drawing/2014/main" id="{2E5E929A-16A0-4E81-9B95-EF6CB40E65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E569608-0DA7-4F73-8C16-DCAE96AFB07F}"/>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373080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590A-8670-4340-84AB-9963BD623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AFB8E28-A4F0-4427-A27D-727FCFC99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84AC91D-A24E-451C-AF79-17227598A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D3DB3C-068C-4E4C-891E-4B312BD7B4E6}"/>
              </a:ext>
            </a:extLst>
          </p:cNvPr>
          <p:cNvSpPr>
            <a:spLocks noGrp="1"/>
          </p:cNvSpPr>
          <p:nvPr>
            <p:ph type="dt" sz="half" idx="10"/>
          </p:nvPr>
        </p:nvSpPr>
        <p:spPr/>
        <p:txBody>
          <a:bodyPr/>
          <a:lstStyle/>
          <a:p>
            <a:fld id="{97EFCFB5-C0A4-42A0-8A67-690A5CA89228}" type="datetimeFigureOut">
              <a:rPr lang="en-CA" smtClean="0"/>
              <a:t>2022-03-19</a:t>
            </a:fld>
            <a:endParaRPr lang="en-CA"/>
          </a:p>
        </p:txBody>
      </p:sp>
      <p:sp>
        <p:nvSpPr>
          <p:cNvPr id="6" name="Footer Placeholder 5">
            <a:extLst>
              <a:ext uri="{FF2B5EF4-FFF2-40B4-BE49-F238E27FC236}">
                <a16:creationId xmlns:a16="http://schemas.microsoft.com/office/drawing/2014/main" id="{2C009AA7-4224-42B8-8A5B-7B8A0AAA8AA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F87928F-E45B-44C3-8DB3-1C36CAD4311B}"/>
              </a:ext>
            </a:extLst>
          </p:cNvPr>
          <p:cNvSpPr>
            <a:spLocks noGrp="1"/>
          </p:cNvSpPr>
          <p:nvPr>
            <p:ph type="sldNum" sz="quarter" idx="12"/>
          </p:nvPr>
        </p:nvSpPr>
        <p:spPr/>
        <p:txBody>
          <a:bodyPr/>
          <a:lstStyle/>
          <a:p>
            <a:fld id="{610BC957-4958-4EA9-BB30-B8C3F09FFE80}" type="slidenum">
              <a:rPr lang="en-CA" smtClean="0"/>
              <a:t>‹#›</a:t>
            </a:fld>
            <a:endParaRPr lang="en-CA"/>
          </a:p>
        </p:txBody>
      </p:sp>
    </p:spTree>
    <p:extLst>
      <p:ext uri="{BB962C8B-B14F-4D97-AF65-F5344CB8AC3E}">
        <p14:creationId xmlns:p14="http://schemas.microsoft.com/office/powerpoint/2010/main" val="210577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A79D0-E7D7-4947-B51A-628326C19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8D96D57-F3E3-45D6-BD1D-A9B932AD3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AE8097-76D0-4E28-8A86-38B83894E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FCFB5-C0A4-42A0-8A67-690A5CA89228}" type="datetimeFigureOut">
              <a:rPr lang="en-CA" smtClean="0"/>
              <a:t>2022-03-19</a:t>
            </a:fld>
            <a:endParaRPr lang="en-CA"/>
          </a:p>
        </p:txBody>
      </p:sp>
      <p:sp>
        <p:nvSpPr>
          <p:cNvPr id="5" name="Footer Placeholder 4">
            <a:extLst>
              <a:ext uri="{FF2B5EF4-FFF2-40B4-BE49-F238E27FC236}">
                <a16:creationId xmlns:a16="http://schemas.microsoft.com/office/drawing/2014/main" id="{9377C280-41B7-4D7F-B530-C6033E593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9BACDAA-2C4A-4A93-80A4-AF0A57DD0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BC957-4958-4EA9-BB30-B8C3F09FFE80}" type="slidenum">
              <a:rPr lang="en-CA" smtClean="0"/>
              <a:t>‹#›</a:t>
            </a:fld>
            <a:endParaRPr lang="en-CA"/>
          </a:p>
        </p:txBody>
      </p:sp>
    </p:spTree>
    <p:extLst>
      <p:ext uri="{BB962C8B-B14F-4D97-AF65-F5344CB8AC3E}">
        <p14:creationId xmlns:p14="http://schemas.microsoft.com/office/powerpoint/2010/main" val="468105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tl.doe.gov/coal/rare-earth-elements/program-overview/backgroun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08/1359854121126919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joule.2017.09.018"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doi.org/10.1016/j.erss.2018.10.02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07/978-3-030-67190-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6/j.rser.2004.02.002"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statista.com/statistics/449722/rare-earth-estimated-demand-globally-by-applic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i.org/%2010.3133/%20ofr202011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ology.com/articles/rare-earth-ele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28800" y="3429000"/>
            <a:ext cx="8534400" cy="1295400"/>
          </a:xfrm>
        </p:spPr>
        <p:txBody>
          <a:bodyPr vert="horz" lIns="91440" tIns="45720" rIns="91440" bIns="45720" rtlCol="0" anchor="b">
            <a:noAutofit/>
          </a:bodyPr>
          <a:lstStyle/>
          <a:p>
            <a:pPr>
              <a:spcBef>
                <a:spcPct val="20000"/>
              </a:spcBef>
            </a:pPr>
            <a:endParaRPr lang="en-US" sz="1800" b="1" dirty="0">
              <a:latin typeface="+mj-lt"/>
              <a:ea typeface="+mj-ea"/>
              <a:cs typeface="+mj-cs"/>
            </a:endParaRPr>
          </a:p>
        </p:txBody>
      </p:sp>
      <p:sp>
        <p:nvSpPr>
          <p:cNvPr id="3" name="Title 2"/>
          <p:cNvSpPr>
            <a:spLocks noGrp="1"/>
          </p:cNvSpPr>
          <p:nvPr>
            <p:ph type="ctrTitle"/>
          </p:nvPr>
        </p:nvSpPr>
        <p:spPr>
          <a:xfrm>
            <a:off x="1676400" y="1447800"/>
            <a:ext cx="8686800" cy="1752600"/>
          </a:xfrm>
        </p:spPr>
        <p:txBody>
          <a:bodyPr vert="horz" lIns="91440" tIns="45720" rIns="91440" bIns="45720" rtlCol="0" anchor="b">
            <a:noAutofit/>
          </a:bodyPr>
          <a:lstStyle/>
          <a:p>
            <a:pPr>
              <a:spcBef>
                <a:spcPct val="20000"/>
              </a:spcBef>
              <a:buFont typeface="Arial" pitchFamily="34" charset="0"/>
            </a:pPr>
            <a:br>
              <a:rPr lang="en-US" sz="3200" b="1" dirty="0"/>
            </a:br>
            <a:r>
              <a:rPr lang="en-US" sz="3200" b="1" dirty="0"/>
              <a:t>PhD Research Class</a:t>
            </a:r>
            <a:br>
              <a:rPr lang="en-US" sz="3200" b="1" dirty="0"/>
            </a:br>
            <a:r>
              <a:rPr lang="en-US" sz="3200" b="1" dirty="0"/>
              <a:t>Work In Progress Update</a:t>
            </a:r>
          </a:p>
        </p:txBody>
      </p:sp>
    </p:spTree>
    <p:extLst>
      <p:ext uri="{BB962C8B-B14F-4D97-AF65-F5344CB8AC3E}">
        <p14:creationId xmlns:p14="http://schemas.microsoft.com/office/powerpoint/2010/main" val="114041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D16A94-DB4D-491D-A755-01C1E6072F9F}"/>
              </a:ext>
            </a:extLst>
          </p:cNvPr>
          <p:cNvSpPr>
            <a:spLocks noGrp="1"/>
          </p:cNvSpPr>
          <p:nvPr>
            <p:ph type="title"/>
          </p:nvPr>
        </p:nvSpPr>
        <p:spPr/>
        <p:txBody>
          <a:bodyPr>
            <a:normAutofit/>
          </a:bodyPr>
          <a:lstStyle/>
          <a:p>
            <a:r>
              <a:rPr lang="en-CA" dirty="0"/>
              <a:t>2. Rare Earth Value Chain –Mining-to-Manufacturing</a:t>
            </a:r>
          </a:p>
        </p:txBody>
      </p:sp>
      <p:sp>
        <p:nvSpPr>
          <p:cNvPr id="6" name="Text Placeholder 5">
            <a:extLst>
              <a:ext uri="{FF2B5EF4-FFF2-40B4-BE49-F238E27FC236}">
                <a16:creationId xmlns:a16="http://schemas.microsoft.com/office/drawing/2014/main" id="{12A12FF1-9D44-47EF-8299-EDEA42B602F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58EB961-45B6-4DA1-A582-BEF265C231F3}"/>
              </a:ext>
            </a:extLst>
          </p:cNvPr>
          <p:cNvSpPr>
            <a:spLocks noGrp="1"/>
          </p:cNvSpPr>
          <p:nvPr>
            <p:ph type="sldNum" sz="quarter" idx="4294967295"/>
          </p:nvPr>
        </p:nvSpPr>
        <p:spPr>
          <a:xfrm>
            <a:off x="10058400" y="952500"/>
            <a:ext cx="609600" cy="458788"/>
          </a:xfrm>
        </p:spPr>
        <p:txBody>
          <a:bodyPr/>
          <a:lstStyle/>
          <a:p>
            <a:fld id="{7CB2D2BD-87FD-CD46-B4A6-95E44C5F9A18}" type="slidenum">
              <a:rPr lang="en-US" smtClean="0"/>
              <a:pPr/>
              <a:t>10</a:t>
            </a:fld>
            <a:endParaRPr lang="en-US"/>
          </a:p>
        </p:txBody>
      </p:sp>
    </p:spTree>
    <p:extLst>
      <p:ext uri="{BB962C8B-B14F-4D97-AF65-F5344CB8AC3E}">
        <p14:creationId xmlns:p14="http://schemas.microsoft.com/office/powerpoint/2010/main" val="356066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7E94-8331-4180-B112-1DAAEBE17CFB}"/>
              </a:ext>
            </a:extLst>
          </p:cNvPr>
          <p:cNvSpPr>
            <a:spLocks noGrp="1"/>
          </p:cNvSpPr>
          <p:nvPr>
            <p:ph type="title"/>
          </p:nvPr>
        </p:nvSpPr>
        <p:spPr/>
        <p:txBody>
          <a:bodyPr/>
          <a:lstStyle/>
          <a:p>
            <a:r>
              <a:rPr lang="en-US" dirty="0"/>
              <a:t>REE Supply Chain</a:t>
            </a:r>
            <a:endParaRPr lang="en-CA" dirty="0"/>
          </a:p>
        </p:txBody>
      </p:sp>
      <p:sp>
        <p:nvSpPr>
          <p:cNvPr id="4" name="Slide Number Placeholder 3">
            <a:extLst>
              <a:ext uri="{FF2B5EF4-FFF2-40B4-BE49-F238E27FC236}">
                <a16:creationId xmlns:a16="http://schemas.microsoft.com/office/drawing/2014/main" id="{69B1FE6A-2135-4EBB-8ED5-82D8A90465D7}"/>
              </a:ext>
            </a:extLst>
          </p:cNvPr>
          <p:cNvSpPr>
            <a:spLocks noGrp="1"/>
          </p:cNvSpPr>
          <p:nvPr>
            <p:ph type="sldNum" sz="quarter" idx="3"/>
          </p:nvPr>
        </p:nvSpPr>
        <p:spPr>
          <a:xfrm>
            <a:off x="8534400" y="1008549"/>
            <a:ext cx="609600" cy="417079"/>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11</a:t>
            </a:fld>
            <a:endParaRPr lang="en-US"/>
          </a:p>
        </p:txBody>
      </p:sp>
      <p:sp>
        <p:nvSpPr>
          <p:cNvPr id="5" name="Rectangle 4">
            <a:extLst>
              <a:ext uri="{FF2B5EF4-FFF2-40B4-BE49-F238E27FC236}">
                <a16:creationId xmlns:a16="http://schemas.microsoft.com/office/drawing/2014/main" id="{863A475F-BE13-43DB-B41B-BE5DDA8FD963}"/>
              </a:ext>
            </a:extLst>
          </p:cNvPr>
          <p:cNvSpPr/>
          <p:nvPr/>
        </p:nvSpPr>
        <p:spPr>
          <a:xfrm>
            <a:off x="1603022" y="2024624"/>
            <a:ext cx="1143000"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Exploration</a:t>
            </a:r>
            <a:endParaRPr lang="en-CA" sz="1400" b="1" dirty="0">
              <a:solidFill>
                <a:schemeClr val="tx1"/>
              </a:solidFill>
              <a:latin typeface="Palatino Linotype" panose="02040502050505030304" pitchFamily="18" charset="0"/>
            </a:endParaRPr>
          </a:p>
        </p:txBody>
      </p:sp>
      <p:sp>
        <p:nvSpPr>
          <p:cNvPr id="6" name="Rectangle 5">
            <a:extLst>
              <a:ext uri="{FF2B5EF4-FFF2-40B4-BE49-F238E27FC236}">
                <a16:creationId xmlns:a16="http://schemas.microsoft.com/office/drawing/2014/main" id="{76EDABBD-2083-4871-81BD-09D6237AC5CB}"/>
              </a:ext>
            </a:extLst>
          </p:cNvPr>
          <p:cNvSpPr/>
          <p:nvPr/>
        </p:nvSpPr>
        <p:spPr>
          <a:xfrm>
            <a:off x="2830840" y="2024624"/>
            <a:ext cx="790960"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Mining</a:t>
            </a:r>
            <a:endParaRPr lang="en-CA" sz="1400" b="1" dirty="0">
              <a:solidFill>
                <a:schemeClr val="tx1"/>
              </a:solidFill>
              <a:latin typeface="Palatino Linotype" panose="02040502050505030304" pitchFamily="18" charset="0"/>
            </a:endParaRPr>
          </a:p>
        </p:txBody>
      </p:sp>
      <p:sp>
        <p:nvSpPr>
          <p:cNvPr id="7" name="Rectangle 6">
            <a:extLst>
              <a:ext uri="{FF2B5EF4-FFF2-40B4-BE49-F238E27FC236}">
                <a16:creationId xmlns:a16="http://schemas.microsoft.com/office/drawing/2014/main" id="{D78A553B-8DE5-40BF-A2B6-9404557C4B66}"/>
              </a:ext>
            </a:extLst>
          </p:cNvPr>
          <p:cNvSpPr/>
          <p:nvPr/>
        </p:nvSpPr>
        <p:spPr>
          <a:xfrm>
            <a:off x="3706618" y="2024624"/>
            <a:ext cx="1066096"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Processing</a:t>
            </a:r>
            <a:endParaRPr lang="en-CA" sz="1400" b="1" dirty="0">
              <a:solidFill>
                <a:schemeClr val="tx1"/>
              </a:solidFill>
              <a:latin typeface="Palatino Linotype" panose="02040502050505030304" pitchFamily="18" charset="0"/>
            </a:endParaRPr>
          </a:p>
        </p:txBody>
      </p:sp>
      <p:sp>
        <p:nvSpPr>
          <p:cNvPr id="8" name="Rectangle 7">
            <a:extLst>
              <a:ext uri="{FF2B5EF4-FFF2-40B4-BE49-F238E27FC236}">
                <a16:creationId xmlns:a16="http://schemas.microsoft.com/office/drawing/2014/main" id="{8305AD68-0ADA-45D6-A37E-09F9B76BB72F}"/>
              </a:ext>
            </a:extLst>
          </p:cNvPr>
          <p:cNvSpPr/>
          <p:nvPr/>
        </p:nvSpPr>
        <p:spPr>
          <a:xfrm>
            <a:off x="4857533" y="2024624"/>
            <a:ext cx="1287961"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Separation &amp; Purification</a:t>
            </a:r>
            <a:endParaRPr lang="en-CA" sz="1400" b="1" dirty="0">
              <a:solidFill>
                <a:schemeClr val="tx1"/>
              </a:solidFill>
              <a:latin typeface="Palatino Linotype" panose="02040502050505030304" pitchFamily="18" charset="0"/>
            </a:endParaRPr>
          </a:p>
        </p:txBody>
      </p:sp>
      <p:sp>
        <p:nvSpPr>
          <p:cNvPr id="9" name="Rectangle 8">
            <a:extLst>
              <a:ext uri="{FF2B5EF4-FFF2-40B4-BE49-F238E27FC236}">
                <a16:creationId xmlns:a16="http://schemas.microsoft.com/office/drawing/2014/main" id="{7108B7EB-CA57-4C40-A1AF-C48B50DCF3D0}"/>
              </a:ext>
            </a:extLst>
          </p:cNvPr>
          <p:cNvSpPr/>
          <p:nvPr/>
        </p:nvSpPr>
        <p:spPr>
          <a:xfrm>
            <a:off x="6230312" y="2024624"/>
            <a:ext cx="1788579"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Metals Processing/ Making</a:t>
            </a:r>
            <a:endParaRPr lang="en-CA" sz="1400" b="1" dirty="0">
              <a:solidFill>
                <a:schemeClr val="tx1"/>
              </a:solidFill>
              <a:latin typeface="Palatino Linotype" panose="02040502050505030304" pitchFamily="18" charset="0"/>
            </a:endParaRPr>
          </a:p>
        </p:txBody>
      </p:sp>
      <p:sp>
        <p:nvSpPr>
          <p:cNvPr id="10" name="Rectangle 9">
            <a:extLst>
              <a:ext uri="{FF2B5EF4-FFF2-40B4-BE49-F238E27FC236}">
                <a16:creationId xmlns:a16="http://schemas.microsoft.com/office/drawing/2014/main" id="{D3EB1553-8E8B-4CEE-A5A0-D8748B4C34CB}"/>
              </a:ext>
            </a:extLst>
          </p:cNvPr>
          <p:cNvSpPr/>
          <p:nvPr/>
        </p:nvSpPr>
        <p:spPr>
          <a:xfrm>
            <a:off x="8103708" y="2024624"/>
            <a:ext cx="1045090"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Alloying</a:t>
            </a:r>
            <a:endParaRPr lang="en-CA" sz="1400" b="1" dirty="0">
              <a:solidFill>
                <a:schemeClr val="tx1"/>
              </a:solidFill>
              <a:latin typeface="Palatino Linotype" panose="02040502050505030304" pitchFamily="18" charset="0"/>
            </a:endParaRPr>
          </a:p>
        </p:txBody>
      </p:sp>
      <p:sp>
        <p:nvSpPr>
          <p:cNvPr id="11" name="Rectangle 10">
            <a:extLst>
              <a:ext uri="{FF2B5EF4-FFF2-40B4-BE49-F238E27FC236}">
                <a16:creationId xmlns:a16="http://schemas.microsoft.com/office/drawing/2014/main" id="{013C4457-BEDC-44B3-84E0-C51DD5B515A0}"/>
              </a:ext>
            </a:extLst>
          </p:cNvPr>
          <p:cNvSpPr/>
          <p:nvPr/>
        </p:nvSpPr>
        <p:spPr>
          <a:xfrm>
            <a:off x="9233616" y="2024624"/>
            <a:ext cx="1340257"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Manufacturing</a:t>
            </a:r>
          </a:p>
        </p:txBody>
      </p:sp>
      <p:sp>
        <p:nvSpPr>
          <p:cNvPr id="12" name="Rectangle 11">
            <a:extLst>
              <a:ext uri="{FF2B5EF4-FFF2-40B4-BE49-F238E27FC236}">
                <a16:creationId xmlns:a16="http://schemas.microsoft.com/office/drawing/2014/main" id="{B7EBAAE1-B7C2-4189-AF85-D3A70689CE57}"/>
              </a:ext>
            </a:extLst>
          </p:cNvPr>
          <p:cNvSpPr/>
          <p:nvPr/>
        </p:nvSpPr>
        <p:spPr>
          <a:xfrm>
            <a:off x="2843026" y="2601150"/>
            <a:ext cx="790960" cy="623455"/>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Extract Ore, </a:t>
            </a:r>
            <a:br>
              <a:rPr lang="en-US" sz="1400" b="1" dirty="0">
                <a:solidFill>
                  <a:schemeClr val="tx1"/>
                </a:solidFill>
                <a:latin typeface="Palatino Linotype" panose="02040502050505030304" pitchFamily="18" charset="0"/>
              </a:rPr>
            </a:br>
            <a:r>
              <a:rPr lang="en-US" sz="1400" b="1" dirty="0">
                <a:solidFill>
                  <a:schemeClr val="tx1"/>
                </a:solidFill>
                <a:latin typeface="Palatino Linotype" panose="02040502050505030304" pitchFamily="18" charset="0"/>
              </a:rPr>
              <a:t>Coal</a:t>
            </a:r>
            <a:endParaRPr lang="en-CA" sz="1400" b="1" dirty="0">
              <a:solidFill>
                <a:schemeClr val="tx1"/>
              </a:solidFill>
              <a:latin typeface="Palatino Linotype" panose="02040502050505030304" pitchFamily="18" charset="0"/>
            </a:endParaRPr>
          </a:p>
        </p:txBody>
      </p:sp>
      <p:sp>
        <p:nvSpPr>
          <p:cNvPr id="13" name="Rectangle 12">
            <a:extLst>
              <a:ext uri="{FF2B5EF4-FFF2-40B4-BE49-F238E27FC236}">
                <a16:creationId xmlns:a16="http://schemas.microsoft.com/office/drawing/2014/main" id="{3462B83A-A245-4DFE-B00B-D61BB85BB8AC}"/>
              </a:ext>
            </a:extLst>
          </p:cNvPr>
          <p:cNvSpPr/>
          <p:nvPr/>
        </p:nvSpPr>
        <p:spPr>
          <a:xfrm>
            <a:off x="3730990" y="2601150"/>
            <a:ext cx="1066096" cy="623455"/>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Crushing</a:t>
            </a:r>
            <a:endParaRPr lang="en-CA" sz="1400" b="1" dirty="0">
              <a:solidFill>
                <a:schemeClr val="tx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231958AA-0D98-4D27-BBD9-DCC88DEE0B65}"/>
              </a:ext>
            </a:extLst>
          </p:cNvPr>
          <p:cNvSpPr/>
          <p:nvPr/>
        </p:nvSpPr>
        <p:spPr>
          <a:xfrm>
            <a:off x="3730990" y="3300486"/>
            <a:ext cx="1066096" cy="515252"/>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Milling</a:t>
            </a:r>
            <a:endParaRPr lang="en-CA" sz="1400" b="1" dirty="0">
              <a:solidFill>
                <a:schemeClr val="tx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0E21E770-E1B7-4A2B-98C8-60576192F965}"/>
              </a:ext>
            </a:extLst>
          </p:cNvPr>
          <p:cNvSpPr/>
          <p:nvPr/>
        </p:nvSpPr>
        <p:spPr>
          <a:xfrm>
            <a:off x="3730990" y="3890670"/>
            <a:ext cx="1066096" cy="515252"/>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Processing</a:t>
            </a:r>
            <a:endParaRPr lang="en-CA" sz="1400" b="1" dirty="0">
              <a:solidFill>
                <a:schemeClr val="tx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B77F0A6A-6AB2-4708-B374-C5DD8E2295A7}"/>
              </a:ext>
            </a:extLst>
          </p:cNvPr>
          <p:cNvSpPr/>
          <p:nvPr/>
        </p:nvSpPr>
        <p:spPr>
          <a:xfrm>
            <a:off x="3730990" y="4767824"/>
            <a:ext cx="1066096" cy="515252"/>
          </a:xfrm>
          <a:prstGeom prst="rect">
            <a:avLst/>
          </a:prstGeom>
          <a:solidFill>
            <a:srgbClr val="D9F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REE Concentrate</a:t>
            </a:r>
            <a:endParaRPr lang="en-CA" sz="1400" b="1" dirty="0">
              <a:solidFill>
                <a:schemeClr val="tx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27DF3F2E-3879-4750-A427-304966D6865F}"/>
              </a:ext>
            </a:extLst>
          </p:cNvPr>
          <p:cNvSpPr/>
          <p:nvPr/>
        </p:nvSpPr>
        <p:spPr>
          <a:xfrm>
            <a:off x="5020380" y="2601150"/>
            <a:ext cx="1066096" cy="623455"/>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Leaching</a:t>
            </a:r>
            <a:endParaRPr lang="en-CA" sz="1400" b="1" dirty="0">
              <a:solidFill>
                <a:schemeClr val="tx1"/>
              </a:solidFill>
              <a:latin typeface="Palatino Linotype" panose="02040502050505030304" pitchFamily="18" charset="0"/>
            </a:endParaRPr>
          </a:p>
        </p:txBody>
      </p:sp>
      <p:sp>
        <p:nvSpPr>
          <p:cNvPr id="18" name="Rectangle 17">
            <a:extLst>
              <a:ext uri="{FF2B5EF4-FFF2-40B4-BE49-F238E27FC236}">
                <a16:creationId xmlns:a16="http://schemas.microsoft.com/office/drawing/2014/main" id="{E80C3E99-67C2-42D5-9A39-E86649A00FA1}"/>
              </a:ext>
            </a:extLst>
          </p:cNvPr>
          <p:cNvSpPr/>
          <p:nvPr/>
        </p:nvSpPr>
        <p:spPr>
          <a:xfrm>
            <a:off x="5020380" y="3300486"/>
            <a:ext cx="1066096" cy="515252"/>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a:solidFill>
                  <a:schemeClr val="tx1"/>
                </a:solidFill>
                <a:latin typeface="Palatino Linotype" panose="02040502050505030304" pitchFamily="18" charset="0"/>
              </a:rPr>
              <a:t>Impurity </a:t>
            </a:r>
            <a:r>
              <a:rPr lang="en-US" sz="1400" b="1" dirty="0">
                <a:solidFill>
                  <a:schemeClr val="tx1"/>
                </a:solidFill>
                <a:latin typeface="Palatino Linotype" panose="02040502050505030304" pitchFamily="18" charset="0"/>
              </a:rPr>
              <a:t>Removal</a:t>
            </a:r>
            <a:endParaRPr lang="en-CA" sz="1400" b="1" dirty="0">
              <a:solidFill>
                <a:schemeClr val="tx1"/>
              </a:solidFill>
              <a:latin typeface="Palatino Linotype" panose="02040502050505030304" pitchFamily="18" charset="0"/>
            </a:endParaRPr>
          </a:p>
        </p:txBody>
      </p:sp>
      <p:sp>
        <p:nvSpPr>
          <p:cNvPr id="19" name="Rectangle 18">
            <a:extLst>
              <a:ext uri="{FF2B5EF4-FFF2-40B4-BE49-F238E27FC236}">
                <a16:creationId xmlns:a16="http://schemas.microsoft.com/office/drawing/2014/main" id="{C30A0CC4-D439-45AF-A8E3-8AF9F000C444}"/>
              </a:ext>
            </a:extLst>
          </p:cNvPr>
          <p:cNvSpPr/>
          <p:nvPr/>
        </p:nvSpPr>
        <p:spPr>
          <a:xfrm>
            <a:off x="5020380" y="3890670"/>
            <a:ext cx="1066096" cy="515252"/>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Separation</a:t>
            </a:r>
            <a:endParaRPr lang="en-CA" sz="1400" b="1" dirty="0">
              <a:solidFill>
                <a:schemeClr val="tx1"/>
              </a:solidFill>
              <a:latin typeface="Palatino Linotype" panose="02040502050505030304" pitchFamily="18" charset="0"/>
            </a:endParaRPr>
          </a:p>
        </p:txBody>
      </p:sp>
      <p:sp>
        <p:nvSpPr>
          <p:cNvPr id="20" name="Rectangle 19">
            <a:extLst>
              <a:ext uri="{FF2B5EF4-FFF2-40B4-BE49-F238E27FC236}">
                <a16:creationId xmlns:a16="http://schemas.microsoft.com/office/drawing/2014/main" id="{8344CDA7-9E07-447B-AADF-880E2D6326E5}"/>
              </a:ext>
            </a:extLst>
          </p:cNvPr>
          <p:cNvSpPr/>
          <p:nvPr/>
        </p:nvSpPr>
        <p:spPr>
          <a:xfrm>
            <a:off x="5020380" y="4767824"/>
            <a:ext cx="1066096" cy="515252"/>
          </a:xfrm>
          <a:prstGeom prst="rect">
            <a:avLst/>
          </a:prstGeom>
          <a:solidFill>
            <a:srgbClr val="D9F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REO</a:t>
            </a:r>
            <a:br>
              <a:rPr lang="en-US" sz="1400" b="1" dirty="0">
                <a:solidFill>
                  <a:schemeClr val="tx1"/>
                </a:solidFill>
                <a:latin typeface="Palatino Linotype" panose="02040502050505030304" pitchFamily="18" charset="0"/>
              </a:rPr>
            </a:br>
            <a:r>
              <a:rPr lang="en-US" sz="1400" b="1" dirty="0">
                <a:solidFill>
                  <a:schemeClr val="tx1"/>
                </a:solidFill>
                <a:latin typeface="Palatino Linotype" panose="02040502050505030304" pitchFamily="18" charset="0"/>
              </a:rPr>
              <a:t>(RE Oxide)</a:t>
            </a:r>
            <a:endParaRPr lang="en-CA" sz="1400" b="1" dirty="0">
              <a:solidFill>
                <a:schemeClr val="tx1"/>
              </a:solidFill>
              <a:latin typeface="Palatino Linotype" panose="02040502050505030304" pitchFamily="18" charset="0"/>
            </a:endParaRPr>
          </a:p>
        </p:txBody>
      </p:sp>
      <p:sp>
        <p:nvSpPr>
          <p:cNvPr id="21" name="Rectangle 20">
            <a:extLst>
              <a:ext uri="{FF2B5EF4-FFF2-40B4-BE49-F238E27FC236}">
                <a16:creationId xmlns:a16="http://schemas.microsoft.com/office/drawing/2014/main" id="{98373D35-9E8D-44CA-BAEE-9E377E2D3033}"/>
              </a:ext>
            </a:extLst>
          </p:cNvPr>
          <p:cNvSpPr/>
          <p:nvPr/>
        </p:nvSpPr>
        <p:spPr>
          <a:xfrm>
            <a:off x="6495837" y="2601150"/>
            <a:ext cx="1380869" cy="623455"/>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Electrolysis</a:t>
            </a:r>
            <a:endParaRPr lang="en-CA" sz="1400" b="1" dirty="0">
              <a:solidFill>
                <a:schemeClr val="tx1"/>
              </a:solidFill>
              <a:latin typeface="Palatino Linotype" panose="02040502050505030304" pitchFamily="18" charset="0"/>
            </a:endParaRPr>
          </a:p>
        </p:txBody>
      </p:sp>
      <p:sp>
        <p:nvSpPr>
          <p:cNvPr id="22" name="Rectangle 21">
            <a:extLst>
              <a:ext uri="{FF2B5EF4-FFF2-40B4-BE49-F238E27FC236}">
                <a16:creationId xmlns:a16="http://schemas.microsoft.com/office/drawing/2014/main" id="{AF29369F-0599-49B5-BCA0-59BDB13D61F8}"/>
              </a:ext>
            </a:extLst>
          </p:cNvPr>
          <p:cNvSpPr/>
          <p:nvPr/>
        </p:nvSpPr>
        <p:spPr>
          <a:xfrm>
            <a:off x="6495837" y="3300486"/>
            <a:ext cx="1380869" cy="515252"/>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Metallothermic Reduction</a:t>
            </a:r>
            <a:endParaRPr lang="en-CA" sz="1400" b="1" dirty="0">
              <a:solidFill>
                <a:schemeClr val="tx1"/>
              </a:solidFill>
              <a:latin typeface="Palatino Linotype" panose="02040502050505030304" pitchFamily="18" charset="0"/>
            </a:endParaRPr>
          </a:p>
        </p:txBody>
      </p:sp>
      <p:sp>
        <p:nvSpPr>
          <p:cNvPr id="23" name="Rectangle 22">
            <a:extLst>
              <a:ext uri="{FF2B5EF4-FFF2-40B4-BE49-F238E27FC236}">
                <a16:creationId xmlns:a16="http://schemas.microsoft.com/office/drawing/2014/main" id="{9AAA3FAA-451D-4A52-8ACE-B2B5F76AD50A}"/>
              </a:ext>
            </a:extLst>
          </p:cNvPr>
          <p:cNvSpPr/>
          <p:nvPr/>
        </p:nvSpPr>
        <p:spPr>
          <a:xfrm>
            <a:off x="6665174" y="4767824"/>
            <a:ext cx="1066096" cy="515252"/>
          </a:xfrm>
          <a:prstGeom prst="rect">
            <a:avLst/>
          </a:prstGeom>
          <a:solidFill>
            <a:srgbClr val="D9F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Metals</a:t>
            </a:r>
            <a:endParaRPr lang="en-CA" sz="1400" b="1" dirty="0">
              <a:solidFill>
                <a:schemeClr val="tx1"/>
              </a:solidFill>
              <a:latin typeface="Palatino Linotype" panose="02040502050505030304" pitchFamily="18" charset="0"/>
            </a:endParaRPr>
          </a:p>
        </p:txBody>
      </p:sp>
      <p:sp>
        <p:nvSpPr>
          <p:cNvPr id="24" name="Rectangle 23">
            <a:extLst>
              <a:ext uri="{FF2B5EF4-FFF2-40B4-BE49-F238E27FC236}">
                <a16:creationId xmlns:a16="http://schemas.microsoft.com/office/drawing/2014/main" id="{61BBD9E6-198E-403C-AAAF-6D2CD853B8E9}"/>
              </a:ext>
            </a:extLst>
          </p:cNvPr>
          <p:cNvSpPr/>
          <p:nvPr/>
        </p:nvSpPr>
        <p:spPr>
          <a:xfrm>
            <a:off x="8113612" y="2601150"/>
            <a:ext cx="1024499" cy="623455"/>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End Use Alloy Making</a:t>
            </a:r>
            <a:endParaRPr lang="en-CA" sz="1400" b="1" dirty="0">
              <a:solidFill>
                <a:schemeClr val="tx1"/>
              </a:solidFill>
              <a:latin typeface="Palatino Linotype" panose="02040502050505030304" pitchFamily="18" charset="0"/>
            </a:endParaRPr>
          </a:p>
        </p:txBody>
      </p:sp>
      <p:sp>
        <p:nvSpPr>
          <p:cNvPr id="26" name="Rectangle 25">
            <a:extLst>
              <a:ext uri="{FF2B5EF4-FFF2-40B4-BE49-F238E27FC236}">
                <a16:creationId xmlns:a16="http://schemas.microsoft.com/office/drawing/2014/main" id="{F915C389-DA53-40FE-AB44-0BBAF87FCE56}"/>
              </a:ext>
            </a:extLst>
          </p:cNvPr>
          <p:cNvSpPr/>
          <p:nvPr/>
        </p:nvSpPr>
        <p:spPr>
          <a:xfrm>
            <a:off x="8113612" y="3987676"/>
            <a:ext cx="1024499" cy="1295400"/>
          </a:xfrm>
          <a:prstGeom prst="rect">
            <a:avLst/>
          </a:prstGeom>
          <a:solidFill>
            <a:srgbClr val="D9F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“Super Alloys” or Permanent Magnet Alloys</a:t>
            </a:r>
            <a:endParaRPr lang="en-CA" sz="1400" b="1" dirty="0">
              <a:solidFill>
                <a:schemeClr val="tx1"/>
              </a:solidFill>
              <a:latin typeface="Palatino Linotype" panose="02040502050505030304" pitchFamily="18" charset="0"/>
            </a:endParaRPr>
          </a:p>
        </p:txBody>
      </p:sp>
      <p:sp>
        <p:nvSpPr>
          <p:cNvPr id="28" name="Rectangle 27">
            <a:extLst>
              <a:ext uri="{FF2B5EF4-FFF2-40B4-BE49-F238E27FC236}">
                <a16:creationId xmlns:a16="http://schemas.microsoft.com/office/drawing/2014/main" id="{1E36F3F0-1753-48F6-BEB7-02AE7298275F}"/>
              </a:ext>
            </a:extLst>
          </p:cNvPr>
          <p:cNvSpPr/>
          <p:nvPr/>
        </p:nvSpPr>
        <p:spPr>
          <a:xfrm>
            <a:off x="6665174" y="5673150"/>
            <a:ext cx="3774226" cy="515252"/>
          </a:xfrm>
          <a:prstGeom prst="rect">
            <a:avLst/>
          </a:prstGeom>
          <a:solidFill>
            <a:srgbClr val="D9F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Renewable Energy, Consumer </a:t>
            </a:r>
            <a:br>
              <a:rPr lang="en-US" sz="1400" b="1" dirty="0">
                <a:solidFill>
                  <a:schemeClr val="tx1"/>
                </a:solidFill>
                <a:latin typeface="Palatino Linotype" panose="02040502050505030304" pitchFamily="18" charset="0"/>
              </a:rPr>
            </a:br>
            <a:r>
              <a:rPr lang="en-US" sz="1400" b="1" dirty="0">
                <a:solidFill>
                  <a:schemeClr val="tx1"/>
                </a:solidFill>
                <a:latin typeface="Palatino Linotype" panose="02040502050505030304" pitchFamily="18" charset="0"/>
              </a:rPr>
              <a:t>and Defense Industry Products</a:t>
            </a:r>
            <a:endParaRPr lang="en-CA" sz="1400" b="1" dirty="0">
              <a:solidFill>
                <a:schemeClr val="tx1"/>
              </a:solidFill>
              <a:latin typeface="Palatino Linotype" panose="02040502050505030304" pitchFamily="18" charset="0"/>
            </a:endParaRPr>
          </a:p>
        </p:txBody>
      </p:sp>
      <p:sp>
        <p:nvSpPr>
          <p:cNvPr id="27" name="Rectangle 26">
            <a:extLst>
              <a:ext uri="{FF2B5EF4-FFF2-40B4-BE49-F238E27FC236}">
                <a16:creationId xmlns:a16="http://schemas.microsoft.com/office/drawing/2014/main" id="{312403A4-0D59-4676-BBA1-2022922ED924}"/>
              </a:ext>
            </a:extLst>
          </p:cNvPr>
          <p:cNvSpPr/>
          <p:nvPr/>
        </p:nvSpPr>
        <p:spPr>
          <a:xfrm>
            <a:off x="6835004" y="3095200"/>
            <a:ext cx="743164" cy="230949"/>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OR</a:t>
            </a:r>
            <a:endParaRPr lang="en-CA" sz="1400" b="1" dirty="0">
              <a:solidFill>
                <a:schemeClr val="tx1"/>
              </a:solidFill>
              <a:latin typeface="Palatino Linotype" panose="02040502050505030304" pitchFamily="18" charset="0"/>
            </a:endParaRPr>
          </a:p>
        </p:txBody>
      </p:sp>
      <p:sp>
        <p:nvSpPr>
          <p:cNvPr id="29" name="Arrow: Down 28">
            <a:extLst>
              <a:ext uri="{FF2B5EF4-FFF2-40B4-BE49-F238E27FC236}">
                <a16:creationId xmlns:a16="http://schemas.microsoft.com/office/drawing/2014/main" id="{71B778D7-952B-4A17-847E-9F9545F40E6F}"/>
              </a:ext>
            </a:extLst>
          </p:cNvPr>
          <p:cNvSpPr/>
          <p:nvPr/>
        </p:nvSpPr>
        <p:spPr>
          <a:xfrm>
            <a:off x="4146681" y="3170930"/>
            <a:ext cx="307868" cy="182280"/>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0" name="Arrow: Down 29">
            <a:extLst>
              <a:ext uri="{FF2B5EF4-FFF2-40B4-BE49-F238E27FC236}">
                <a16:creationId xmlns:a16="http://schemas.microsoft.com/office/drawing/2014/main" id="{576BA433-20D8-4108-A869-7B6160A3C70A}"/>
              </a:ext>
            </a:extLst>
          </p:cNvPr>
          <p:cNvSpPr/>
          <p:nvPr/>
        </p:nvSpPr>
        <p:spPr>
          <a:xfrm>
            <a:off x="4146681" y="3740711"/>
            <a:ext cx="307868" cy="182280"/>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1" name="Arrow: Down 30">
            <a:extLst>
              <a:ext uri="{FF2B5EF4-FFF2-40B4-BE49-F238E27FC236}">
                <a16:creationId xmlns:a16="http://schemas.microsoft.com/office/drawing/2014/main" id="{6F0C8556-3D6D-478E-A511-556F58A553AE}"/>
              </a:ext>
            </a:extLst>
          </p:cNvPr>
          <p:cNvSpPr/>
          <p:nvPr/>
        </p:nvSpPr>
        <p:spPr>
          <a:xfrm>
            <a:off x="4181630" y="4331431"/>
            <a:ext cx="237970" cy="461907"/>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2" name="Arrow: Down 31">
            <a:extLst>
              <a:ext uri="{FF2B5EF4-FFF2-40B4-BE49-F238E27FC236}">
                <a16:creationId xmlns:a16="http://schemas.microsoft.com/office/drawing/2014/main" id="{546101EB-307D-4AB5-9072-E60065B9AC24}"/>
              </a:ext>
            </a:extLst>
          </p:cNvPr>
          <p:cNvSpPr/>
          <p:nvPr/>
        </p:nvSpPr>
        <p:spPr>
          <a:xfrm>
            <a:off x="9784758" y="2531011"/>
            <a:ext cx="237970" cy="3156680"/>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3" name="Arrow: Down 32">
            <a:extLst>
              <a:ext uri="{FF2B5EF4-FFF2-40B4-BE49-F238E27FC236}">
                <a16:creationId xmlns:a16="http://schemas.microsoft.com/office/drawing/2014/main" id="{C1E51C3C-C34E-4254-89FE-64A8A1F9C67F}"/>
              </a:ext>
            </a:extLst>
          </p:cNvPr>
          <p:cNvSpPr/>
          <p:nvPr/>
        </p:nvSpPr>
        <p:spPr>
          <a:xfrm>
            <a:off x="5380494" y="3170930"/>
            <a:ext cx="307868" cy="182280"/>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4" name="Arrow: Down 33">
            <a:extLst>
              <a:ext uri="{FF2B5EF4-FFF2-40B4-BE49-F238E27FC236}">
                <a16:creationId xmlns:a16="http://schemas.microsoft.com/office/drawing/2014/main" id="{902D5B9B-4F92-4D98-8EBD-5F8B90F37D0E}"/>
              </a:ext>
            </a:extLst>
          </p:cNvPr>
          <p:cNvSpPr/>
          <p:nvPr/>
        </p:nvSpPr>
        <p:spPr>
          <a:xfrm>
            <a:off x="5380494" y="3740711"/>
            <a:ext cx="307868" cy="182280"/>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5" name="Arrow: Down 34">
            <a:extLst>
              <a:ext uri="{FF2B5EF4-FFF2-40B4-BE49-F238E27FC236}">
                <a16:creationId xmlns:a16="http://schemas.microsoft.com/office/drawing/2014/main" id="{605EEA32-D224-44DD-989D-0B8FD138D8EA}"/>
              </a:ext>
            </a:extLst>
          </p:cNvPr>
          <p:cNvSpPr/>
          <p:nvPr/>
        </p:nvSpPr>
        <p:spPr>
          <a:xfrm>
            <a:off x="7087601" y="3762802"/>
            <a:ext cx="237970" cy="1036293"/>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6" name="Arrow: Down 35">
            <a:extLst>
              <a:ext uri="{FF2B5EF4-FFF2-40B4-BE49-F238E27FC236}">
                <a16:creationId xmlns:a16="http://schemas.microsoft.com/office/drawing/2014/main" id="{4F9281B8-B1A0-4924-8A93-2C6E05AF0CF4}"/>
              </a:ext>
            </a:extLst>
          </p:cNvPr>
          <p:cNvSpPr/>
          <p:nvPr/>
        </p:nvSpPr>
        <p:spPr>
          <a:xfrm>
            <a:off x="8506875" y="3215023"/>
            <a:ext cx="237970" cy="806805"/>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7" name="Arrow: Down 36">
            <a:extLst>
              <a:ext uri="{FF2B5EF4-FFF2-40B4-BE49-F238E27FC236}">
                <a16:creationId xmlns:a16="http://schemas.microsoft.com/office/drawing/2014/main" id="{5F8FCE1E-4280-485B-9399-A49D6CE0621B}"/>
              </a:ext>
            </a:extLst>
          </p:cNvPr>
          <p:cNvSpPr/>
          <p:nvPr/>
        </p:nvSpPr>
        <p:spPr>
          <a:xfrm>
            <a:off x="7111692" y="5225785"/>
            <a:ext cx="237970" cy="461907"/>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8" name="Arrow: Down 37">
            <a:extLst>
              <a:ext uri="{FF2B5EF4-FFF2-40B4-BE49-F238E27FC236}">
                <a16:creationId xmlns:a16="http://schemas.microsoft.com/office/drawing/2014/main" id="{A6CC1230-A9A2-45F1-BE3F-37978FDADFEF}"/>
              </a:ext>
            </a:extLst>
          </p:cNvPr>
          <p:cNvSpPr/>
          <p:nvPr/>
        </p:nvSpPr>
        <p:spPr>
          <a:xfrm>
            <a:off x="8552287" y="5225785"/>
            <a:ext cx="237970" cy="461907"/>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39" name="Arrow: Down 38">
            <a:extLst>
              <a:ext uri="{FF2B5EF4-FFF2-40B4-BE49-F238E27FC236}">
                <a16:creationId xmlns:a16="http://schemas.microsoft.com/office/drawing/2014/main" id="{813B9FE9-60E2-4277-A045-6AFDDD252B54}"/>
              </a:ext>
            </a:extLst>
          </p:cNvPr>
          <p:cNvSpPr/>
          <p:nvPr/>
        </p:nvSpPr>
        <p:spPr>
          <a:xfrm>
            <a:off x="5420725" y="4331431"/>
            <a:ext cx="237970" cy="461907"/>
          </a:xfrm>
          <a:prstGeom prst="downArrow">
            <a:avLst/>
          </a:prstGeom>
          <a:solidFill>
            <a:srgbClr val="009A4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CA"/>
          </a:p>
        </p:txBody>
      </p:sp>
      <p:sp>
        <p:nvSpPr>
          <p:cNvPr id="41" name="TextBox 40">
            <a:extLst>
              <a:ext uri="{FF2B5EF4-FFF2-40B4-BE49-F238E27FC236}">
                <a16:creationId xmlns:a16="http://schemas.microsoft.com/office/drawing/2014/main" id="{C0C303A3-2761-42BC-B021-8E4ADDC379EE}"/>
              </a:ext>
            </a:extLst>
          </p:cNvPr>
          <p:cNvSpPr txBox="1"/>
          <p:nvPr/>
        </p:nvSpPr>
        <p:spPr>
          <a:xfrm>
            <a:off x="1817603" y="5542072"/>
            <a:ext cx="4572000" cy="646331"/>
          </a:xfrm>
          <a:prstGeom prst="rect">
            <a:avLst/>
          </a:prstGeom>
          <a:noFill/>
        </p:spPr>
        <p:txBody>
          <a:bodyPr wrap="square" lIns="36000" tIns="36000" rIns="36000" bIns="36000" rtlCol="0">
            <a:noAutofit/>
          </a:bodyPr>
          <a:lstStyle>
            <a:defPPr>
              <a:defRPr lang="en-US"/>
            </a:defPPr>
            <a:lvl1pPr marL="228600" indent="-228600">
              <a:buAutoNum type="arabicParenBoth"/>
              <a:defRPr sz="1200">
                <a:latin typeface="Palatino Linotype" panose="02040502050505030304" pitchFamily="18" charset="0"/>
                <a:cs typeface="Arial" charset="0"/>
              </a:defRPr>
            </a:lvl1pPr>
          </a:lstStyle>
          <a:p>
            <a:pPr marL="0" indent="0">
              <a:buNone/>
            </a:pPr>
            <a:r>
              <a:rPr lang="en-US" dirty="0"/>
              <a:t>adapted from: NETL. (2021). Critical Minerals Sustainability Program. </a:t>
            </a:r>
            <a:r>
              <a:rPr lang="en-US" dirty="0" err="1"/>
              <a:t>Netl.Doe.Gov</a:t>
            </a:r>
            <a:r>
              <a:rPr lang="en-US" dirty="0"/>
              <a:t>. </a:t>
            </a:r>
            <a:r>
              <a:rPr lang="en-US" dirty="0">
                <a:hlinkClick r:id="rId3"/>
              </a:rPr>
              <a:t>https://www.netl.doe.gov/coal/rare-earth-elements/program-overview/background</a:t>
            </a:r>
            <a:endParaRPr lang="en-US" dirty="0"/>
          </a:p>
        </p:txBody>
      </p:sp>
      <p:sp>
        <p:nvSpPr>
          <p:cNvPr id="43" name="Rectangle 42">
            <a:extLst>
              <a:ext uri="{FF2B5EF4-FFF2-40B4-BE49-F238E27FC236}">
                <a16:creationId xmlns:a16="http://schemas.microsoft.com/office/drawing/2014/main" id="{A982C915-BC98-45E3-8777-196E1397FC29}"/>
              </a:ext>
            </a:extLst>
          </p:cNvPr>
          <p:cNvSpPr/>
          <p:nvPr/>
        </p:nvSpPr>
        <p:spPr>
          <a:xfrm>
            <a:off x="2830840" y="1634780"/>
            <a:ext cx="790960" cy="29084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i="1" dirty="0">
                <a:solidFill>
                  <a:schemeClr val="tx1"/>
                </a:solidFill>
                <a:latin typeface="Palatino Linotype" panose="02040502050505030304" pitchFamily="18" charset="0"/>
              </a:rPr>
              <a:t>Mines</a:t>
            </a:r>
            <a:endParaRPr lang="en-CA" sz="1200" b="1" i="1" dirty="0">
              <a:solidFill>
                <a:schemeClr val="tx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D5A91584-549B-4722-BE0F-875F7D20628D}"/>
              </a:ext>
            </a:extLst>
          </p:cNvPr>
          <p:cNvSpPr/>
          <p:nvPr/>
        </p:nvSpPr>
        <p:spPr>
          <a:xfrm>
            <a:off x="3706618" y="1634780"/>
            <a:ext cx="1066096" cy="29084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i="1" dirty="0">
                <a:solidFill>
                  <a:schemeClr val="tx1"/>
                </a:solidFill>
                <a:latin typeface="Palatino Linotype" panose="02040502050505030304" pitchFamily="18" charset="0"/>
              </a:rPr>
              <a:t>Concentrators</a:t>
            </a:r>
            <a:endParaRPr lang="en-CA" sz="1200" b="1" i="1" dirty="0">
              <a:solidFill>
                <a:schemeClr val="tx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F046054D-E1C6-42DF-AEEF-57C8DB6DC923}"/>
              </a:ext>
            </a:extLst>
          </p:cNvPr>
          <p:cNvSpPr/>
          <p:nvPr/>
        </p:nvSpPr>
        <p:spPr>
          <a:xfrm>
            <a:off x="4857533" y="1634780"/>
            <a:ext cx="1287961" cy="29084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i="1" dirty="0">
                <a:solidFill>
                  <a:schemeClr val="tx1"/>
                </a:solidFill>
                <a:latin typeface="Palatino Linotype" panose="02040502050505030304" pitchFamily="18" charset="0"/>
              </a:rPr>
              <a:t>Smelters</a:t>
            </a:r>
            <a:endParaRPr lang="en-CA" sz="1200" b="1" i="1" dirty="0">
              <a:solidFill>
                <a:schemeClr val="tx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79AC0605-BE43-45AF-A72C-BE395E130DE4}"/>
              </a:ext>
            </a:extLst>
          </p:cNvPr>
          <p:cNvSpPr/>
          <p:nvPr/>
        </p:nvSpPr>
        <p:spPr>
          <a:xfrm>
            <a:off x="6230312" y="1634780"/>
            <a:ext cx="1788579" cy="29084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i="1" dirty="0">
                <a:solidFill>
                  <a:schemeClr val="tx1"/>
                </a:solidFill>
                <a:latin typeface="Palatino Linotype" panose="02040502050505030304" pitchFamily="18" charset="0"/>
              </a:rPr>
              <a:t>Refiners</a:t>
            </a:r>
            <a:endParaRPr lang="en-CA" sz="1200" b="1" i="1" dirty="0">
              <a:solidFill>
                <a:schemeClr val="tx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19768D82-248E-4E25-9E5D-AA2030B8EA92}"/>
              </a:ext>
            </a:extLst>
          </p:cNvPr>
          <p:cNvSpPr/>
          <p:nvPr/>
        </p:nvSpPr>
        <p:spPr>
          <a:xfrm>
            <a:off x="8103708" y="1634780"/>
            <a:ext cx="1045090" cy="29084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i="1" dirty="0">
                <a:solidFill>
                  <a:schemeClr val="tx1"/>
                </a:solidFill>
                <a:latin typeface="Palatino Linotype" panose="02040502050505030304" pitchFamily="18" charset="0"/>
              </a:rPr>
              <a:t>Fabricators</a:t>
            </a:r>
            <a:endParaRPr lang="en-CA" sz="1200" b="1" i="1" dirty="0">
              <a:solidFill>
                <a:schemeClr val="tx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7A504513-9462-4010-A580-F57D7ED7D9F5}"/>
              </a:ext>
            </a:extLst>
          </p:cNvPr>
          <p:cNvSpPr/>
          <p:nvPr/>
        </p:nvSpPr>
        <p:spPr>
          <a:xfrm>
            <a:off x="9233616" y="1634780"/>
            <a:ext cx="1340257" cy="29084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i="1" dirty="0">
                <a:solidFill>
                  <a:schemeClr val="tx1"/>
                </a:solidFill>
                <a:latin typeface="Palatino Linotype" panose="02040502050505030304" pitchFamily="18" charset="0"/>
              </a:rPr>
              <a:t>Manufacturing</a:t>
            </a:r>
          </a:p>
        </p:txBody>
      </p:sp>
      <p:sp>
        <p:nvSpPr>
          <p:cNvPr id="49" name="TextBox 48">
            <a:extLst>
              <a:ext uri="{FF2B5EF4-FFF2-40B4-BE49-F238E27FC236}">
                <a16:creationId xmlns:a16="http://schemas.microsoft.com/office/drawing/2014/main" id="{C83D5783-A6F9-48E6-A083-CCB7FE532631}"/>
              </a:ext>
            </a:extLst>
          </p:cNvPr>
          <p:cNvSpPr txBox="1"/>
          <p:nvPr/>
        </p:nvSpPr>
        <p:spPr>
          <a:xfrm>
            <a:off x="2843027" y="1315689"/>
            <a:ext cx="7651126" cy="304457"/>
          </a:xfrm>
          <a:prstGeom prst="rect">
            <a:avLst/>
          </a:prstGeom>
          <a:noFill/>
          <a:ln>
            <a:noFill/>
          </a:ln>
        </p:spPr>
        <p:txBody>
          <a:bodyPr wrap="square" lIns="36000" tIns="36000" rIns="36000" bIns="36000" rtlCol="0">
            <a:noAutofit/>
          </a:bodyPr>
          <a:lstStyle>
            <a:defPPr>
              <a:defRPr lang="en-US"/>
            </a:defPPr>
            <a:lvl1pPr indent="0">
              <a:buNone/>
              <a:defRPr sz="1200">
                <a:latin typeface="Palatino Linotype" panose="02040502050505030304" pitchFamily="18" charset="0"/>
                <a:cs typeface="Arial" charset="0"/>
              </a:defRPr>
            </a:lvl1pPr>
          </a:lstStyle>
          <a:p>
            <a:r>
              <a:rPr lang="fr-FR" dirty="0">
                <a:solidFill>
                  <a:schemeClr val="tx2"/>
                </a:solidFill>
              </a:rPr>
              <a:t>Forrester, J. W. (1961). </a:t>
            </a:r>
            <a:r>
              <a:rPr lang="fr-FR" dirty="0" err="1">
                <a:solidFill>
                  <a:schemeClr val="tx2"/>
                </a:solidFill>
              </a:rPr>
              <a:t>Industrial</a:t>
            </a:r>
            <a:r>
              <a:rPr lang="fr-FR" dirty="0">
                <a:solidFill>
                  <a:schemeClr val="tx2"/>
                </a:solidFill>
              </a:rPr>
              <a:t> Dynamics. Pegasus Communications, Inc. (</a:t>
            </a:r>
            <a:r>
              <a:rPr lang="fr-FR" dirty="0" err="1">
                <a:solidFill>
                  <a:schemeClr val="tx2"/>
                </a:solidFill>
              </a:rPr>
              <a:t>based</a:t>
            </a:r>
            <a:r>
              <a:rPr lang="fr-FR" dirty="0">
                <a:solidFill>
                  <a:schemeClr val="tx2"/>
                </a:solidFill>
              </a:rPr>
              <a:t> on R. W. Ballmer)</a:t>
            </a:r>
          </a:p>
          <a:p>
            <a:endParaRPr lang="en-CA" dirty="0">
              <a:solidFill>
                <a:schemeClr val="tx2"/>
              </a:solidFill>
            </a:endParaRPr>
          </a:p>
        </p:txBody>
      </p:sp>
      <p:sp>
        <p:nvSpPr>
          <p:cNvPr id="3" name="Rectangle 2">
            <a:extLst>
              <a:ext uri="{FF2B5EF4-FFF2-40B4-BE49-F238E27FC236}">
                <a16:creationId xmlns:a16="http://schemas.microsoft.com/office/drawing/2014/main" id="{37CBFF0E-EC56-43B9-8F79-602B11DCA51F}"/>
              </a:ext>
            </a:extLst>
          </p:cNvPr>
          <p:cNvSpPr/>
          <p:nvPr/>
        </p:nvSpPr>
        <p:spPr>
          <a:xfrm>
            <a:off x="2611315" y="1337264"/>
            <a:ext cx="8185639" cy="6466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080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anim calcmode="lin" valueType="num">
                                      <p:cBhvr>
                                        <p:cTn id="8" dur="2000" fill="hold"/>
                                        <p:tgtEl>
                                          <p:spTgt spid="43"/>
                                        </p:tgtEl>
                                        <p:attrNameLst>
                                          <p:attrName>ppt_w</p:attrName>
                                        </p:attrNameLst>
                                      </p:cBhvr>
                                      <p:tavLst>
                                        <p:tav tm="0" fmla="#ppt_w*sin(2.5*pi*$)">
                                          <p:val>
                                            <p:fltVal val="0"/>
                                          </p:val>
                                        </p:tav>
                                        <p:tav tm="100000">
                                          <p:val>
                                            <p:fltVal val="1"/>
                                          </p:val>
                                        </p:tav>
                                      </p:tavLst>
                                    </p:anim>
                                    <p:anim calcmode="lin" valueType="num">
                                      <p:cBhvr>
                                        <p:cTn id="9" dur="2000" fill="hold"/>
                                        <p:tgtEl>
                                          <p:spTgt spid="4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anim calcmode="lin" valueType="num">
                                      <p:cBhvr>
                                        <p:cTn id="23" dur="2000" fill="hold"/>
                                        <p:tgtEl>
                                          <p:spTgt spid="46"/>
                                        </p:tgtEl>
                                        <p:attrNameLst>
                                          <p:attrName>ppt_w</p:attrName>
                                        </p:attrNameLst>
                                      </p:cBhvr>
                                      <p:tavLst>
                                        <p:tav tm="0" fmla="#ppt_w*sin(2.5*pi*$)">
                                          <p:val>
                                            <p:fltVal val="0"/>
                                          </p:val>
                                        </p:tav>
                                        <p:tav tm="100000">
                                          <p:val>
                                            <p:fltVal val="1"/>
                                          </p:val>
                                        </p:tav>
                                      </p:tavLst>
                                    </p:anim>
                                    <p:anim calcmode="lin" valueType="num">
                                      <p:cBhvr>
                                        <p:cTn id="24" dur="2000" fill="hold"/>
                                        <p:tgtEl>
                                          <p:spTgt spid="4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2000"/>
                                        <p:tgtEl>
                                          <p:spTgt spid="47"/>
                                        </p:tgtEl>
                                      </p:cBhvr>
                                    </p:animEffect>
                                    <p:anim calcmode="lin" valueType="num">
                                      <p:cBhvr>
                                        <p:cTn id="28" dur="2000" fill="hold"/>
                                        <p:tgtEl>
                                          <p:spTgt spid="47"/>
                                        </p:tgtEl>
                                        <p:attrNameLst>
                                          <p:attrName>ppt_w</p:attrName>
                                        </p:attrNameLst>
                                      </p:cBhvr>
                                      <p:tavLst>
                                        <p:tav tm="0" fmla="#ppt_w*sin(2.5*pi*$)">
                                          <p:val>
                                            <p:fltVal val="0"/>
                                          </p:val>
                                        </p:tav>
                                        <p:tav tm="100000">
                                          <p:val>
                                            <p:fltVal val="1"/>
                                          </p:val>
                                        </p:tav>
                                      </p:tavLst>
                                    </p:anim>
                                    <p:anim calcmode="lin" valueType="num">
                                      <p:cBhvr>
                                        <p:cTn id="29" dur="2000" fill="hold"/>
                                        <p:tgtEl>
                                          <p:spTgt spid="47"/>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0"/>
                                        <p:tgtEl>
                                          <p:spTgt spid="48"/>
                                        </p:tgtEl>
                                      </p:cBhvr>
                                    </p:animEffect>
                                    <p:anim calcmode="lin" valueType="num">
                                      <p:cBhvr>
                                        <p:cTn id="33" dur="2000" fill="hold"/>
                                        <p:tgtEl>
                                          <p:spTgt spid="48"/>
                                        </p:tgtEl>
                                        <p:attrNameLst>
                                          <p:attrName>ppt_w</p:attrName>
                                        </p:attrNameLst>
                                      </p:cBhvr>
                                      <p:tavLst>
                                        <p:tav tm="0" fmla="#ppt_w*sin(2.5*pi*$)">
                                          <p:val>
                                            <p:fltVal val="0"/>
                                          </p:val>
                                        </p:tav>
                                        <p:tav tm="100000">
                                          <p:val>
                                            <p:fltVal val="1"/>
                                          </p:val>
                                        </p:tav>
                                      </p:tavLst>
                                    </p:anim>
                                    <p:anim calcmode="lin" valueType="num">
                                      <p:cBhvr>
                                        <p:cTn id="34" dur="2000" fill="hold"/>
                                        <p:tgtEl>
                                          <p:spTgt spid="48"/>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2000"/>
                                        <p:tgtEl>
                                          <p:spTgt spid="49"/>
                                        </p:tgtEl>
                                      </p:cBhvr>
                                    </p:animEffect>
                                    <p:anim calcmode="lin" valueType="num">
                                      <p:cBhvr>
                                        <p:cTn id="38" dur="2000" fill="hold"/>
                                        <p:tgtEl>
                                          <p:spTgt spid="49"/>
                                        </p:tgtEl>
                                        <p:attrNameLst>
                                          <p:attrName>ppt_w</p:attrName>
                                        </p:attrNameLst>
                                      </p:cBhvr>
                                      <p:tavLst>
                                        <p:tav tm="0" fmla="#ppt_w*sin(2.5*pi*$)">
                                          <p:val>
                                            <p:fltVal val="0"/>
                                          </p:val>
                                        </p:tav>
                                        <p:tav tm="100000">
                                          <p:val>
                                            <p:fltVal val="1"/>
                                          </p:val>
                                        </p:tav>
                                      </p:tavLst>
                                    </p:anim>
                                    <p:anim calcmode="lin" valueType="num">
                                      <p:cBhvr>
                                        <p:cTn id="39" dur="2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48EE-F6E9-4F3F-B605-31BC7FC0179C}"/>
              </a:ext>
            </a:extLst>
          </p:cNvPr>
          <p:cNvSpPr>
            <a:spLocks noGrp="1"/>
          </p:cNvSpPr>
          <p:nvPr>
            <p:ph type="title"/>
          </p:nvPr>
        </p:nvSpPr>
        <p:spPr/>
        <p:txBody>
          <a:bodyPr/>
          <a:lstStyle/>
          <a:p>
            <a:r>
              <a:rPr lang="en-US" dirty="0"/>
              <a:t>Recycling Roadblock</a:t>
            </a:r>
            <a:endParaRPr lang="en-CA" dirty="0"/>
          </a:p>
        </p:txBody>
      </p:sp>
      <p:pic>
        <p:nvPicPr>
          <p:cNvPr id="6" name="Content Placeholder 5" descr="Diagram&#10;&#10;Description automatically generated">
            <a:extLst>
              <a:ext uri="{FF2B5EF4-FFF2-40B4-BE49-F238E27FC236}">
                <a16:creationId xmlns:a16="http://schemas.microsoft.com/office/drawing/2014/main" id="{56DE3F96-37B0-4B97-9C18-1555B3FC55E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29588" y="1600201"/>
            <a:ext cx="6532824" cy="4525963"/>
          </a:xfrm>
        </p:spPr>
      </p:pic>
      <p:sp>
        <p:nvSpPr>
          <p:cNvPr id="4" name="Slide Number Placeholder 3">
            <a:extLst>
              <a:ext uri="{FF2B5EF4-FFF2-40B4-BE49-F238E27FC236}">
                <a16:creationId xmlns:a16="http://schemas.microsoft.com/office/drawing/2014/main" id="{BA565D1F-F539-4283-8AC8-FC5226CC0D2A}"/>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12</a:t>
            </a:fld>
            <a:endParaRPr lang="en-US"/>
          </a:p>
        </p:txBody>
      </p:sp>
    </p:spTree>
    <p:extLst>
      <p:ext uri="{BB962C8B-B14F-4D97-AF65-F5344CB8AC3E}">
        <p14:creationId xmlns:p14="http://schemas.microsoft.com/office/powerpoint/2010/main" val="34840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24FF0-CACF-46BD-A610-10EF3BA40BFE}"/>
              </a:ext>
            </a:extLst>
          </p:cNvPr>
          <p:cNvSpPr>
            <a:spLocks noGrp="1"/>
          </p:cNvSpPr>
          <p:nvPr>
            <p:ph type="title"/>
          </p:nvPr>
        </p:nvSpPr>
        <p:spPr/>
        <p:txBody>
          <a:bodyPr>
            <a:normAutofit/>
          </a:bodyPr>
          <a:lstStyle/>
          <a:p>
            <a:r>
              <a:rPr lang="en-US" dirty="0"/>
              <a:t>Supply Chain (SC) vs. </a:t>
            </a:r>
            <a:br>
              <a:rPr lang="en-US" dirty="0"/>
            </a:br>
            <a:r>
              <a:rPr lang="en-US" dirty="0"/>
              <a:t>Value Chain (VC)</a:t>
            </a:r>
            <a:endParaRPr lang="en-CA" dirty="0"/>
          </a:p>
        </p:txBody>
      </p:sp>
      <p:sp>
        <p:nvSpPr>
          <p:cNvPr id="4" name="Slide Number Placeholder 3">
            <a:extLst>
              <a:ext uri="{FF2B5EF4-FFF2-40B4-BE49-F238E27FC236}">
                <a16:creationId xmlns:a16="http://schemas.microsoft.com/office/drawing/2014/main" id="{3B652819-14E4-4857-AD94-32FB0E4C2688}"/>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13</a:t>
            </a:fld>
            <a:endParaRPr lang="en-US"/>
          </a:p>
        </p:txBody>
      </p:sp>
      <p:graphicFrame>
        <p:nvGraphicFramePr>
          <p:cNvPr id="9" name="Table 8">
            <a:extLst>
              <a:ext uri="{FF2B5EF4-FFF2-40B4-BE49-F238E27FC236}">
                <a16:creationId xmlns:a16="http://schemas.microsoft.com/office/drawing/2014/main" id="{73690468-34F8-422D-996F-3BC36FDFEDE2}"/>
              </a:ext>
            </a:extLst>
          </p:cNvPr>
          <p:cNvGraphicFramePr>
            <a:graphicFrameLocks noGrp="1"/>
          </p:cNvGraphicFramePr>
          <p:nvPr/>
        </p:nvGraphicFramePr>
        <p:xfrm>
          <a:off x="1866900" y="1600201"/>
          <a:ext cx="8648700" cy="4223357"/>
        </p:xfrm>
        <a:graphic>
          <a:graphicData uri="http://schemas.openxmlformats.org/drawingml/2006/table">
            <a:tbl>
              <a:tblPr firstRow="1" firstCol="1" lastRow="1" lastCol="1" bandRow="1" bandCol="1"/>
              <a:tblGrid>
                <a:gridCol w="1499108">
                  <a:extLst>
                    <a:ext uri="{9D8B030D-6E8A-4147-A177-3AD203B41FA5}">
                      <a16:colId xmlns:a16="http://schemas.microsoft.com/office/drawing/2014/main" val="986492914"/>
                    </a:ext>
                  </a:extLst>
                </a:gridCol>
                <a:gridCol w="3075093">
                  <a:extLst>
                    <a:ext uri="{9D8B030D-6E8A-4147-A177-3AD203B41FA5}">
                      <a16:colId xmlns:a16="http://schemas.microsoft.com/office/drawing/2014/main" val="83254935"/>
                    </a:ext>
                  </a:extLst>
                </a:gridCol>
                <a:gridCol w="4074499">
                  <a:extLst>
                    <a:ext uri="{9D8B030D-6E8A-4147-A177-3AD203B41FA5}">
                      <a16:colId xmlns:a16="http://schemas.microsoft.com/office/drawing/2014/main" val="4261089990"/>
                    </a:ext>
                  </a:extLst>
                </a:gridCol>
              </a:tblGrid>
              <a:tr h="255608">
                <a:tc>
                  <a:txBody>
                    <a:bodyPr/>
                    <a:lstStyle/>
                    <a:p>
                      <a:pPr marL="68580">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 </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8580" algn="ctr">
                        <a:lnSpc>
                          <a:spcPct val="107000"/>
                        </a:lnSpc>
                        <a:spcBef>
                          <a:spcPts val="270"/>
                        </a:spcBef>
                        <a:spcAft>
                          <a:spcPts val="300"/>
                        </a:spcAft>
                      </a:pPr>
                      <a:r>
                        <a:rPr lang="en-US" sz="1600" b="1" u="sng" dirty="0">
                          <a:effectLst/>
                          <a:latin typeface="Palatino Linotype" panose="02040502050505030304" pitchFamily="18" charset="0"/>
                          <a:ea typeface="Arial" panose="020B0604020202020204" pitchFamily="34" charset="0"/>
                          <a:cs typeface="Times New Roman" panose="02020603050405020304" pitchFamily="18" charset="0"/>
                        </a:rPr>
                        <a:t>Supply Chain Thinking</a:t>
                      </a:r>
                      <a:endParaRPr lang="en-CA" sz="1600" u="sng"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8580" algn="ctr">
                        <a:lnSpc>
                          <a:spcPct val="107000"/>
                        </a:lnSpc>
                        <a:spcBef>
                          <a:spcPts val="270"/>
                        </a:spcBef>
                        <a:spcAft>
                          <a:spcPts val="300"/>
                        </a:spcAft>
                      </a:pPr>
                      <a:r>
                        <a:rPr lang="en-US" sz="1600" b="1" u="sng" dirty="0">
                          <a:effectLst/>
                          <a:latin typeface="Palatino Linotype" panose="02040502050505030304" pitchFamily="18" charset="0"/>
                          <a:ea typeface="Arial" panose="020B0604020202020204" pitchFamily="34" charset="0"/>
                          <a:cs typeface="Times New Roman" panose="02020603050405020304" pitchFamily="18" charset="0"/>
                        </a:rPr>
                        <a:t>Value Chain Thinking</a:t>
                      </a:r>
                      <a:endParaRPr lang="en-CA" sz="1600" u="sng"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extLst>
                  <a:ext uri="{0D108BD9-81ED-4DB2-BD59-A6C34878D82A}">
                    <a16:rowId xmlns:a16="http://schemas.microsoft.com/office/drawing/2014/main" val="3494088300"/>
                  </a:ext>
                </a:extLst>
              </a:tr>
              <a:tr h="907927">
                <a:tc>
                  <a:txBody>
                    <a:bodyPr/>
                    <a:lstStyle/>
                    <a:p>
                      <a:pPr marL="81280">
                        <a:lnSpc>
                          <a:spcPct val="107000"/>
                        </a:lnSpc>
                        <a:spcBef>
                          <a:spcPts val="270"/>
                        </a:spcBef>
                        <a:spcAft>
                          <a:spcPts val="300"/>
                        </a:spcAft>
                      </a:pPr>
                      <a:r>
                        <a:rPr lang="en-US" sz="1600" b="1" dirty="0">
                          <a:effectLst/>
                          <a:latin typeface="Palatino Linotype" panose="02040502050505030304" pitchFamily="18" charset="0"/>
                          <a:ea typeface="Arial" panose="020B0604020202020204" pitchFamily="34" charset="0"/>
                          <a:cs typeface="Times New Roman" panose="02020603050405020304" pitchFamily="18" charset="0"/>
                        </a:rPr>
                        <a:t>Objectives</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7945">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Reduce costs, increase margins and increase market share</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7945">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Add value and segment the market with differentiated products designed to increase profitability at all stages in the chain </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extLst>
                  <a:ext uri="{0D108BD9-81ED-4DB2-BD59-A6C34878D82A}">
                    <a16:rowId xmlns:a16="http://schemas.microsoft.com/office/drawing/2014/main" val="2763677465"/>
                  </a:ext>
                </a:extLst>
              </a:tr>
              <a:tr h="989411">
                <a:tc>
                  <a:txBody>
                    <a:bodyPr/>
                    <a:lstStyle/>
                    <a:p>
                      <a:pPr marL="81280">
                        <a:lnSpc>
                          <a:spcPct val="107000"/>
                        </a:lnSpc>
                        <a:spcBef>
                          <a:spcPts val="270"/>
                        </a:spcBef>
                        <a:spcAft>
                          <a:spcPts val="300"/>
                        </a:spcAft>
                      </a:pPr>
                      <a:r>
                        <a:rPr lang="en-US" sz="1600" b="1" dirty="0">
                          <a:effectLst/>
                          <a:latin typeface="Palatino Linotype" panose="02040502050505030304" pitchFamily="18" charset="0"/>
                          <a:ea typeface="Arial" panose="020B0604020202020204" pitchFamily="34" charset="0"/>
                          <a:cs typeface="Times New Roman" panose="02020603050405020304" pitchFamily="18" charset="0"/>
                        </a:rPr>
                        <a:t>Material Flow</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7945">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Focus on efficiency, market access and increased distribution</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8580">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Focus on quality, service and agility with distribution determined by consumer demand rather than capacity utilization</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extLst>
                  <a:ext uri="{0D108BD9-81ED-4DB2-BD59-A6C34878D82A}">
                    <a16:rowId xmlns:a16="http://schemas.microsoft.com/office/drawing/2014/main" val="2528123691"/>
                  </a:ext>
                </a:extLst>
              </a:tr>
              <a:tr h="907927">
                <a:tc>
                  <a:txBody>
                    <a:bodyPr/>
                    <a:lstStyle/>
                    <a:p>
                      <a:pPr marL="81280">
                        <a:lnSpc>
                          <a:spcPct val="107000"/>
                        </a:lnSpc>
                        <a:spcBef>
                          <a:spcPts val="270"/>
                        </a:spcBef>
                        <a:spcAft>
                          <a:spcPts val="300"/>
                        </a:spcAft>
                      </a:pPr>
                      <a:r>
                        <a:rPr lang="en-US" sz="1600" b="1" dirty="0">
                          <a:effectLst/>
                          <a:latin typeface="Palatino Linotype" panose="02040502050505030304" pitchFamily="18" charset="0"/>
                          <a:ea typeface="Arial" panose="020B0604020202020204" pitchFamily="34" charset="0"/>
                          <a:cs typeface="Times New Roman" panose="02020603050405020304" pitchFamily="18" charset="0"/>
                        </a:rPr>
                        <a:t>Information</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7945">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Protected and perceived as a source of arbitrage. Exchange restricted to transactional data</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8580">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Shared and perceived as a source of competitive advantage; strategic information shared with trusted partners</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extLst>
                  <a:ext uri="{0D108BD9-81ED-4DB2-BD59-A6C34878D82A}">
                    <a16:rowId xmlns:a16="http://schemas.microsoft.com/office/drawing/2014/main" val="1246166638"/>
                  </a:ext>
                </a:extLst>
              </a:tr>
              <a:tr h="1152379">
                <a:tc>
                  <a:txBody>
                    <a:bodyPr/>
                    <a:lstStyle/>
                    <a:p>
                      <a:pPr marL="67945">
                        <a:lnSpc>
                          <a:spcPct val="107000"/>
                        </a:lnSpc>
                        <a:spcBef>
                          <a:spcPts val="270"/>
                        </a:spcBef>
                        <a:spcAft>
                          <a:spcPts val="300"/>
                        </a:spcAft>
                      </a:pPr>
                      <a:r>
                        <a:rPr lang="en-US" sz="1600" b="1" dirty="0">
                          <a:effectLst/>
                          <a:latin typeface="Palatino Linotype" panose="02040502050505030304" pitchFamily="18" charset="0"/>
                          <a:ea typeface="Arial" panose="020B0604020202020204" pitchFamily="34" charset="0"/>
                          <a:cs typeface="Times New Roman" panose="02020603050405020304" pitchFamily="18" charset="0"/>
                        </a:rPr>
                        <a:t>Relationships</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7945">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Arm’s length, focus on supply chain efficiency, leveraging scale and market power to</a:t>
                      </a:r>
                      <a:r>
                        <a:rPr lang="en-US" sz="1600" spc="265" dirty="0">
                          <a:effectLst/>
                          <a:latin typeface="Palatino Linotype" panose="02040502050505030304" pitchFamily="18" charset="0"/>
                          <a:ea typeface="Arial" panose="020B0604020202020204" pitchFamily="34" charset="0"/>
                          <a:cs typeface="Times New Roman" panose="02020603050405020304" pitchFamily="18" charset="0"/>
                        </a:rPr>
                        <a:t> </a:t>
                      </a: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secure favourable terms of trade</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tc>
                  <a:txBody>
                    <a:bodyPr/>
                    <a:lstStyle/>
                    <a:p>
                      <a:pPr marL="68580">
                        <a:lnSpc>
                          <a:spcPct val="107000"/>
                        </a:lnSpc>
                        <a:spcBef>
                          <a:spcPts val="270"/>
                        </a:spcBef>
                        <a:spcAft>
                          <a:spcPts val="300"/>
                        </a:spcAft>
                      </a:pPr>
                      <a:r>
                        <a:rPr lang="en-US" sz="1600" dirty="0">
                          <a:effectLst/>
                          <a:latin typeface="Palatino Linotype" panose="02040502050505030304" pitchFamily="18" charset="0"/>
                          <a:ea typeface="Arial" panose="020B0604020202020204" pitchFamily="34" charset="0"/>
                          <a:cs typeface="Times New Roman" panose="02020603050405020304" pitchFamily="18" charset="0"/>
                        </a:rPr>
                        <a:t>Collaborative focus on supply chain resilience and shared resource allocation – shared risk and shared benefits</a:t>
                      </a:r>
                      <a:endParaRPr lang="en-CA" sz="1600" dirty="0">
                        <a:effectLst/>
                        <a:latin typeface="Palatino Linotype" panose="02040502050505030304" pitchFamily="18" charset="0"/>
                        <a:ea typeface="Arial" panose="020B0604020202020204" pitchFamily="34" charset="0"/>
                        <a:cs typeface="Times New Roman" panose="02020603050405020304" pitchFamily="18" charset="0"/>
                      </a:endParaRPr>
                    </a:p>
                  </a:txBody>
                  <a:tcPr marL="7952" marR="7952" marT="7952" marB="7952">
                    <a:lnL>
                      <a:noFill/>
                    </a:lnL>
                    <a:lnR>
                      <a:noFill/>
                    </a:lnR>
                    <a:lnT>
                      <a:noFill/>
                    </a:lnT>
                    <a:lnB>
                      <a:noFill/>
                    </a:lnB>
                  </a:tcPr>
                </a:tc>
                <a:extLst>
                  <a:ext uri="{0D108BD9-81ED-4DB2-BD59-A6C34878D82A}">
                    <a16:rowId xmlns:a16="http://schemas.microsoft.com/office/drawing/2014/main" val="1884713712"/>
                  </a:ext>
                </a:extLst>
              </a:tr>
            </a:tbl>
          </a:graphicData>
        </a:graphic>
      </p:graphicFrame>
      <p:sp>
        <p:nvSpPr>
          <p:cNvPr id="3" name="Rectangle 2">
            <a:extLst>
              <a:ext uri="{FF2B5EF4-FFF2-40B4-BE49-F238E27FC236}">
                <a16:creationId xmlns:a16="http://schemas.microsoft.com/office/drawing/2014/main" id="{B4476268-A5BE-4C94-88FB-93697B1EC5A3}"/>
              </a:ext>
            </a:extLst>
          </p:cNvPr>
          <p:cNvSpPr/>
          <p:nvPr/>
        </p:nvSpPr>
        <p:spPr>
          <a:xfrm>
            <a:off x="1828800" y="1547565"/>
            <a:ext cx="8763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C8003888-EE15-4235-B9CB-0C01E00AE44C}"/>
              </a:ext>
            </a:extLst>
          </p:cNvPr>
          <p:cNvSpPr txBox="1"/>
          <p:nvPr/>
        </p:nvSpPr>
        <p:spPr>
          <a:xfrm>
            <a:off x="1752600" y="5795913"/>
            <a:ext cx="8697998" cy="549602"/>
          </a:xfrm>
          <a:prstGeom prst="rect">
            <a:avLst/>
          </a:prstGeom>
          <a:noFill/>
        </p:spPr>
        <p:txBody>
          <a:bodyPr wrap="square" lIns="36000" tIns="36000" rIns="36000" bIns="36000" rtlCol="0">
            <a:noAutofit/>
          </a:bodyPr>
          <a:lstStyle>
            <a:defPPr>
              <a:defRPr lang="en-US"/>
            </a:defPPr>
            <a:lvl1pPr marL="228600" indent="-228600">
              <a:buAutoNum type="arabicParenBoth"/>
              <a:defRPr sz="1200">
                <a:latin typeface="Palatino Linotype" panose="02040502050505030304" pitchFamily="18" charset="0"/>
                <a:cs typeface="Arial" charset="0"/>
              </a:defRPr>
            </a:lvl1pPr>
          </a:lstStyle>
          <a:p>
            <a:pPr marL="0" indent="0">
              <a:buNone/>
            </a:pPr>
            <a:r>
              <a:rPr lang="en-CA" dirty="0"/>
              <a:t>adapted from Fearne, A., Garcia Martinez, M., &amp; Dent, B. (2012). Dimensions of sustainable value chains: Implications for value chain analysis. </a:t>
            </a:r>
            <a:r>
              <a:rPr lang="en-CA" i="1" dirty="0"/>
              <a:t>Supply Chain Management: An International Journal</a:t>
            </a:r>
            <a:r>
              <a:rPr lang="en-CA" dirty="0"/>
              <a:t>, </a:t>
            </a:r>
            <a:r>
              <a:rPr lang="en-CA" i="1" dirty="0"/>
              <a:t>17</a:t>
            </a:r>
            <a:r>
              <a:rPr lang="en-CA" dirty="0"/>
              <a:t>(6), 575–581. </a:t>
            </a:r>
            <a:r>
              <a:rPr lang="en-CA" dirty="0">
                <a:hlinkClick r:id="rId3"/>
              </a:rPr>
              <a:t>https://doi.org/10.1108/13598541211269193</a:t>
            </a:r>
            <a:endParaRPr lang="en-CA" dirty="0"/>
          </a:p>
          <a:p>
            <a:pPr marL="0" indent="0">
              <a:buNone/>
            </a:pPr>
            <a:endParaRPr lang="en-US" dirty="0"/>
          </a:p>
        </p:txBody>
      </p:sp>
    </p:spTree>
    <p:extLst>
      <p:ext uri="{BB962C8B-B14F-4D97-AF65-F5344CB8AC3E}">
        <p14:creationId xmlns:p14="http://schemas.microsoft.com/office/powerpoint/2010/main" val="185886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0FAF-CECE-457F-A982-6AC0124CF779}"/>
              </a:ext>
            </a:extLst>
          </p:cNvPr>
          <p:cNvSpPr>
            <a:spLocks noGrp="1"/>
          </p:cNvSpPr>
          <p:nvPr>
            <p:ph type="title"/>
          </p:nvPr>
        </p:nvSpPr>
        <p:spPr/>
        <p:txBody>
          <a:bodyPr/>
          <a:lstStyle/>
          <a:p>
            <a:r>
              <a:rPr lang="en-US" dirty="0"/>
              <a:t>VC/SC Comparison</a:t>
            </a:r>
            <a:endParaRPr lang="en-CA" dirty="0"/>
          </a:p>
        </p:txBody>
      </p:sp>
      <p:sp>
        <p:nvSpPr>
          <p:cNvPr id="4" name="Slide Number Placeholder 3">
            <a:extLst>
              <a:ext uri="{FF2B5EF4-FFF2-40B4-BE49-F238E27FC236}">
                <a16:creationId xmlns:a16="http://schemas.microsoft.com/office/drawing/2014/main" id="{4FCDB8FD-FE37-4723-9F40-0DF3F9D6048C}"/>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14</a:t>
            </a:fld>
            <a:endParaRPr lang="en-US"/>
          </a:p>
        </p:txBody>
      </p:sp>
      <p:pic>
        <p:nvPicPr>
          <p:cNvPr id="10" name="Picture 9">
            <a:extLst>
              <a:ext uri="{FF2B5EF4-FFF2-40B4-BE49-F238E27FC236}">
                <a16:creationId xmlns:a16="http://schemas.microsoft.com/office/drawing/2014/main" id="{51638512-8EFA-4850-A2BC-A4FA49D7849B}"/>
              </a:ext>
            </a:extLst>
          </p:cNvPr>
          <p:cNvPicPr>
            <a:picLocks noChangeAspect="1"/>
          </p:cNvPicPr>
          <p:nvPr/>
        </p:nvPicPr>
        <p:blipFill>
          <a:blip r:embed="rId2"/>
          <a:stretch>
            <a:fillRect/>
          </a:stretch>
        </p:blipFill>
        <p:spPr>
          <a:xfrm>
            <a:off x="2971801" y="1309308"/>
            <a:ext cx="6346044" cy="5000211"/>
          </a:xfrm>
          <a:prstGeom prst="rect">
            <a:avLst/>
          </a:prstGeom>
        </p:spPr>
      </p:pic>
    </p:spTree>
    <p:extLst>
      <p:ext uri="{BB962C8B-B14F-4D97-AF65-F5344CB8AC3E}">
        <p14:creationId xmlns:p14="http://schemas.microsoft.com/office/powerpoint/2010/main" val="123332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E3EF-D78F-42B3-B4B9-11DF44345528}"/>
              </a:ext>
            </a:extLst>
          </p:cNvPr>
          <p:cNvSpPr>
            <a:spLocks noGrp="1"/>
          </p:cNvSpPr>
          <p:nvPr>
            <p:ph type="title"/>
          </p:nvPr>
        </p:nvSpPr>
        <p:spPr>
          <a:xfrm>
            <a:off x="1981200" y="274638"/>
            <a:ext cx="8534400" cy="1143000"/>
          </a:xfrm>
        </p:spPr>
        <p:txBody>
          <a:bodyPr>
            <a:normAutofit/>
          </a:bodyPr>
          <a:lstStyle/>
          <a:p>
            <a:r>
              <a:rPr lang="en-US" dirty="0"/>
              <a:t>VC provides critical SC feedback</a:t>
            </a:r>
            <a:endParaRPr lang="en-CA" dirty="0"/>
          </a:p>
        </p:txBody>
      </p:sp>
      <p:sp>
        <p:nvSpPr>
          <p:cNvPr id="3" name="Content Placeholder 2">
            <a:extLst>
              <a:ext uri="{FF2B5EF4-FFF2-40B4-BE49-F238E27FC236}">
                <a16:creationId xmlns:a16="http://schemas.microsoft.com/office/drawing/2014/main" id="{FDD3AB02-4B22-42CC-94D3-C50EACA2FA1C}"/>
              </a:ext>
            </a:extLst>
          </p:cNvPr>
          <p:cNvSpPr>
            <a:spLocks noGrp="1"/>
          </p:cNvSpPr>
          <p:nvPr>
            <p:ph idx="1"/>
          </p:nvPr>
        </p:nvSpPr>
        <p:spPr/>
        <p:txBody>
          <a:bodyPr>
            <a:normAutofit/>
          </a:bodyPr>
          <a:lstStyle/>
          <a:p>
            <a:r>
              <a:rPr lang="en-US" dirty="0"/>
              <a:t>“…there is a limit to how much cost savings and business growth «business executives» can derive from the traditional supply chain…”</a:t>
            </a:r>
            <a:r>
              <a:rPr lang="en-US" baseline="30000" dirty="0"/>
              <a:t>(1)</a:t>
            </a:r>
            <a:r>
              <a:rPr lang="en-US" dirty="0"/>
              <a:t> </a:t>
            </a:r>
          </a:p>
          <a:p>
            <a:r>
              <a:rPr lang="en-US" dirty="0"/>
              <a:t>“Months into a $3 billion U.S. effort to manufacture tens of thousands of </a:t>
            </a:r>
            <a:r>
              <a:rPr lang="en-US" dirty="0">
                <a:solidFill>
                  <a:srgbClr val="000000"/>
                </a:solidFill>
                <a:effectLst/>
              </a:rPr>
              <a:t>ventilators</a:t>
            </a:r>
            <a:r>
              <a:rPr lang="en-US" dirty="0"/>
              <a:t> to stave off coronavirus deaths, the government stockpile is facing a glut.” …  “The scenario that actually ended up happening was substantially lower...”</a:t>
            </a:r>
            <a:r>
              <a:rPr lang="en-US" baseline="30000" dirty="0"/>
              <a:t>(2)</a:t>
            </a:r>
          </a:p>
          <a:p>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62196A2D-9BDD-4B3B-BE7A-852EE7928C8C}"/>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15</a:t>
            </a:fld>
            <a:endParaRPr lang="en-US"/>
          </a:p>
        </p:txBody>
      </p:sp>
      <p:sp>
        <p:nvSpPr>
          <p:cNvPr id="5" name="TextBox 4">
            <a:extLst>
              <a:ext uri="{FF2B5EF4-FFF2-40B4-BE49-F238E27FC236}">
                <a16:creationId xmlns:a16="http://schemas.microsoft.com/office/drawing/2014/main" id="{277442D4-C0E1-4AA2-AA13-9265B0134278}"/>
              </a:ext>
            </a:extLst>
          </p:cNvPr>
          <p:cNvSpPr txBox="1"/>
          <p:nvPr/>
        </p:nvSpPr>
        <p:spPr>
          <a:xfrm>
            <a:off x="2009588" y="5609198"/>
            <a:ext cx="7854458" cy="533400"/>
          </a:xfrm>
          <a:prstGeom prst="rect">
            <a:avLst/>
          </a:prstGeom>
          <a:noFill/>
        </p:spPr>
        <p:txBody>
          <a:bodyPr wrap="none" lIns="36000" tIns="36000" rIns="36000" bIns="36000" rtlCol="0">
            <a:noAutofit/>
          </a:bodyPr>
          <a:lstStyle/>
          <a:p>
            <a:pPr marL="228600" indent="-228600">
              <a:buAutoNum type="arabicParenBoth"/>
            </a:pPr>
            <a:r>
              <a:rPr lang="en-US" sz="1200" dirty="0">
                <a:latin typeface="Palatino Linotype" panose="02040502050505030304" pitchFamily="18" charset="0"/>
                <a:cs typeface="Arial" charset="0"/>
              </a:rPr>
              <a:t>Simchi-Levi</a:t>
            </a:r>
            <a:r>
              <a:rPr lang="en-US" sz="1200" dirty="0"/>
              <a:t>,</a:t>
            </a:r>
            <a:r>
              <a:rPr lang="en-US" sz="1200" dirty="0">
                <a:latin typeface="Palatino Linotype" panose="02040502050505030304" pitchFamily="18" charset="0"/>
                <a:cs typeface="Arial" charset="0"/>
              </a:rPr>
              <a:t> D. (2010). Operations Rules: Delivering Customer Value through Flexible Operations. MIT Press.</a:t>
            </a:r>
          </a:p>
          <a:p>
            <a:pPr marL="228600" indent="-228600">
              <a:buFontTx/>
              <a:buAutoNum type="arabicParenBoth"/>
            </a:pPr>
            <a:r>
              <a:rPr lang="en-US" sz="1200" dirty="0">
                <a:latin typeface="Palatino Linotype" panose="02040502050505030304" pitchFamily="18" charset="0"/>
                <a:cs typeface="Arial" charset="0"/>
              </a:rPr>
              <a:t>Siddiqui, F. (2020 August 18). Ventilators built in a hurry now sit unused. </a:t>
            </a:r>
            <a:r>
              <a:rPr lang="en-US" sz="1200" i="1" dirty="0">
                <a:latin typeface="Palatino Linotype" panose="02040502050505030304" pitchFamily="18" charset="0"/>
                <a:cs typeface="Arial" charset="0"/>
              </a:rPr>
              <a:t>Washington Post</a:t>
            </a:r>
            <a:r>
              <a:rPr lang="en-US" sz="1200" dirty="0">
                <a:latin typeface="Palatino Linotype" panose="02040502050505030304" pitchFamily="18" charset="0"/>
                <a:cs typeface="Arial" charset="0"/>
              </a:rPr>
              <a:t>.</a:t>
            </a:r>
          </a:p>
          <a:p>
            <a:pPr marL="228600" indent="-228600">
              <a:buAutoNum type="arabicParenBoth"/>
            </a:pPr>
            <a:endParaRPr lang="en-US" sz="1200" dirty="0">
              <a:latin typeface="Palatino Linotype" panose="02040502050505030304" pitchFamily="18" charset="0"/>
              <a:cs typeface="Arial" charset="0"/>
            </a:endParaRPr>
          </a:p>
          <a:p>
            <a:endParaRPr lang="en-CA" sz="1200" dirty="0"/>
          </a:p>
        </p:txBody>
      </p:sp>
    </p:spTree>
    <p:extLst>
      <p:ext uri="{BB962C8B-B14F-4D97-AF65-F5344CB8AC3E}">
        <p14:creationId xmlns:p14="http://schemas.microsoft.com/office/powerpoint/2010/main" val="109430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954E-AE85-4972-91BB-3655CB1EEA93}"/>
              </a:ext>
            </a:extLst>
          </p:cNvPr>
          <p:cNvSpPr>
            <a:spLocks noGrp="1"/>
          </p:cNvSpPr>
          <p:nvPr>
            <p:ph type="title"/>
          </p:nvPr>
        </p:nvSpPr>
        <p:spPr/>
        <p:txBody>
          <a:bodyPr/>
          <a:lstStyle/>
          <a:p>
            <a:r>
              <a:rPr lang="en-US" dirty="0"/>
              <a:t>VC/SC with Feedback</a:t>
            </a:r>
            <a:endParaRPr lang="en-CA" dirty="0"/>
          </a:p>
        </p:txBody>
      </p:sp>
      <p:sp>
        <p:nvSpPr>
          <p:cNvPr id="4" name="Slide Number Placeholder 3">
            <a:extLst>
              <a:ext uri="{FF2B5EF4-FFF2-40B4-BE49-F238E27FC236}">
                <a16:creationId xmlns:a16="http://schemas.microsoft.com/office/drawing/2014/main" id="{D8E20F7B-524E-40FC-95E8-9A02485F7274}"/>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16</a:t>
            </a:fld>
            <a:endParaRPr lang="en-US"/>
          </a:p>
        </p:txBody>
      </p:sp>
      <p:pic>
        <p:nvPicPr>
          <p:cNvPr id="6" name="Picture 5">
            <a:extLst>
              <a:ext uri="{FF2B5EF4-FFF2-40B4-BE49-F238E27FC236}">
                <a16:creationId xmlns:a16="http://schemas.microsoft.com/office/drawing/2014/main" id="{D70F56E1-BA18-4966-ACE4-36AABBF50384}"/>
              </a:ext>
            </a:extLst>
          </p:cNvPr>
          <p:cNvPicPr>
            <a:picLocks noChangeAspect="1"/>
          </p:cNvPicPr>
          <p:nvPr/>
        </p:nvPicPr>
        <p:blipFill>
          <a:blip r:embed="rId2"/>
          <a:stretch>
            <a:fillRect/>
          </a:stretch>
        </p:blipFill>
        <p:spPr>
          <a:xfrm>
            <a:off x="3175703" y="3500165"/>
            <a:ext cx="6641883" cy="2083640"/>
          </a:xfrm>
          <a:prstGeom prst="rect">
            <a:avLst/>
          </a:prstGeom>
        </p:spPr>
      </p:pic>
      <p:sp>
        <p:nvSpPr>
          <p:cNvPr id="7" name="Arrow: Chevron 6">
            <a:extLst>
              <a:ext uri="{FF2B5EF4-FFF2-40B4-BE49-F238E27FC236}">
                <a16:creationId xmlns:a16="http://schemas.microsoft.com/office/drawing/2014/main" id="{6E29C21B-E891-4403-A05A-C5689AEBD09E}"/>
              </a:ext>
            </a:extLst>
          </p:cNvPr>
          <p:cNvSpPr/>
          <p:nvPr/>
        </p:nvSpPr>
        <p:spPr>
          <a:xfrm>
            <a:off x="2514600" y="4212205"/>
            <a:ext cx="914400" cy="533400"/>
          </a:xfrm>
          <a:prstGeom prst="chevron">
            <a:avLst>
              <a:gd name="adj" fmla="val 411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Palatino Linotype" panose="02040502050505030304" pitchFamily="18" charset="0"/>
              </a:rPr>
              <a:t>Demand Forecast</a:t>
            </a:r>
            <a:endParaRPr lang="en-CA" sz="900" b="1" dirty="0">
              <a:solidFill>
                <a:schemeClr val="tx1"/>
              </a:solidFill>
              <a:latin typeface="Palatino Linotype" panose="02040502050505030304" pitchFamily="18" charset="0"/>
            </a:endParaRPr>
          </a:p>
        </p:txBody>
      </p:sp>
      <p:sp>
        <p:nvSpPr>
          <p:cNvPr id="8" name="Arrow: Chevron 7">
            <a:extLst>
              <a:ext uri="{FF2B5EF4-FFF2-40B4-BE49-F238E27FC236}">
                <a16:creationId xmlns:a16="http://schemas.microsoft.com/office/drawing/2014/main" id="{1AA5D0A2-D59A-4832-8666-BEFF5C22D3D5}"/>
              </a:ext>
            </a:extLst>
          </p:cNvPr>
          <p:cNvSpPr/>
          <p:nvPr/>
        </p:nvSpPr>
        <p:spPr>
          <a:xfrm>
            <a:off x="1752600" y="4212205"/>
            <a:ext cx="914400" cy="533400"/>
          </a:xfrm>
          <a:prstGeom prst="chevron">
            <a:avLst>
              <a:gd name="adj" fmla="val 411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144000" tIns="0" rIns="0" bIns="0" rtlCol="0" anchor="ctr"/>
          <a:lstStyle/>
          <a:p>
            <a:pPr algn="ctr"/>
            <a:r>
              <a:rPr lang="en-US" sz="900" b="1" dirty="0">
                <a:solidFill>
                  <a:schemeClr val="tx1"/>
                </a:solidFill>
                <a:latin typeface="Palatino Linotype" panose="02040502050505030304" pitchFamily="18" charset="0"/>
              </a:rPr>
              <a:t>R&amp;D/ </a:t>
            </a:r>
            <a:br>
              <a:rPr lang="en-US" sz="900" b="1" dirty="0">
                <a:solidFill>
                  <a:schemeClr val="tx1"/>
                </a:solidFill>
                <a:latin typeface="Palatino Linotype" panose="02040502050505030304" pitchFamily="18" charset="0"/>
              </a:rPr>
            </a:br>
            <a:r>
              <a:rPr lang="en-US" sz="900" b="1" dirty="0">
                <a:solidFill>
                  <a:schemeClr val="tx1"/>
                </a:solidFill>
                <a:latin typeface="Palatino Linotype" panose="02040502050505030304" pitchFamily="18" charset="0"/>
              </a:rPr>
              <a:t>Innovation</a:t>
            </a:r>
            <a:endParaRPr lang="en-CA" sz="900" b="1" dirty="0">
              <a:solidFill>
                <a:schemeClr val="tx1"/>
              </a:solidFill>
              <a:latin typeface="Palatino Linotype" panose="02040502050505030304" pitchFamily="18" charset="0"/>
            </a:endParaRPr>
          </a:p>
        </p:txBody>
      </p:sp>
      <p:sp>
        <p:nvSpPr>
          <p:cNvPr id="9" name="Arrow: Chevron 8">
            <a:extLst>
              <a:ext uri="{FF2B5EF4-FFF2-40B4-BE49-F238E27FC236}">
                <a16:creationId xmlns:a16="http://schemas.microsoft.com/office/drawing/2014/main" id="{B993B036-EC95-4CDB-8BAB-DB76D01B39F4}"/>
              </a:ext>
            </a:extLst>
          </p:cNvPr>
          <p:cNvSpPr/>
          <p:nvPr/>
        </p:nvSpPr>
        <p:spPr>
          <a:xfrm>
            <a:off x="9564287" y="4212205"/>
            <a:ext cx="914400" cy="533400"/>
          </a:xfrm>
          <a:prstGeom prst="chevron">
            <a:avLst>
              <a:gd name="adj" fmla="val 411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108000" tIns="0" rIns="0" bIns="0" rtlCol="0" anchor="ctr"/>
          <a:lstStyle/>
          <a:p>
            <a:pPr algn="ctr"/>
            <a:r>
              <a:rPr lang="en-US" sz="900" b="1" dirty="0">
                <a:solidFill>
                  <a:schemeClr val="tx1"/>
                </a:solidFill>
                <a:latin typeface="Palatino Linotype" panose="02040502050505030304" pitchFamily="18" charset="0"/>
              </a:rPr>
              <a:t>Product</a:t>
            </a:r>
          </a:p>
          <a:p>
            <a:pPr algn="ctr"/>
            <a:r>
              <a:rPr lang="en-US" sz="900" b="1" dirty="0">
                <a:solidFill>
                  <a:schemeClr val="tx1"/>
                </a:solidFill>
                <a:latin typeface="Palatino Linotype" panose="02040502050505030304" pitchFamily="18" charset="0"/>
              </a:rPr>
              <a:t>Support</a:t>
            </a:r>
            <a:endParaRPr lang="en-CA" sz="900" b="1" dirty="0">
              <a:solidFill>
                <a:schemeClr val="tx1"/>
              </a:solidFill>
              <a:latin typeface="Palatino Linotype" panose="02040502050505030304" pitchFamily="18" charset="0"/>
            </a:endParaRPr>
          </a:p>
        </p:txBody>
      </p:sp>
      <p:sp>
        <p:nvSpPr>
          <p:cNvPr id="13" name="TextBox 12">
            <a:extLst>
              <a:ext uri="{FF2B5EF4-FFF2-40B4-BE49-F238E27FC236}">
                <a16:creationId xmlns:a16="http://schemas.microsoft.com/office/drawing/2014/main" id="{736A1F34-8F47-4C30-B048-C74FB2A094B9}"/>
              </a:ext>
            </a:extLst>
          </p:cNvPr>
          <p:cNvSpPr txBox="1"/>
          <p:nvPr/>
        </p:nvSpPr>
        <p:spPr>
          <a:xfrm>
            <a:off x="3352801" y="5648922"/>
            <a:ext cx="6095999" cy="458787"/>
          </a:xfrm>
          <a:prstGeom prst="rect">
            <a:avLst/>
          </a:prstGeom>
          <a:noFill/>
        </p:spPr>
        <p:txBody>
          <a:bodyPr wrap="square" lIns="36000" tIns="36000" rIns="36000" bIns="36000" rtlCol="0">
            <a:noAutofit/>
          </a:bodyPr>
          <a:lstStyle>
            <a:defPPr>
              <a:defRPr lang="en-US"/>
            </a:defPPr>
            <a:lvl1pPr marL="228600" indent="-228600">
              <a:buAutoNum type="arabicParenBoth"/>
              <a:defRPr sz="1200">
                <a:latin typeface="Palatino Linotype" panose="02040502050505030304" pitchFamily="18" charset="0"/>
                <a:cs typeface="Arial" charset="0"/>
              </a:defRPr>
            </a:lvl1pPr>
          </a:lstStyle>
          <a:p>
            <a:pPr marL="0" indent="0">
              <a:buNone/>
            </a:pPr>
            <a:r>
              <a:rPr lang="en-US" dirty="0"/>
              <a:t>adapted from Laudal, D. A. (2017). Evaluation of Rare Earth Element Extraction From North Dakota Coal-Related Feed Stocks [Dissertation]. UND.</a:t>
            </a:r>
          </a:p>
        </p:txBody>
      </p:sp>
      <p:sp>
        <p:nvSpPr>
          <p:cNvPr id="14" name="Arrow: Right 13">
            <a:extLst>
              <a:ext uri="{FF2B5EF4-FFF2-40B4-BE49-F238E27FC236}">
                <a16:creationId xmlns:a16="http://schemas.microsoft.com/office/drawing/2014/main" id="{9A32F25B-C88B-428B-B580-B9A6CFE2A79F}"/>
              </a:ext>
            </a:extLst>
          </p:cNvPr>
          <p:cNvSpPr/>
          <p:nvPr/>
        </p:nvSpPr>
        <p:spPr>
          <a:xfrm>
            <a:off x="4267200" y="2970789"/>
            <a:ext cx="5410201" cy="546879"/>
          </a:xfrm>
          <a:prstGeom prst="right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Palatino Linotype" panose="02040502050505030304" pitchFamily="18" charset="0"/>
              </a:rPr>
              <a:t>Supply Chain</a:t>
            </a:r>
            <a:endParaRPr lang="en-CA" sz="1400" dirty="0">
              <a:solidFill>
                <a:schemeClr val="tx1"/>
              </a:solidFill>
              <a:latin typeface="Palatino Linotype" panose="02040502050505030304" pitchFamily="18" charset="0"/>
            </a:endParaRPr>
          </a:p>
        </p:txBody>
      </p:sp>
      <p:sp>
        <p:nvSpPr>
          <p:cNvPr id="15" name="Arrow: Right 14">
            <a:extLst>
              <a:ext uri="{FF2B5EF4-FFF2-40B4-BE49-F238E27FC236}">
                <a16:creationId xmlns:a16="http://schemas.microsoft.com/office/drawing/2014/main" id="{4EF52214-9862-427B-960D-ED1A8B76E506}"/>
              </a:ext>
            </a:extLst>
          </p:cNvPr>
          <p:cNvSpPr/>
          <p:nvPr/>
        </p:nvSpPr>
        <p:spPr>
          <a:xfrm>
            <a:off x="3276600" y="2370710"/>
            <a:ext cx="6400800" cy="546879"/>
          </a:xfrm>
          <a:prstGeom prst="right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Palatino Linotype" panose="02040502050505030304" pitchFamily="18" charset="0"/>
              </a:rPr>
              <a:t>Product-Driven Value Chain</a:t>
            </a:r>
            <a:endParaRPr lang="en-CA" sz="1400" dirty="0">
              <a:solidFill>
                <a:schemeClr val="tx1"/>
              </a:solidFill>
              <a:latin typeface="Palatino Linotype" panose="02040502050505030304" pitchFamily="18" charset="0"/>
            </a:endParaRPr>
          </a:p>
        </p:txBody>
      </p:sp>
      <p:sp>
        <p:nvSpPr>
          <p:cNvPr id="16" name="Arrow: Right 15">
            <a:extLst>
              <a:ext uri="{FF2B5EF4-FFF2-40B4-BE49-F238E27FC236}">
                <a16:creationId xmlns:a16="http://schemas.microsoft.com/office/drawing/2014/main" id="{E77342AF-5FB5-4C7A-8001-B52F50D61A7D}"/>
              </a:ext>
            </a:extLst>
          </p:cNvPr>
          <p:cNvSpPr/>
          <p:nvPr/>
        </p:nvSpPr>
        <p:spPr>
          <a:xfrm>
            <a:off x="1752600" y="1850752"/>
            <a:ext cx="8726086" cy="546879"/>
          </a:xfrm>
          <a:prstGeom prst="right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Palatino Linotype" panose="02040502050505030304" pitchFamily="18" charset="0"/>
              </a:rPr>
              <a:t>Buyer-Driven Value Chain</a:t>
            </a:r>
            <a:endParaRPr lang="en-CA" sz="1400" dirty="0">
              <a:solidFill>
                <a:schemeClr val="tx1"/>
              </a:solidFill>
              <a:latin typeface="Palatino Linotype" panose="02040502050505030304" pitchFamily="18" charset="0"/>
            </a:endParaRPr>
          </a:p>
        </p:txBody>
      </p:sp>
      <p:cxnSp>
        <p:nvCxnSpPr>
          <p:cNvPr id="18" name="Straight Arrow Connector 17">
            <a:extLst>
              <a:ext uri="{FF2B5EF4-FFF2-40B4-BE49-F238E27FC236}">
                <a16:creationId xmlns:a16="http://schemas.microsoft.com/office/drawing/2014/main" id="{154FBBB4-55FB-4700-B00C-AA02EBD407F8}"/>
              </a:ext>
            </a:extLst>
          </p:cNvPr>
          <p:cNvCxnSpPr>
            <a:cxnSpLocks/>
          </p:cNvCxnSpPr>
          <p:nvPr/>
        </p:nvCxnSpPr>
        <p:spPr>
          <a:xfrm>
            <a:off x="1733749" y="1972556"/>
            <a:ext cx="8497487" cy="0"/>
          </a:xfrm>
          <a:prstGeom prst="straightConnector1">
            <a:avLst/>
          </a:prstGeom>
          <a:ln w="571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65F190C-7D8A-4323-9DC4-865808AC0994}"/>
              </a:ext>
            </a:extLst>
          </p:cNvPr>
          <p:cNvCxnSpPr>
            <a:cxnSpLocks/>
          </p:cNvCxnSpPr>
          <p:nvPr/>
        </p:nvCxnSpPr>
        <p:spPr>
          <a:xfrm>
            <a:off x="3254716" y="2514600"/>
            <a:ext cx="6149987" cy="0"/>
          </a:xfrm>
          <a:prstGeom prst="straightConnector1">
            <a:avLst/>
          </a:prstGeom>
          <a:ln w="571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A15F62-5BB1-4631-A04C-ED112DDADE5C}"/>
              </a:ext>
            </a:extLst>
          </p:cNvPr>
          <p:cNvCxnSpPr>
            <a:cxnSpLocks/>
          </p:cNvCxnSpPr>
          <p:nvPr/>
        </p:nvCxnSpPr>
        <p:spPr>
          <a:xfrm>
            <a:off x="4245090" y="3110061"/>
            <a:ext cx="5162081" cy="0"/>
          </a:xfrm>
          <a:prstGeom prst="straightConnector1">
            <a:avLst/>
          </a:prstGeom>
          <a:ln w="571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153FB43-1241-47E2-B0AC-DA34A6671CBA}"/>
              </a:ext>
            </a:extLst>
          </p:cNvPr>
          <p:cNvCxnSpPr>
            <a:cxnSpLocks/>
          </p:cNvCxnSpPr>
          <p:nvPr/>
        </p:nvCxnSpPr>
        <p:spPr>
          <a:xfrm>
            <a:off x="2799646" y="3200399"/>
            <a:ext cx="629354" cy="0"/>
          </a:xfrm>
          <a:prstGeom prst="straightConnector1">
            <a:avLst/>
          </a:prstGeom>
          <a:ln w="571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E87A627-CE06-4D91-BBB6-FE456CAA818B}"/>
              </a:ext>
            </a:extLst>
          </p:cNvPr>
          <p:cNvSpPr txBox="1"/>
          <p:nvPr/>
        </p:nvSpPr>
        <p:spPr>
          <a:xfrm>
            <a:off x="1820831" y="3046512"/>
            <a:ext cx="934871" cy="307777"/>
          </a:xfrm>
          <a:prstGeom prst="rect">
            <a:avLst/>
          </a:prstGeom>
          <a:noFill/>
        </p:spPr>
        <p:txBody>
          <a:bodyPr wrap="none" rtlCol="0">
            <a:spAutoFit/>
          </a:bodyPr>
          <a:lstStyle/>
          <a:p>
            <a:r>
              <a:rPr lang="en-US" sz="1400" dirty="0">
                <a:latin typeface="Palatino Linotype" panose="02040502050505030304" pitchFamily="18" charset="0"/>
              </a:rPr>
              <a:t>Feedback</a:t>
            </a:r>
            <a:endParaRPr lang="en-CA" sz="1400" dirty="0">
              <a:latin typeface="Palatino Linotype" panose="02040502050505030304" pitchFamily="18" charset="0"/>
            </a:endParaRPr>
          </a:p>
        </p:txBody>
      </p:sp>
      <p:sp>
        <p:nvSpPr>
          <p:cNvPr id="28" name="Rectangle 27">
            <a:extLst>
              <a:ext uri="{FF2B5EF4-FFF2-40B4-BE49-F238E27FC236}">
                <a16:creationId xmlns:a16="http://schemas.microsoft.com/office/drawing/2014/main" id="{5A02E886-0874-458D-B8C5-4DEDF34A0BEE}"/>
              </a:ext>
            </a:extLst>
          </p:cNvPr>
          <p:cNvSpPr/>
          <p:nvPr/>
        </p:nvSpPr>
        <p:spPr>
          <a:xfrm>
            <a:off x="1820830" y="2970788"/>
            <a:ext cx="1684370" cy="458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066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8F70-99E3-413F-BA4D-9BEFFE1E3350}"/>
              </a:ext>
            </a:extLst>
          </p:cNvPr>
          <p:cNvSpPr>
            <a:spLocks noGrp="1"/>
          </p:cNvSpPr>
          <p:nvPr>
            <p:ph type="title"/>
          </p:nvPr>
        </p:nvSpPr>
        <p:spPr>
          <a:xfrm>
            <a:off x="1981200" y="274638"/>
            <a:ext cx="8610600" cy="1143000"/>
          </a:xfrm>
        </p:spPr>
        <p:txBody>
          <a:bodyPr vert="horz" lIns="91440" tIns="45720" rIns="0" bIns="45720" rtlCol="0" anchor="ctr">
            <a:normAutofit/>
          </a:bodyPr>
          <a:lstStyle/>
          <a:p>
            <a:r>
              <a:rPr lang="en-US" dirty="0"/>
              <a:t>Shift to Buyer-Driven VC (1)</a:t>
            </a:r>
            <a:endParaRPr lang="en-CA" dirty="0"/>
          </a:p>
        </p:txBody>
      </p:sp>
      <p:pic>
        <p:nvPicPr>
          <p:cNvPr id="6" name="Content Placeholder 5" descr="A picture containing chart&#10;&#10;Description automatically generated">
            <a:extLst>
              <a:ext uri="{FF2B5EF4-FFF2-40B4-BE49-F238E27FC236}">
                <a16:creationId xmlns:a16="http://schemas.microsoft.com/office/drawing/2014/main" id="{429E1009-1E75-4468-A2BA-E260B3B9438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25988" y="1600201"/>
            <a:ext cx="6140024" cy="4525963"/>
          </a:xfrm>
        </p:spPr>
      </p:pic>
      <p:sp>
        <p:nvSpPr>
          <p:cNvPr id="4" name="Slide Number Placeholder 3">
            <a:extLst>
              <a:ext uri="{FF2B5EF4-FFF2-40B4-BE49-F238E27FC236}">
                <a16:creationId xmlns:a16="http://schemas.microsoft.com/office/drawing/2014/main" id="{41FEB035-F5F1-4AE7-A1FD-BCDDF5924BBB}"/>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17</a:t>
            </a:fld>
            <a:endParaRPr lang="en-US"/>
          </a:p>
        </p:txBody>
      </p:sp>
    </p:spTree>
    <p:extLst>
      <p:ext uri="{BB962C8B-B14F-4D97-AF65-F5344CB8AC3E}">
        <p14:creationId xmlns:p14="http://schemas.microsoft.com/office/powerpoint/2010/main" val="48992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95B5-50D7-44D0-BC22-0F0DA74F28C6}"/>
              </a:ext>
            </a:extLst>
          </p:cNvPr>
          <p:cNvSpPr>
            <a:spLocks noGrp="1"/>
          </p:cNvSpPr>
          <p:nvPr>
            <p:ph type="title"/>
          </p:nvPr>
        </p:nvSpPr>
        <p:spPr>
          <a:xfrm>
            <a:off x="1981200" y="274638"/>
            <a:ext cx="8610600" cy="1143000"/>
          </a:xfrm>
        </p:spPr>
        <p:txBody>
          <a:bodyPr vert="horz" lIns="91440" tIns="45720" rIns="0" bIns="45720" rtlCol="0" anchor="ctr">
            <a:normAutofit/>
          </a:bodyPr>
          <a:lstStyle/>
          <a:p>
            <a:r>
              <a:rPr lang="en-US" dirty="0"/>
              <a:t>Shift to Buyer-Driven VC (2)</a:t>
            </a:r>
            <a:endParaRPr lang="en-CA" dirty="0"/>
          </a:p>
        </p:txBody>
      </p:sp>
      <p:pic>
        <p:nvPicPr>
          <p:cNvPr id="6" name="Content Placeholder 5" descr="Chart&#10;&#10;Description automatically generated with medium confidence">
            <a:extLst>
              <a:ext uri="{FF2B5EF4-FFF2-40B4-BE49-F238E27FC236}">
                <a16:creationId xmlns:a16="http://schemas.microsoft.com/office/drawing/2014/main" id="{278117D2-B88D-4111-AE48-C7BC46C198A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78692" y="1600201"/>
            <a:ext cx="6034616" cy="4525963"/>
          </a:xfrm>
        </p:spPr>
      </p:pic>
      <p:sp>
        <p:nvSpPr>
          <p:cNvPr id="4" name="Slide Number Placeholder 3">
            <a:extLst>
              <a:ext uri="{FF2B5EF4-FFF2-40B4-BE49-F238E27FC236}">
                <a16:creationId xmlns:a16="http://schemas.microsoft.com/office/drawing/2014/main" id="{0D868B22-5300-4D19-AAE8-4006EB464D31}"/>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18</a:t>
            </a:fld>
            <a:endParaRPr lang="en-US"/>
          </a:p>
        </p:txBody>
      </p:sp>
    </p:spTree>
    <p:extLst>
      <p:ext uri="{BB962C8B-B14F-4D97-AF65-F5344CB8AC3E}">
        <p14:creationId xmlns:p14="http://schemas.microsoft.com/office/powerpoint/2010/main" val="229886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17364F-A6E9-4FF2-96AE-CA44BCA5EA83}"/>
              </a:ext>
            </a:extLst>
          </p:cNvPr>
          <p:cNvSpPr>
            <a:spLocks noGrp="1"/>
          </p:cNvSpPr>
          <p:nvPr>
            <p:ph type="title"/>
          </p:nvPr>
        </p:nvSpPr>
        <p:spPr/>
        <p:txBody>
          <a:bodyPr/>
          <a:lstStyle/>
          <a:p>
            <a:r>
              <a:rPr lang="en-CA" dirty="0"/>
              <a:t>3. Transformational Change Framework</a:t>
            </a:r>
          </a:p>
        </p:txBody>
      </p:sp>
      <p:sp>
        <p:nvSpPr>
          <p:cNvPr id="6" name="Text Placeholder 5">
            <a:extLst>
              <a:ext uri="{FF2B5EF4-FFF2-40B4-BE49-F238E27FC236}">
                <a16:creationId xmlns:a16="http://schemas.microsoft.com/office/drawing/2014/main" id="{DDCB8487-E159-420A-AA3D-96AF8D28548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CC589D80-94CE-4333-855B-D1B82A3DD016}"/>
              </a:ext>
            </a:extLst>
          </p:cNvPr>
          <p:cNvSpPr>
            <a:spLocks noGrp="1"/>
          </p:cNvSpPr>
          <p:nvPr>
            <p:ph type="sldNum" sz="quarter" idx="4294967295"/>
          </p:nvPr>
        </p:nvSpPr>
        <p:spPr>
          <a:xfrm>
            <a:off x="10058400" y="952500"/>
            <a:ext cx="609600" cy="458788"/>
          </a:xfrm>
        </p:spPr>
        <p:txBody>
          <a:bodyPr/>
          <a:lstStyle/>
          <a:p>
            <a:fld id="{7CB2D2BD-87FD-CD46-B4A6-95E44C5F9A18}" type="slidenum">
              <a:rPr lang="en-US" smtClean="0"/>
              <a:pPr/>
              <a:t>19</a:t>
            </a:fld>
            <a:endParaRPr lang="en-US"/>
          </a:p>
        </p:txBody>
      </p:sp>
    </p:spTree>
    <p:extLst>
      <p:ext uri="{BB962C8B-B14F-4D97-AF65-F5344CB8AC3E}">
        <p14:creationId xmlns:p14="http://schemas.microsoft.com/office/powerpoint/2010/main" val="187531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D3EA-7B9F-4B4D-9C68-08A38521AC6B}"/>
              </a:ext>
            </a:extLst>
          </p:cNvPr>
          <p:cNvSpPr>
            <a:spLocks noGrp="1"/>
          </p:cNvSpPr>
          <p:nvPr>
            <p:ph type="title"/>
          </p:nvPr>
        </p:nvSpPr>
        <p:spPr/>
        <p:txBody>
          <a:bodyPr/>
          <a:lstStyle/>
          <a:p>
            <a:r>
              <a:rPr lang="en-US" dirty="0"/>
              <a:t>Objective for Today</a:t>
            </a:r>
            <a:endParaRPr lang="en-CA" dirty="0"/>
          </a:p>
        </p:txBody>
      </p:sp>
      <p:sp>
        <p:nvSpPr>
          <p:cNvPr id="3" name="Content Placeholder 2">
            <a:extLst>
              <a:ext uri="{FF2B5EF4-FFF2-40B4-BE49-F238E27FC236}">
                <a16:creationId xmlns:a16="http://schemas.microsoft.com/office/drawing/2014/main" id="{F56DB24E-8877-4E1A-B0B2-0A0229F92B0A}"/>
              </a:ext>
            </a:extLst>
          </p:cNvPr>
          <p:cNvSpPr>
            <a:spLocks noGrp="1"/>
          </p:cNvSpPr>
          <p:nvPr>
            <p:ph idx="1"/>
          </p:nvPr>
        </p:nvSpPr>
        <p:spPr/>
        <p:txBody>
          <a:bodyPr/>
          <a:lstStyle/>
          <a:p>
            <a:r>
              <a:rPr lang="en-US" dirty="0"/>
              <a:t>Describe the problem</a:t>
            </a:r>
          </a:p>
          <a:p>
            <a:pPr marL="342900" lvl="1" indent="-342900"/>
            <a:r>
              <a:rPr lang="en-US" dirty="0"/>
              <a:t>Describe the hypothesis</a:t>
            </a:r>
          </a:p>
          <a:p>
            <a:pPr marL="342900" lvl="1" indent="-342900"/>
            <a:r>
              <a:rPr lang="en-US" dirty="0"/>
              <a:t>Peer discussion</a:t>
            </a:r>
          </a:p>
        </p:txBody>
      </p:sp>
      <p:sp>
        <p:nvSpPr>
          <p:cNvPr id="4" name="Slide Number Placeholder 3">
            <a:extLst>
              <a:ext uri="{FF2B5EF4-FFF2-40B4-BE49-F238E27FC236}">
                <a16:creationId xmlns:a16="http://schemas.microsoft.com/office/drawing/2014/main" id="{121F2336-6D03-46F1-8889-40075ACDE581}"/>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2</a:t>
            </a:fld>
            <a:endParaRPr lang="en-US"/>
          </a:p>
        </p:txBody>
      </p:sp>
      <p:pic>
        <p:nvPicPr>
          <p:cNvPr id="6" name="Picture 5" descr="A picture containing text, indoor, shelf, different&#10;&#10;Description automatically generated">
            <a:extLst>
              <a:ext uri="{FF2B5EF4-FFF2-40B4-BE49-F238E27FC236}">
                <a16:creationId xmlns:a16="http://schemas.microsoft.com/office/drawing/2014/main" id="{EF2CFB48-61C4-4E68-80D3-102D07578C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505200"/>
            <a:ext cx="9144000" cy="2286000"/>
          </a:xfrm>
          <a:prstGeom prst="rect">
            <a:avLst/>
          </a:prstGeom>
        </p:spPr>
      </p:pic>
    </p:spTree>
    <p:extLst>
      <p:ext uri="{BB962C8B-B14F-4D97-AF65-F5344CB8AC3E}">
        <p14:creationId xmlns:p14="http://schemas.microsoft.com/office/powerpoint/2010/main" val="333657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4432-A528-441D-996E-F90383C573C6}"/>
              </a:ext>
            </a:extLst>
          </p:cNvPr>
          <p:cNvSpPr>
            <a:spLocks noGrp="1"/>
          </p:cNvSpPr>
          <p:nvPr>
            <p:ph type="title"/>
          </p:nvPr>
        </p:nvSpPr>
        <p:spPr/>
        <p:txBody>
          <a:bodyPr>
            <a:normAutofit/>
          </a:bodyPr>
          <a:lstStyle/>
          <a:p>
            <a:r>
              <a:rPr lang="en-CA" dirty="0"/>
              <a:t>VC Transformation Framework</a:t>
            </a:r>
          </a:p>
        </p:txBody>
      </p:sp>
      <p:sp>
        <p:nvSpPr>
          <p:cNvPr id="4" name="Slide Number Placeholder 3">
            <a:extLst>
              <a:ext uri="{FF2B5EF4-FFF2-40B4-BE49-F238E27FC236}">
                <a16:creationId xmlns:a16="http://schemas.microsoft.com/office/drawing/2014/main" id="{B63156DF-8C24-4171-94F9-24BBD94E6C88}"/>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20</a:t>
            </a:fld>
            <a:endParaRPr lang="en-US"/>
          </a:p>
        </p:txBody>
      </p:sp>
      <p:pic>
        <p:nvPicPr>
          <p:cNvPr id="5" name="Picture 2">
            <a:extLst>
              <a:ext uri="{FF2B5EF4-FFF2-40B4-BE49-F238E27FC236}">
                <a16:creationId xmlns:a16="http://schemas.microsoft.com/office/drawing/2014/main" id="{97A191A5-80A7-4F80-8AFC-DF72CE863E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9784" y="1371600"/>
            <a:ext cx="4536216" cy="42582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5A0504-97BD-43D5-A9B7-C2D94218A478}"/>
              </a:ext>
            </a:extLst>
          </p:cNvPr>
          <p:cNvSpPr txBox="1"/>
          <p:nvPr/>
        </p:nvSpPr>
        <p:spPr>
          <a:xfrm>
            <a:off x="1559784" y="5629887"/>
            <a:ext cx="5603016" cy="646331"/>
          </a:xfrm>
          <a:prstGeom prst="rect">
            <a:avLst/>
          </a:prstGeom>
          <a:noFill/>
        </p:spPr>
        <p:txBody>
          <a:bodyPr wrap="square" rtlCol="0">
            <a:spAutoFit/>
          </a:bodyPr>
          <a:lstStyle/>
          <a:p>
            <a:r>
              <a:rPr lang="en-US" sz="1200" dirty="0"/>
              <a:t>Geels, F. W., </a:t>
            </a:r>
            <a:r>
              <a:rPr lang="en-US" sz="1200" dirty="0" err="1"/>
              <a:t>Sovacool</a:t>
            </a:r>
            <a:r>
              <a:rPr lang="en-US" sz="1200" dirty="0"/>
              <a:t>, B. K., </a:t>
            </a:r>
            <a:r>
              <a:rPr lang="en-US" sz="1200" dirty="0" err="1"/>
              <a:t>Schwanen</a:t>
            </a:r>
            <a:r>
              <a:rPr lang="en-US" sz="1200" dirty="0"/>
              <a:t>, T., &amp; Sorrell, S. (2017). </a:t>
            </a:r>
          </a:p>
          <a:p>
            <a:r>
              <a:rPr lang="en-US" sz="1200" dirty="0"/>
              <a:t>The Socio-Technical Dynamics of Low-Carbon Transitions. </a:t>
            </a:r>
            <a:r>
              <a:rPr lang="en-US" sz="1200" i="1" dirty="0"/>
              <a:t>Joule</a:t>
            </a:r>
            <a:r>
              <a:rPr lang="en-US" sz="1200" dirty="0"/>
              <a:t>, </a:t>
            </a:r>
            <a:r>
              <a:rPr lang="en-US" sz="1200" i="1" dirty="0"/>
              <a:t>1</a:t>
            </a:r>
            <a:r>
              <a:rPr lang="en-US" sz="1200" dirty="0"/>
              <a:t>(3), 463–479. </a:t>
            </a:r>
            <a:r>
              <a:rPr lang="en-US" sz="1200" dirty="0">
                <a:hlinkClick r:id="rId3"/>
              </a:rPr>
              <a:t>https://doi.org/10.1016/j.joule.2017.09.018</a:t>
            </a:r>
            <a:endParaRPr lang="en-US" sz="1200" dirty="0"/>
          </a:p>
        </p:txBody>
      </p:sp>
      <p:sp>
        <p:nvSpPr>
          <p:cNvPr id="7" name="TextBox 6">
            <a:extLst>
              <a:ext uri="{FF2B5EF4-FFF2-40B4-BE49-F238E27FC236}">
                <a16:creationId xmlns:a16="http://schemas.microsoft.com/office/drawing/2014/main" id="{A11C4A6E-8EC4-4FC0-8795-4B5B625C5DFB}"/>
              </a:ext>
            </a:extLst>
          </p:cNvPr>
          <p:cNvSpPr txBox="1"/>
          <p:nvPr/>
        </p:nvSpPr>
        <p:spPr>
          <a:xfrm>
            <a:off x="6140179" y="1295400"/>
            <a:ext cx="4476089" cy="1938992"/>
          </a:xfrm>
          <a:prstGeom prst="rect">
            <a:avLst/>
          </a:prstGeom>
          <a:solidFill>
            <a:schemeClr val="bg1"/>
          </a:solidFill>
        </p:spPr>
        <p:txBody>
          <a:bodyPr wrap="square" rtlCol="0">
            <a:spAutoFit/>
          </a:bodyPr>
          <a:lstStyle/>
          <a:p>
            <a:r>
              <a:rPr lang="en-CA" sz="1200" dirty="0"/>
              <a:t>“</a:t>
            </a:r>
            <a:r>
              <a:rPr lang="en-US" sz="1200" dirty="0"/>
              <a:t>One theoretical approach that has been extensively applied to the study of transitions, especially that of energy systems, and is well-established in the transitions research community, is the </a:t>
            </a:r>
            <a:r>
              <a:rPr lang="en-US" sz="1200" b="1" dirty="0"/>
              <a:t>multi-level perspective, or MLP.” </a:t>
            </a:r>
            <a:r>
              <a:rPr lang="en-US" sz="1200" i="1" dirty="0"/>
              <a:t>(emphasis added)</a:t>
            </a:r>
          </a:p>
          <a:p>
            <a:endParaRPr lang="en-US" sz="1200" dirty="0"/>
          </a:p>
          <a:p>
            <a:r>
              <a:rPr lang="en-US" sz="1200" dirty="0"/>
              <a:t>Hansen, P., Liu, X., &amp; Morrison, G. M. (2019). Agent-based modelling and socio-technical energy transitions: A systematic literature review. </a:t>
            </a:r>
            <a:r>
              <a:rPr lang="en-US" sz="1200" i="1" dirty="0"/>
              <a:t>Energy Research &amp; Social Science</a:t>
            </a:r>
            <a:r>
              <a:rPr lang="en-US" sz="1200" dirty="0"/>
              <a:t>, </a:t>
            </a:r>
            <a:r>
              <a:rPr lang="en-US" sz="1200" i="1" dirty="0"/>
              <a:t>49</a:t>
            </a:r>
            <a:r>
              <a:rPr lang="en-US" sz="1200" dirty="0"/>
              <a:t>, 41–52. </a:t>
            </a:r>
            <a:r>
              <a:rPr lang="en-US" sz="1200" dirty="0">
                <a:hlinkClick r:id="rId4"/>
              </a:rPr>
              <a:t>https://doi.org/10.1016/j.erss.2018.10.021</a:t>
            </a:r>
            <a:endParaRPr lang="en-US" sz="1200" dirty="0"/>
          </a:p>
          <a:p>
            <a:endParaRPr lang="en-CA" sz="1200" i="1" dirty="0"/>
          </a:p>
        </p:txBody>
      </p:sp>
      <p:pic>
        <p:nvPicPr>
          <p:cNvPr id="9" name="Picture 8">
            <a:extLst>
              <a:ext uri="{FF2B5EF4-FFF2-40B4-BE49-F238E27FC236}">
                <a16:creationId xmlns:a16="http://schemas.microsoft.com/office/drawing/2014/main" id="{49A07038-DABF-419A-8650-06CCD036DC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9020" y="3051014"/>
            <a:ext cx="2844181" cy="2762250"/>
          </a:xfrm>
          <a:prstGeom prst="rect">
            <a:avLst/>
          </a:prstGeom>
        </p:spPr>
      </p:pic>
      <p:sp>
        <p:nvSpPr>
          <p:cNvPr id="10" name="TextBox 9">
            <a:extLst>
              <a:ext uri="{FF2B5EF4-FFF2-40B4-BE49-F238E27FC236}">
                <a16:creationId xmlns:a16="http://schemas.microsoft.com/office/drawing/2014/main" id="{60AE9133-2F5A-4F5A-8F10-445117ECF11A}"/>
              </a:ext>
            </a:extLst>
          </p:cNvPr>
          <p:cNvSpPr txBox="1"/>
          <p:nvPr/>
        </p:nvSpPr>
        <p:spPr>
          <a:xfrm>
            <a:off x="8150668" y="5804405"/>
            <a:ext cx="1447832" cy="246221"/>
          </a:xfrm>
          <a:prstGeom prst="rect">
            <a:avLst/>
          </a:prstGeom>
          <a:noFill/>
        </p:spPr>
        <p:txBody>
          <a:bodyPr wrap="none" rtlCol="0">
            <a:spAutoFit/>
          </a:bodyPr>
          <a:lstStyle/>
          <a:p>
            <a:r>
              <a:rPr lang="en-CA" sz="1000" i="1" dirty="0"/>
              <a:t>Fig. 1. from Hansen et al</a:t>
            </a:r>
          </a:p>
        </p:txBody>
      </p:sp>
    </p:spTree>
    <p:extLst>
      <p:ext uri="{BB962C8B-B14F-4D97-AF65-F5344CB8AC3E}">
        <p14:creationId xmlns:p14="http://schemas.microsoft.com/office/powerpoint/2010/main" val="3909102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225B2F12-89A4-41FE-9019-35D9AAAEEF0C}"/>
              </a:ext>
            </a:extLst>
          </p:cNvPr>
          <p:cNvSpPr>
            <a:spLocks noGrp="1"/>
          </p:cNvSpPr>
          <p:nvPr>
            <p:ph type="title"/>
          </p:nvPr>
        </p:nvSpPr>
        <p:spPr>
          <a:xfrm>
            <a:off x="1981200" y="274638"/>
            <a:ext cx="8229600" cy="1143000"/>
          </a:xfrm>
        </p:spPr>
        <p:txBody>
          <a:bodyPr>
            <a:normAutofit/>
          </a:bodyPr>
          <a:lstStyle/>
          <a:p>
            <a:r>
              <a:rPr lang="en-CA" dirty="0"/>
              <a:t>REE VC Multi-Level Perspective</a:t>
            </a:r>
          </a:p>
        </p:txBody>
      </p:sp>
      <p:pic>
        <p:nvPicPr>
          <p:cNvPr id="84" name="Picture 83">
            <a:extLst>
              <a:ext uri="{FF2B5EF4-FFF2-40B4-BE49-F238E27FC236}">
                <a16:creationId xmlns:a16="http://schemas.microsoft.com/office/drawing/2014/main" id="{EA29729B-AE82-4345-9837-7FA6428546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828800"/>
            <a:ext cx="9144000" cy="4298058"/>
          </a:xfrm>
          <a:prstGeom prst="rect">
            <a:avLst/>
          </a:prstGeom>
        </p:spPr>
      </p:pic>
    </p:spTree>
    <p:extLst>
      <p:ext uri="{BB962C8B-B14F-4D97-AF65-F5344CB8AC3E}">
        <p14:creationId xmlns:p14="http://schemas.microsoft.com/office/powerpoint/2010/main" val="112450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B0F2F7-1647-48AC-873B-B62A4122B4C6}"/>
              </a:ext>
            </a:extLst>
          </p:cNvPr>
          <p:cNvSpPr>
            <a:spLocks noGrp="1"/>
          </p:cNvSpPr>
          <p:nvPr>
            <p:ph type="title"/>
          </p:nvPr>
        </p:nvSpPr>
        <p:spPr/>
        <p:txBody>
          <a:bodyPr/>
          <a:lstStyle/>
          <a:p>
            <a:r>
              <a:rPr lang="en-CA" dirty="0"/>
              <a:t>4. Dynamic Simulation of the REE Value Chain</a:t>
            </a:r>
          </a:p>
        </p:txBody>
      </p:sp>
      <p:sp>
        <p:nvSpPr>
          <p:cNvPr id="6" name="Text Placeholder 5">
            <a:extLst>
              <a:ext uri="{FF2B5EF4-FFF2-40B4-BE49-F238E27FC236}">
                <a16:creationId xmlns:a16="http://schemas.microsoft.com/office/drawing/2014/main" id="{6203B888-30A7-4024-9611-6BC259BCFC53}"/>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0A15B2-187F-4482-B8F1-2D18B68DDAC3}"/>
              </a:ext>
            </a:extLst>
          </p:cNvPr>
          <p:cNvSpPr>
            <a:spLocks noGrp="1"/>
          </p:cNvSpPr>
          <p:nvPr>
            <p:ph type="sldNum" sz="quarter" idx="4294967295"/>
          </p:nvPr>
        </p:nvSpPr>
        <p:spPr>
          <a:xfrm>
            <a:off x="10058400" y="952500"/>
            <a:ext cx="609600" cy="458788"/>
          </a:xfrm>
        </p:spPr>
        <p:txBody>
          <a:bodyPr/>
          <a:lstStyle/>
          <a:p>
            <a:fld id="{7CB2D2BD-87FD-CD46-B4A6-95E44C5F9A18}" type="slidenum">
              <a:rPr lang="en-US" smtClean="0"/>
              <a:pPr/>
              <a:t>22</a:t>
            </a:fld>
            <a:endParaRPr lang="en-US"/>
          </a:p>
        </p:txBody>
      </p:sp>
    </p:spTree>
    <p:extLst>
      <p:ext uri="{BB962C8B-B14F-4D97-AF65-F5344CB8AC3E}">
        <p14:creationId xmlns:p14="http://schemas.microsoft.com/office/powerpoint/2010/main" val="213368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Hypothesis</a:t>
            </a:r>
          </a:p>
        </p:txBody>
      </p:sp>
      <p:sp>
        <p:nvSpPr>
          <p:cNvPr id="3" name="Content Placeholder 2"/>
          <p:cNvSpPr>
            <a:spLocks noGrp="1"/>
          </p:cNvSpPr>
          <p:nvPr>
            <p:ph idx="1"/>
          </p:nvPr>
        </p:nvSpPr>
        <p:spPr/>
        <p:txBody>
          <a:bodyPr>
            <a:normAutofit lnSpcReduction="10000"/>
          </a:bodyPr>
          <a:lstStyle/>
          <a:p>
            <a:r>
              <a:rPr lang="en-US" dirty="0"/>
              <a:t>Rare earth element (REE) supply chain </a:t>
            </a:r>
            <a:r>
              <a:rPr lang="en-US" b="1" dirty="0"/>
              <a:t>and</a:t>
            </a:r>
            <a:r>
              <a:rPr lang="en-US" dirty="0"/>
              <a:t> value chain behaviour models are required to optimize for long-term REE stability and sustainability</a:t>
            </a:r>
          </a:p>
          <a:p>
            <a:r>
              <a:rPr lang="en-US" dirty="0"/>
              <a:t>Stability means:</a:t>
            </a:r>
          </a:p>
          <a:p>
            <a:pPr lvl="1"/>
            <a:r>
              <a:rPr lang="en-US" dirty="0"/>
              <a:t>supply chain: frictionless movement of goods (mine to manufacturing)</a:t>
            </a:r>
          </a:p>
          <a:p>
            <a:pPr lvl="1"/>
            <a:r>
              <a:rPr lang="en-US" dirty="0"/>
              <a:t>value chain: frictionless payments for “real” value-add (excludes economic rent)</a:t>
            </a:r>
          </a:p>
          <a:p>
            <a:pPr lvl="1"/>
            <a:r>
              <a:rPr lang="en-US" dirty="0"/>
              <a:t>“real” value-add requires feedback</a:t>
            </a:r>
          </a:p>
          <a:p>
            <a:pPr lvl="1"/>
            <a:r>
              <a:rPr lang="en-US" dirty="0"/>
              <a:t>no government transfers (subsidies) in long (&gt; 10yr) term</a:t>
            </a:r>
          </a:p>
          <a:p>
            <a:r>
              <a:rPr lang="en-US" dirty="0"/>
              <a:t>Sustainability means:</a:t>
            </a:r>
          </a:p>
          <a:p>
            <a:pPr lvl="1"/>
            <a:r>
              <a:rPr lang="en-US" dirty="0"/>
              <a:t>operations are exergy efficient (exergy efficiency objectives TBD)</a:t>
            </a:r>
          </a:p>
          <a:p>
            <a:endParaRPr lang="en-US" sz="2400" dirty="0"/>
          </a:p>
        </p:txBody>
      </p:sp>
      <p:sp>
        <p:nvSpPr>
          <p:cNvPr id="5" name="Slide Number Placeholder 4">
            <a:extLst>
              <a:ext uri="{FF2B5EF4-FFF2-40B4-BE49-F238E27FC236}">
                <a16:creationId xmlns:a16="http://schemas.microsoft.com/office/drawing/2014/main" id="{3FB675DD-E7B2-4CCA-8016-33D4A2CA7622}"/>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23</a:t>
            </a:fld>
            <a:endParaRPr lang="en-US"/>
          </a:p>
        </p:txBody>
      </p:sp>
    </p:spTree>
    <p:extLst>
      <p:ext uri="{BB962C8B-B14F-4D97-AF65-F5344CB8AC3E}">
        <p14:creationId xmlns:p14="http://schemas.microsoft.com/office/powerpoint/2010/main" val="271384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13E2-0107-41C8-AAC5-14662692CDCA}"/>
              </a:ext>
            </a:extLst>
          </p:cNvPr>
          <p:cNvSpPr>
            <a:spLocks noGrp="1"/>
          </p:cNvSpPr>
          <p:nvPr>
            <p:ph type="title"/>
          </p:nvPr>
        </p:nvSpPr>
        <p:spPr/>
        <p:txBody>
          <a:bodyPr/>
          <a:lstStyle/>
          <a:p>
            <a:r>
              <a:rPr lang="en-CA" dirty="0"/>
              <a:t>MLP Causal Loop Diagram</a:t>
            </a:r>
          </a:p>
        </p:txBody>
      </p:sp>
      <p:sp>
        <p:nvSpPr>
          <p:cNvPr id="4" name="Slide Number Placeholder 3">
            <a:extLst>
              <a:ext uri="{FF2B5EF4-FFF2-40B4-BE49-F238E27FC236}">
                <a16:creationId xmlns:a16="http://schemas.microsoft.com/office/drawing/2014/main" id="{3951A5DE-F101-42B0-AD24-BCDABA795CBC}"/>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24</a:t>
            </a:fld>
            <a:endParaRPr lang="en-US"/>
          </a:p>
        </p:txBody>
      </p:sp>
      <p:pic>
        <p:nvPicPr>
          <p:cNvPr id="5" name="Picture 4">
            <a:extLst>
              <a:ext uri="{FF2B5EF4-FFF2-40B4-BE49-F238E27FC236}">
                <a16:creationId xmlns:a16="http://schemas.microsoft.com/office/drawing/2014/main" id="{69CAA47E-012B-45DA-9EA2-626882FAE6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1295400"/>
            <a:ext cx="7848600" cy="4894672"/>
          </a:xfrm>
          <a:prstGeom prst="rect">
            <a:avLst/>
          </a:prstGeom>
        </p:spPr>
      </p:pic>
    </p:spTree>
    <p:extLst>
      <p:ext uri="{BB962C8B-B14F-4D97-AF65-F5344CB8AC3E}">
        <p14:creationId xmlns:p14="http://schemas.microsoft.com/office/powerpoint/2010/main" val="115998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265B-14A2-48CD-ABB6-9BA58DFC072F}"/>
              </a:ext>
            </a:extLst>
          </p:cNvPr>
          <p:cNvSpPr>
            <a:spLocks noGrp="1"/>
          </p:cNvSpPr>
          <p:nvPr>
            <p:ph type="title"/>
          </p:nvPr>
        </p:nvSpPr>
        <p:spPr>
          <a:xfrm>
            <a:off x="1981200" y="76200"/>
            <a:ext cx="8229600" cy="766078"/>
          </a:xfrm>
        </p:spPr>
        <p:txBody>
          <a:bodyPr/>
          <a:lstStyle/>
          <a:p>
            <a:r>
              <a:rPr lang="en-US" dirty="0"/>
              <a:t>Model Sector Map*</a:t>
            </a:r>
            <a:endParaRPr lang="en-CA" dirty="0"/>
          </a:p>
        </p:txBody>
      </p:sp>
      <p:sp>
        <p:nvSpPr>
          <p:cNvPr id="4" name="Slide Number Placeholder 3">
            <a:extLst>
              <a:ext uri="{FF2B5EF4-FFF2-40B4-BE49-F238E27FC236}">
                <a16:creationId xmlns:a16="http://schemas.microsoft.com/office/drawing/2014/main" id="{65305DCE-24D8-441D-AA96-96FD84E82E45}"/>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25</a:t>
            </a:fld>
            <a:endParaRPr lang="en-US"/>
          </a:p>
        </p:txBody>
      </p:sp>
      <p:sp>
        <p:nvSpPr>
          <p:cNvPr id="7" name="Rectangle: Rounded Corners 6">
            <a:extLst>
              <a:ext uri="{FF2B5EF4-FFF2-40B4-BE49-F238E27FC236}">
                <a16:creationId xmlns:a16="http://schemas.microsoft.com/office/drawing/2014/main" id="{31B8C9A3-3FC4-4E2C-99BD-34CC5A389C89}"/>
              </a:ext>
            </a:extLst>
          </p:cNvPr>
          <p:cNvSpPr/>
          <p:nvPr/>
        </p:nvSpPr>
        <p:spPr>
          <a:xfrm>
            <a:off x="1905000" y="1905000"/>
            <a:ext cx="1524000" cy="2514600"/>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Government</a:t>
            </a:r>
            <a:endParaRPr lang="en-CA" sz="1400" b="1" dirty="0">
              <a:solidFill>
                <a:schemeClr val="tx1"/>
              </a:solidFill>
              <a:latin typeface="Palatino Linotype" panose="02040502050505030304" pitchFamily="18" charset="0"/>
            </a:endParaRPr>
          </a:p>
        </p:txBody>
      </p:sp>
      <p:sp>
        <p:nvSpPr>
          <p:cNvPr id="8" name="Rectangle: Rounded Corners 7">
            <a:extLst>
              <a:ext uri="{FF2B5EF4-FFF2-40B4-BE49-F238E27FC236}">
                <a16:creationId xmlns:a16="http://schemas.microsoft.com/office/drawing/2014/main" id="{4CF67AB2-9407-405E-A0D5-BC9BEF87A05B}"/>
              </a:ext>
            </a:extLst>
          </p:cNvPr>
          <p:cNvSpPr/>
          <p:nvPr/>
        </p:nvSpPr>
        <p:spPr>
          <a:xfrm>
            <a:off x="2095500" y="3035295"/>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Policy: Regulation</a:t>
            </a:r>
            <a:endParaRPr lang="en-CA" sz="1400" b="1" dirty="0">
              <a:solidFill>
                <a:schemeClr val="tx1"/>
              </a:solidFill>
              <a:latin typeface="Palatino Linotype" panose="02040502050505030304" pitchFamily="18" charset="0"/>
            </a:endParaRPr>
          </a:p>
        </p:txBody>
      </p:sp>
      <p:sp>
        <p:nvSpPr>
          <p:cNvPr id="9" name="Rectangle: Rounded Corners 8">
            <a:extLst>
              <a:ext uri="{FF2B5EF4-FFF2-40B4-BE49-F238E27FC236}">
                <a16:creationId xmlns:a16="http://schemas.microsoft.com/office/drawing/2014/main" id="{15010B34-D22E-41DD-B1B0-64D0992D3991}"/>
              </a:ext>
            </a:extLst>
          </p:cNvPr>
          <p:cNvSpPr/>
          <p:nvPr/>
        </p:nvSpPr>
        <p:spPr>
          <a:xfrm>
            <a:off x="2095500" y="3657600"/>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Policy: Stimulation</a:t>
            </a:r>
            <a:endParaRPr lang="en-CA" sz="1400" b="1" dirty="0">
              <a:solidFill>
                <a:schemeClr val="tx1"/>
              </a:solidFill>
              <a:latin typeface="Palatino Linotype" panose="02040502050505030304" pitchFamily="18" charset="0"/>
            </a:endParaRPr>
          </a:p>
        </p:txBody>
      </p:sp>
      <p:sp>
        <p:nvSpPr>
          <p:cNvPr id="10" name="Rectangle: Rounded Corners 9">
            <a:extLst>
              <a:ext uri="{FF2B5EF4-FFF2-40B4-BE49-F238E27FC236}">
                <a16:creationId xmlns:a16="http://schemas.microsoft.com/office/drawing/2014/main" id="{82478600-D7C1-4833-9452-2B60C84F6E35}"/>
              </a:ext>
            </a:extLst>
          </p:cNvPr>
          <p:cNvSpPr/>
          <p:nvPr/>
        </p:nvSpPr>
        <p:spPr>
          <a:xfrm>
            <a:off x="3962400" y="1905000"/>
            <a:ext cx="1524000" cy="2514600"/>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Supply</a:t>
            </a:r>
            <a:endParaRPr lang="en-CA" sz="1400" b="1" dirty="0">
              <a:solidFill>
                <a:schemeClr val="tx1"/>
              </a:solidFill>
              <a:latin typeface="Palatino Linotype" panose="02040502050505030304" pitchFamily="18" charset="0"/>
            </a:endParaRPr>
          </a:p>
        </p:txBody>
      </p:sp>
      <p:sp>
        <p:nvSpPr>
          <p:cNvPr id="11" name="Rectangle: Rounded Corners 10">
            <a:extLst>
              <a:ext uri="{FF2B5EF4-FFF2-40B4-BE49-F238E27FC236}">
                <a16:creationId xmlns:a16="http://schemas.microsoft.com/office/drawing/2014/main" id="{219352B5-FD06-4BE2-B90C-3DB9DECCE4FA}"/>
              </a:ext>
            </a:extLst>
          </p:cNvPr>
          <p:cNvSpPr/>
          <p:nvPr/>
        </p:nvSpPr>
        <p:spPr>
          <a:xfrm>
            <a:off x="4152900" y="3035295"/>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Extract &amp; Concentrate</a:t>
            </a:r>
            <a:endParaRPr lang="en-CA" sz="1400" b="1" dirty="0">
              <a:solidFill>
                <a:schemeClr val="tx1"/>
              </a:solidFill>
              <a:latin typeface="Palatino Linotype" panose="02040502050505030304" pitchFamily="18" charset="0"/>
            </a:endParaRPr>
          </a:p>
        </p:txBody>
      </p:sp>
      <p:sp>
        <p:nvSpPr>
          <p:cNvPr id="12" name="Rectangle: Rounded Corners 11">
            <a:extLst>
              <a:ext uri="{FF2B5EF4-FFF2-40B4-BE49-F238E27FC236}">
                <a16:creationId xmlns:a16="http://schemas.microsoft.com/office/drawing/2014/main" id="{40408262-3027-4998-B618-B6C492DB7986}"/>
              </a:ext>
            </a:extLst>
          </p:cNvPr>
          <p:cNvSpPr/>
          <p:nvPr/>
        </p:nvSpPr>
        <p:spPr>
          <a:xfrm>
            <a:off x="4152900" y="3657600"/>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Separate &amp; Purify</a:t>
            </a:r>
            <a:endParaRPr lang="en-CA" sz="1400" b="1" dirty="0">
              <a:solidFill>
                <a:schemeClr val="tx1"/>
              </a:solidFill>
              <a:latin typeface="Palatino Linotype" panose="02040502050505030304" pitchFamily="18" charset="0"/>
            </a:endParaRPr>
          </a:p>
        </p:txBody>
      </p:sp>
      <p:sp>
        <p:nvSpPr>
          <p:cNvPr id="13" name="Rectangle 12">
            <a:extLst>
              <a:ext uri="{FF2B5EF4-FFF2-40B4-BE49-F238E27FC236}">
                <a16:creationId xmlns:a16="http://schemas.microsoft.com/office/drawing/2014/main" id="{1A371868-EB61-4D1B-80B4-766EDB2261C9}"/>
              </a:ext>
            </a:extLst>
          </p:cNvPr>
          <p:cNvSpPr/>
          <p:nvPr/>
        </p:nvSpPr>
        <p:spPr>
          <a:xfrm>
            <a:off x="5943600" y="3175325"/>
            <a:ext cx="1066096" cy="623455"/>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Inventories</a:t>
            </a:r>
            <a:endParaRPr lang="en-CA" sz="1400" b="1" dirty="0">
              <a:solidFill>
                <a:schemeClr val="tx1"/>
              </a:solidFill>
              <a:latin typeface="Palatino Linotype" panose="02040502050505030304" pitchFamily="18" charset="0"/>
            </a:endParaRPr>
          </a:p>
        </p:txBody>
      </p:sp>
      <p:sp>
        <p:nvSpPr>
          <p:cNvPr id="14" name="Rectangle: Rounded Corners 13">
            <a:extLst>
              <a:ext uri="{FF2B5EF4-FFF2-40B4-BE49-F238E27FC236}">
                <a16:creationId xmlns:a16="http://schemas.microsoft.com/office/drawing/2014/main" id="{CBD8D15D-CC04-4FDC-8067-2B6973341EBA}"/>
              </a:ext>
            </a:extLst>
          </p:cNvPr>
          <p:cNvSpPr/>
          <p:nvPr/>
        </p:nvSpPr>
        <p:spPr>
          <a:xfrm>
            <a:off x="7513464" y="1905000"/>
            <a:ext cx="2773537" cy="2514600"/>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Demand</a:t>
            </a:r>
            <a:endParaRPr lang="en-CA" sz="1400" b="1" dirty="0">
              <a:solidFill>
                <a:schemeClr val="tx1"/>
              </a:solidFill>
              <a:latin typeface="Palatino Linotype" panose="02040502050505030304" pitchFamily="18" charset="0"/>
            </a:endParaRPr>
          </a:p>
        </p:txBody>
      </p:sp>
      <p:sp>
        <p:nvSpPr>
          <p:cNvPr id="15" name="Rectangle: Rounded Corners 14">
            <a:extLst>
              <a:ext uri="{FF2B5EF4-FFF2-40B4-BE49-F238E27FC236}">
                <a16:creationId xmlns:a16="http://schemas.microsoft.com/office/drawing/2014/main" id="{35FB7591-5638-4C9F-B6AB-58D19D1218B5}"/>
              </a:ext>
            </a:extLst>
          </p:cNvPr>
          <p:cNvSpPr/>
          <p:nvPr/>
        </p:nvSpPr>
        <p:spPr>
          <a:xfrm>
            <a:off x="7680952" y="2665864"/>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Alloying</a:t>
            </a:r>
            <a:endParaRPr lang="en-CA" sz="1400" b="1" dirty="0">
              <a:solidFill>
                <a:schemeClr val="tx1"/>
              </a:solidFill>
              <a:latin typeface="Palatino Linotype" panose="02040502050505030304" pitchFamily="18" charset="0"/>
            </a:endParaRPr>
          </a:p>
        </p:txBody>
      </p:sp>
      <p:sp>
        <p:nvSpPr>
          <p:cNvPr id="16" name="Rectangle: Rounded Corners 15">
            <a:extLst>
              <a:ext uri="{FF2B5EF4-FFF2-40B4-BE49-F238E27FC236}">
                <a16:creationId xmlns:a16="http://schemas.microsoft.com/office/drawing/2014/main" id="{A90B9D88-FF12-4E4B-95A3-63D5DA7C531D}"/>
              </a:ext>
            </a:extLst>
          </p:cNvPr>
          <p:cNvSpPr/>
          <p:nvPr/>
        </p:nvSpPr>
        <p:spPr>
          <a:xfrm>
            <a:off x="7680952" y="3354976"/>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Manu-</a:t>
            </a:r>
            <a:r>
              <a:rPr lang="en-US" sz="1400" b="1" dirty="0" err="1">
                <a:solidFill>
                  <a:schemeClr val="tx1"/>
                </a:solidFill>
                <a:latin typeface="Palatino Linotype" panose="02040502050505030304" pitchFamily="18" charset="0"/>
              </a:rPr>
              <a:t>facturing</a:t>
            </a:r>
            <a:endParaRPr lang="en-CA" sz="1400" b="1" dirty="0">
              <a:solidFill>
                <a:schemeClr val="tx1"/>
              </a:solidFill>
              <a:latin typeface="Palatino Linotype" panose="02040502050505030304" pitchFamily="18" charset="0"/>
            </a:endParaRPr>
          </a:p>
        </p:txBody>
      </p:sp>
      <p:sp>
        <p:nvSpPr>
          <p:cNvPr id="17" name="Rectangle: Rounded Corners 16">
            <a:extLst>
              <a:ext uri="{FF2B5EF4-FFF2-40B4-BE49-F238E27FC236}">
                <a16:creationId xmlns:a16="http://schemas.microsoft.com/office/drawing/2014/main" id="{8E767D12-5D17-4788-AF00-56564ED53562}"/>
              </a:ext>
            </a:extLst>
          </p:cNvPr>
          <p:cNvSpPr/>
          <p:nvPr/>
        </p:nvSpPr>
        <p:spPr>
          <a:xfrm>
            <a:off x="4038601" y="4941778"/>
            <a:ext cx="4976993" cy="11430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r>
              <a:rPr lang="en-US" sz="2400" b="1" dirty="0">
                <a:solidFill>
                  <a:schemeClr val="tx1"/>
                </a:solidFill>
                <a:latin typeface="Palatino Linotype" panose="02040502050505030304" pitchFamily="18" charset="0"/>
              </a:rPr>
              <a:t>Foreign</a:t>
            </a:r>
            <a:endParaRPr lang="en-CA" sz="2400" b="1" dirty="0">
              <a:solidFill>
                <a:schemeClr val="tx1"/>
              </a:solidFill>
              <a:latin typeface="Palatino Linotype" panose="02040502050505030304" pitchFamily="18" charset="0"/>
            </a:endParaRPr>
          </a:p>
        </p:txBody>
      </p:sp>
      <p:sp>
        <p:nvSpPr>
          <p:cNvPr id="18" name="Rectangle: Rounded Corners 17">
            <a:extLst>
              <a:ext uri="{FF2B5EF4-FFF2-40B4-BE49-F238E27FC236}">
                <a16:creationId xmlns:a16="http://schemas.microsoft.com/office/drawing/2014/main" id="{53A51A41-7BD9-4A9A-A326-DE7A6B2D1AA8}"/>
              </a:ext>
            </a:extLst>
          </p:cNvPr>
          <p:cNvSpPr/>
          <p:nvPr/>
        </p:nvSpPr>
        <p:spPr>
          <a:xfrm>
            <a:off x="4661883" y="5424270"/>
            <a:ext cx="1521333" cy="515252"/>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Regulated</a:t>
            </a:r>
          </a:p>
          <a:p>
            <a:pPr algn="ctr">
              <a:lnSpc>
                <a:spcPct val="90000"/>
              </a:lnSpc>
            </a:pPr>
            <a:r>
              <a:rPr lang="en-US" sz="1400" b="1" dirty="0">
                <a:solidFill>
                  <a:schemeClr val="tx1"/>
                </a:solidFill>
                <a:latin typeface="Palatino Linotype" panose="02040502050505030304" pitchFamily="18" charset="0"/>
              </a:rPr>
              <a:t>Supply</a:t>
            </a:r>
            <a:endParaRPr lang="en-CA" sz="1400" b="1" dirty="0">
              <a:solidFill>
                <a:schemeClr val="tx1"/>
              </a:solidFill>
              <a:latin typeface="Palatino Linotype" panose="02040502050505030304" pitchFamily="18" charset="0"/>
            </a:endParaRPr>
          </a:p>
        </p:txBody>
      </p:sp>
      <p:sp>
        <p:nvSpPr>
          <p:cNvPr id="19" name="Rectangle: Rounded Corners 18">
            <a:extLst>
              <a:ext uri="{FF2B5EF4-FFF2-40B4-BE49-F238E27FC236}">
                <a16:creationId xmlns:a16="http://schemas.microsoft.com/office/drawing/2014/main" id="{192EBA61-D6C1-4A57-BB99-3A9D6E7094FA}"/>
              </a:ext>
            </a:extLst>
          </p:cNvPr>
          <p:cNvSpPr/>
          <p:nvPr/>
        </p:nvSpPr>
        <p:spPr>
          <a:xfrm>
            <a:off x="6870979" y="5424270"/>
            <a:ext cx="1521333" cy="515252"/>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Non-Regulated Supply</a:t>
            </a:r>
            <a:endParaRPr lang="en-CA" sz="1400" b="1" dirty="0">
              <a:solidFill>
                <a:schemeClr val="tx1"/>
              </a:solidFill>
              <a:latin typeface="Palatino Linotype" panose="02040502050505030304" pitchFamily="18" charset="0"/>
            </a:endParaRPr>
          </a:p>
          <a:p>
            <a:pPr algn="ctr">
              <a:lnSpc>
                <a:spcPct val="90000"/>
              </a:lnSpc>
            </a:pPr>
            <a:endParaRPr lang="en-CA" sz="1400" b="1" dirty="0">
              <a:solidFill>
                <a:schemeClr val="tx1"/>
              </a:solidFill>
              <a:latin typeface="Palatino Linotype" panose="02040502050505030304" pitchFamily="18" charset="0"/>
            </a:endParaRPr>
          </a:p>
        </p:txBody>
      </p:sp>
      <p:sp>
        <p:nvSpPr>
          <p:cNvPr id="20" name="Rectangle: Rounded Corners 19">
            <a:extLst>
              <a:ext uri="{FF2B5EF4-FFF2-40B4-BE49-F238E27FC236}">
                <a16:creationId xmlns:a16="http://schemas.microsoft.com/office/drawing/2014/main" id="{6FA2093A-5B4D-4267-ACB6-92ABE0D78FBF}"/>
              </a:ext>
            </a:extLst>
          </p:cNvPr>
          <p:cNvSpPr/>
          <p:nvPr/>
        </p:nvSpPr>
        <p:spPr>
          <a:xfrm>
            <a:off x="1752600" y="1676400"/>
            <a:ext cx="8686800" cy="2895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t" anchorCtr="0"/>
          <a:lstStyle/>
          <a:p>
            <a:pPr algn="ctr">
              <a:lnSpc>
                <a:spcPct val="90000"/>
              </a:lnSpc>
            </a:pPr>
            <a:r>
              <a:rPr lang="en-US" sz="2400" b="1" dirty="0">
                <a:solidFill>
                  <a:schemeClr val="tx1"/>
                </a:solidFill>
                <a:latin typeface="Palatino Linotype" panose="02040502050505030304" pitchFamily="18" charset="0"/>
              </a:rPr>
              <a:t>Domestic</a:t>
            </a:r>
            <a:endParaRPr lang="en-CA" sz="2400" b="1" dirty="0">
              <a:solidFill>
                <a:schemeClr val="tx1"/>
              </a:solidFill>
              <a:latin typeface="Palatino Linotype" panose="02040502050505030304" pitchFamily="18" charset="0"/>
            </a:endParaRPr>
          </a:p>
        </p:txBody>
      </p:sp>
      <p:sp>
        <p:nvSpPr>
          <p:cNvPr id="21" name="Rectangle: Rounded Corners 20">
            <a:extLst>
              <a:ext uri="{FF2B5EF4-FFF2-40B4-BE49-F238E27FC236}">
                <a16:creationId xmlns:a16="http://schemas.microsoft.com/office/drawing/2014/main" id="{CB06401E-B7C6-450F-9A45-E21FE0C5B06B}"/>
              </a:ext>
            </a:extLst>
          </p:cNvPr>
          <p:cNvSpPr/>
          <p:nvPr/>
        </p:nvSpPr>
        <p:spPr>
          <a:xfrm>
            <a:off x="8991600" y="3035295"/>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Renewable Energy</a:t>
            </a:r>
            <a:endParaRPr lang="en-CA" sz="1400" b="1" dirty="0">
              <a:solidFill>
                <a:schemeClr val="tx1"/>
              </a:solidFill>
              <a:latin typeface="Palatino Linotype" panose="02040502050505030304" pitchFamily="18" charset="0"/>
            </a:endParaRPr>
          </a:p>
        </p:txBody>
      </p:sp>
      <p:sp>
        <p:nvSpPr>
          <p:cNvPr id="22" name="Rectangle: Rounded Corners 21">
            <a:extLst>
              <a:ext uri="{FF2B5EF4-FFF2-40B4-BE49-F238E27FC236}">
                <a16:creationId xmlns:a16="http://schemas.microsoft.com/office/drawing/2014/main" id="{7137E8C5-70DA-4112-BA06-9F7A1FC1F668}"/>
              </a:ext>
            </a:extLst>
          </p:cNvPr>
          <p:cNvSpPr/>
          <p:nvPr/>
        </p:nvSpPr>
        <p:spPr>
          <a:xfrm>
            <a:off x="8991600" y="3657600"/>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Defense Industry</a:t>
            </a:r>
            <a:endParaRPr lang="en-CA" sz="1400" b="1" dirty="0">
              <a:solidFill>
                <a:schemeClr val="tx1"/>
              </a:solidFill>
              <a:latin typeface="Palatino Linotype" panose="02040502050505030304" pitchFamily="18" charset="0"/>
            </a:endParaRPr>
          </a:p>
        </p:txBody>
      </p:sp>
      <p:sp>
        <p:nvSpPr>
          <p:cNvPr id="23" name="Rectangle: Rounded Corners 22">
            <a:extLst>
              <a:ext uri="{FF2B5EF4-FFF2-40B4-BE49-F238E27FC236}">
                <a16:creationId xmlns:a16="http://schemas.microsoft.com/office/drawing/2014/main" id="{420DDEF9-BB39-471C-AC58-BFE524743CDC}"/>
              </a:ext>
            </a:extLst>
          </p:cNvPr>
          <p:cNvSpPr/>
          <p:nvPr/>
        </p:nvSpPr>
        <p:spPr>
          <a:xfrm>
            <a:off x="8991600" y="2408238"/>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Consumer</a:t>
            </a:r>
            <a:endParaRPr lang="en-CA" sz="1400" b="1" dirty="0">
              <a:solidFill>
                <a:schemeClr val="tx1"/>
              </a:solidFill>
              <a:latin typeface="Palatino Linotype" panose="02040502050505030304" pitchFamily="18" charset="0"/>
            </a:endParaRPr>
          </a:p>
        </p:txBody>
      </p:sp>
      <p:sp>
        <p:nvSpPr>
          <p:cNvPr id="30" name="Shape 29">
            <a:extLst>
              <a:ext uri="{FF2B5EF4-FFF2-40B4-BE49-F238E27FC236}">
                <a16:creationId xmlns:a16="http://schemas.microsoft.com/office/drawing/2014/main" id="{03A7C062-1A33-481E-BE8A-544906F34EA6}"/>
              </a:ext>
            </a:extLst>
          </p:cNvPr>
          <p:cNvSpPr/>
          <p:nvPr/>
        </p:nvSpPr>
        <p:spPr>
          <a:xfrm rot="19716846">
            <a:off x="5936505" y="3307868"/>
            <a:ext cx="2145840" cy="1971420"/>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Shape 30">
            <a:extLst>
              <a:ext uri="{FF2B5EF4-FFF2-40B4-BE49-F238E27FC236}">
                <a16:creationId xmlns:a16="http://schemas.microsoft.com/office/drawing/2014/main" id="{B020FA9B-F4DA-44AA-A386-F7FD6564BD01}"/>
              </a:ext>
            </a:extLst>
          </p:cNvPr>
          <p:cNvSpPr/>
          <p:nvPr/>
        </p:nvSpPr>
        <p:spPr>
          <a:xfrm rot="19561110" flipH="1" flipV="1">
            <a:off x="4871655" y="3480954"/>
            <a:ext cx="2145840" cy="1971420"/>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Shape 31">
            <a:extLst>
              <a:ext uri="{FF2B5EF4-FFF2-40B4-BE49-F238E27FC236}">
                <a16:creationId xmlns:a16="http://schemas.microsoft.com/office/drawing/2014/main" id="{8FDADF82-3CD3-4070-A559-6D985FF8F62A}"/>
              </a:ext>
            </a:extLst>
          </p:cNvPr>
          <p:cNvSpPr/>
          <p:nvPr/>
        </p:nvSpPr>
        <p:spPr>
          <a:xfrm rot="17626621" flipH="1">
            <a:off x="3227493" y="2744889"/>
            <a:ext cx="973119" cy="1026926"/>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Shape 32">
            <a:extLst>
              <a:ext uri="{FF2B5EF4-FFF2-40B4-BE49-F238E27FC236}">
                <a16:creationId xmlns:a16="http://schemas.microsoft.com/office/drawing/2014/main" id="{1E5C25EC-DE2E-42E7-8C16-CF015A8C7A33}"/>
              </a:ext>
            </a:extLst>
          </p:cNvPr>
          <p:cNvSpPr/>
          <p:nvPr/>
        </p:nvSpPr>
        <p:spPr>
          <a:xfrm rot="17777768" flipH="1">
            <a:off x="5274777" y="3013652"/>
            <a:ext cx="942583" cy="983097"/>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Shape 33">
            <a:extLst>
              <a:ext uri="{FF2B5EF4-FFF2-40B4-BE49-F238E27FC236}">
                <a16:creationId xmlns:a16="http://schemas.microsoft.com/office/drawing/2014/main" id="{9F43B446-3AB3-4C68-8CDE-E1683CE1ACDC}"/>
              </a:ext>
            </a:extLst>
          </p:cNvPr>
          <p:cNvSpPr/>
          <p:nvPr/>
        </p:nvSpPr>
        <p:spPr>
          <a:xfrm rot="17777768" flipV="1">
            <a:off x="5242407" y="2912258"/>
            <a:ext cx="942583" cy="983097"/>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Shape 34">
            <a:extLst>
              <a:ext uri="{FF2B5EF4-FFF2-40B4-BE49-F238E27FC236}">
                <a16:creationId xmlns:a16="http://schemas.microsoft.com/office/drawing/2014/main" id="{A6BABB1A-AEB0-4857-ACE8-5B5115DCDDC9}"/>
              </a:ext>
            </a:extLst>
          </p:cNvPr>
          <p:cNvSpPr/>
          <p:nvPr/>
        </p:nvSpPr>
        <p:spPr>
          <a:xfrm rot="17777768" flipH="1">
            <a:off x="6812782" y="3037114"/>
            <a:ext cx="942583" cy="983097"/>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Shape 35">
            <a:extLst>
              <a:ext uri="{FF2B5EF4-FFF2-40B4-BE49-F238E27FC236}">
                <a16:creationId xmlns:a16="http://schemas.microsoft.com/office/drawing/2014/main" id="{B316D85A-35D6-4133-B548-CDEE9EFA7A11}"/>
              </a:ext>
            </a:extLst>
          </p:cNvPr>
          <p:cNvSpPr/>
          <p:nvPr/>
        </p:nvSpPr>
        <p:spPr>
          <a:xfrm rot="17777768" flipV="1">
            <a:off x="6788486" y="2912258"/>
            <a:ext cx="942583" cy="983097"/>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TextBox 36">
            <a:extLst>
              <a:ext uri="{FF2B5EF4-FFF2-40B4-BE49-F238E27FC236}">
                <a16:creationId xmlns:a16="http://schemas.microsoft.com/office/drawing/2014/main" id="{BA10C4A8-1E10-4433-B3DD-1CD40016301C}"/>
              </a:ext>
            </a:extLst>
          </p:cNvPr>
          <p:cNvSpPr txBox="1"/>
          <p:nvPr/>
        </p:nvSpPr>
        <p:spPr>
          <a:xfrm>
            <a:off x="1676402" y="866002"/>
            <a:ext cx="8839199" cy="276999"/>
          </a:xfrm>
          <a:prstGeom prst="rect">
            <a:avLst/>
          </a:prstGeom>
          <a:noFill/>
        </p:spPr>
        <p:txBody>
          <a:bodyPr wrap="square" lIns="36000" tIns="36000" rIns="36000" bIns="36000" rtlCol="0">
            <a:noAutofit/>
          </a:bodyPr>
          <a:lstStyle>
            <a:defPPr>
              <a:defRPr lang="en-US"/>
            </a:defPPr>
            <a:lvl1pPr indent="0">
              <a:buNone/>
              <a:defRPr sz="1200">
                <a:latin typeface="Palatino Linotype" panose="02040502050505030304" pitchFamily="18" charset="0"/>
                <a:cs typeface="Arial" charset="0"/>
              </a:defRPr>
            </a:lvl1pPr>
          </a:lstStyle>
          <a:p>
            <a:r>
              <a:rPr lang="en-US" b="1" dirty="0">
                <a:solidFill>
                  <a:schemeClr val="tx2"/>
                </a:solidFill>
              </a:rPr>
              <a:t>* with inspiration from Dr. D. Wheat and </a:t>
            </a:r>
            <a:r>
              <a:rPr lang="en-US" b="1" dirty="0" err="1">
                <a:solidFill>
                  <a:schemeClr val="tx2"/>
                </a:solidFill>
              </a:rPr>
              <a:t>Macrodynamics</a:t>
            </a:r>
            <a:r>
              <a:rPr lang="en-US" b="1" dirty="0">
                <a:solidFill>
                  <a:schemeClr val="tx2"/>
                </a:solidFill>
              </a:rPr>
              <a:t>: see </a:t>
            </a:r>
            <a:r>
              <a:rPr lang="en-CA" b="1" dirty="0" err="1">
                <a:solidFill>
                  <a:schemeClr val="tx2"/>
                </a:solidFill>
              </a:rPr>
              <a:t>Cavana</a:t>
            </a:r>
            <a:r>
              <a:rPr lang="en-CA" b="1" dirty="0">
                <a:solidFill>
                  <a:schemeClr val="tx2"/>
                </a:solidFill>
              </a:rPr>
              <a:t>, R. Y., Dangerfield, B. C., Pavlov, O. V., </a:t>
            </a:r>
            <a:r>
              <a:rPr lang="en-CA" b="1" dirty="0" err="1">
                <a:solidFill>
                  <a:schemeClr val="tx2"/>
                </a:solidFill>
              </a:rPr>
              <a:t>Radzicki</a:t>
            </a:r>
            <a:r>
              <a:rPr lang="en-CA" b="1" dirty="0">
                <a:solidFill>
                  <a:schemeClr val="tx2"/>
                </a:solidFill>
              </a:rPr>
              <a:t>, M. J., &amp; Wheat, I. D. (Eds.). (2021). </a:t>
            </a:r>
            <a:r>
              <a:rPr lang="en-CA" b="1" i="1" dirty="0">
                <a:solidFill>
                  <a:schemeClr val="tx2"/>
                </a:solidFill>
              </a:rPr>
              <a:t>Feedback Economics: Economic Modeling with System Dynamics</a:t>
            </a:r>
            <a:r>
              <a:rPr lang="en-CA" b="1" dirty="0">
                <a:solidFill>
                  <a:schemeClr val="tx2"/>
                </a:solidFill>
              </a:rPr>
              <a:t>. Springer International Publishing. </a:t>
            </a:r>
            <a:r>
              <a:rPr lang="en-CA" b="1" dirty="0">
                <a:solidFill>
                  <a:schemeClr val="tx2"/>
                </a:solidFill>
                <a:hlinkClick r:id="rId2">
                  <a:extLst>
                    <a:ext uri="{A12FA001-AC4F-418D-AE19-62706E023703}">
                      <ahyp:hlinkClr xmlns:ahyp="http://schemas.microsoft.com/office/drawing/2018/hyperlinkcolor" val="tx"/>
                    </a:ext>
                  </a:extLst>
                </a:hlinkClick>
              </a:rPr>
              <a:t>https://doi.org/10.1007/978-3-030-67190-7</a:t>
            </a:r>
            <a:endParaRPr lang="en-CA" b="1" dirty="0">
              <a:solidFill>
                <a:schemeClr val="tx2"/>
              </a:solidFill>
            </a:endParaRPr>
          </a:p>
          <a:p>
            <a:endParaRPr lang="en-CA" b="1" dirty="0">
              <a:solidFill>
                <a:schemeClr val="tx2"/>
              </a:solidFill>
            </a:endParaRPr>
          </a:p>
        </p:txBody>
      </p:sp>
    </p:spTree>
    <p:extLst>
      <p:ext uri="{BB962C8B-B14F-4D97-AF65-F5344CB8AC3E}">
        <p14:creationId xmlns:p14="http://schemas.microsoft.com/office/powerpoint/2010/main" val="306703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2034-218A-4737-9A6C-9EC104711ADF}"/>
              </a:ext>
            </a:extLst>
          </p:cNvPr>
          <p:cNvSpPr>
            <a:spLocks noGrp="1"/>
          </p:cNvSpPr>
          <p:nvPr>
            <p:ph type="title"/>
          </p:nvPr>
        </p:nvSpPr>
        <p:spPr/>
        <p:txBody>
          <a:bodyPr/>
          <a:lstStyle/>
          <a:p>
            <a:r>
              <a:rPr lang="en-CA" dirty="0"/>
              <a:t>Ventity: Agent-based modeling</a:t>
            </a:r>
          </a:p>
        </p:txBody>
      </p:sp>
      <p:sp>
        <p:nvSpPr>
          <p:cNvPr id="4" name="Slide Number Placeholder 3">
            <a:extLst>
              <a:ext uri="{FF2B5EF4-FFF2-40B4-BE49-F238E27FC236}">
                <a16:creationId xmlns:a16="http://schemas.microsoft.com/office/drawing/2014/main" id="{A586180A-347E-4B01-BAAA-90A1E0226520}"/>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26</a:t>
            </a:fld>
            <a:endParaRPr lang="en-US"/>
          </a:p>
        </p:txBody>
      </p:sp>
      <p:sp>
        <p:nvSpPr>
          <p:cNvPr id="7" name="TextBox 6">
            <a:extLst>
              <a:ext uri="{FF2B5EF4-FFF2-40B4-BE49-F238E27FC236}">
                <a16:creationId xmlns:a16="http://schemas.microsoft.com/office/drawing/2014/main" id="{92271EC3-2B3D-494B-9F51-76803A6F088A}"/>
              </a:ext>
            </a:extLst>
          </p:cNvPr>
          <p:cNvSpPr txBox="1"/>
          <p:nvPr/>
        </p:nvSpPr>
        <p:spPr>
          <a:xfrm>
            <a:off x="3846677" y="6212549"/>
            <a:ext cx="4114800" cy="461665"/>
          </a:xfrm>
          <a:prstGeom prst="rect">
            <a:avLst/>
          </a:prstGeom>
          <a:noFill/>
        </p:spPr>
        <p:txBody>
          <a:bodyPr wrap="square">
            <a:spAutoFit/>
          </a:bodyPr>
          <a:lstStyle/>
          <a:p>
            <a:r>
              <a:rPr lang="en-US" sz="1200" dirty="0">
                <a:latin typeface="Palatino Linotype" panose="02040502050505030304" pitchFamily="18" charset="0"/>
              </a:rPr>
              <a:t>Jones, L. (2021) Business18.vmdl Ventity sample model . Ventana Systems Inc. </a:t>
            </a:r>
          </a:p>
        </p:txBody>
      </p:sp>
      <p:pic>
        <p:nvPicPr>
          <p:cNvPr id="10" name="Picture 9">
            <a:extLst>
              <a:ext uri="{FF2B5EF4-FFF2-40B4-BE49-F238E27FC236}">
                <a16:creationId xmlns:a16="http://schemas.microsoft.com/office/drawing/2014/main" id="{7B485445-D61F-4EFB-913D-B08F92337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956" y="1315912"/>
            <a:ext cx="8923298" cy="4890312"/>
          </a:xfrm>
          <a:prstGeom prst="rect">
            <a:avLst/>
          </a:prstGeom>
        </p:spPr>
      </p:pic>
    </p:spTree>
    <p:extLst>
      <p:ext uri="{BB962C8B-B14F-4D97-AF65-F5344CB8AC3E}">
        <p14:creationId xmlns:p14="http://schemas.microsoft.com/office/powerpoint/2010/main" val="265616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794B8E-6903-4BF2-AA19-35538540B5B9}"/>
              </a:ext>
            </a:extLst>
          </p:cNvPr>
          <p:cNvSpPr>
            <a:spLocks noGrp="1"/>
          </p:cNvSpPr>
          <p:nvPr>
            <p:ph type="title"/>
          </p:nvPr>
        </p:nvSpPr>
        <p:spPr/>
        <p:txBody>
          <a:bodyPr/>
          <a:lstStyle/>
          <a:p>
            <a:r>
              <a:rPr lang="en-CA" dirty="0"/>
              <a:t>5. Scenario-Based Model Testing</a:t>
            </a:r>
          </a:p>
        </p:txBody>
      </p:sp>
      <p:sp>
        <p:nvSpPr>
          <p:cNvPr id="6" name="Text Placeholder 5">
            <a:extLst>
              <a:ext uri="{FF2B5EF4-FFF2-40B4-BE49-F238E27FC236}">
                <a16:creationId xmlns:a16="http://schemas.microsoft.com/office/drawing/2014/main" id="{3B074233-E17E-4F6B-A818-3E0F7FF0DC6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7487B40-3167-4771-B3AE-F4EEA2E31458}"/>
              </a:ext>
            </a:extLst>
          </p:cNvPr>
          <p:cNvSpPr>
            <a:spLocks noGrp="1"/>
          </p:cNvSpPr>
          <p:nvPr>
            <p:ph type="sldNum" sz="quarter" idx="4294967295"/>
          </p:nvPr>
        </p:nvSpPr>
        <p:spPr>
          <a:xfrm>
            <a:off x="10058400" y="952500"/>
            <a:ext cx="609600" cy="458788"/>
          </a:xfrm>
        </p:spPr>
        <p:txBody>
          <a:bodyPr/>
          <a:lstStyle/>
          <a:p>
            <a:fld id="{7CB2D2BD-87FD-CD46-B4A6-95E44C5F9A18}" type="slidenum">
              <a:rPr lang="en-US" smtClean="0"/>
              <a:pPr/>
              <a:t>27</a:t>
            </a:fld>
            <a:endParaRPr lang="en-US"/>
          </a:p>
        </p:txBody>
      </p:sp>
    </p:spTree>
    <p:extLst>
      <p:ext uri="{BB962C8B-B14F-4D97-AF65-F5344CB8AC3E}">
        <p14:creationId xmlns:p14="http://schemas.microsoft.com/office/powerpoint/2010/main" val="2363292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265B-14A2-48CD-ABB6-9BA58DFC072F}"/>
              </a:ext>
            </a:extLst>
          </p:cNvPr>
          <p:cNvSpPr>
            <a:spLocks noGrp="1"/>
          </p:cNvSpPr>
          <p:nvPr>
            <p:ph type="title"/>
          </p:nvPr>
        </p:nvSpPr>
        <p:spPr/>
        <p:txBody>
          <a:bodyPr/>
          <a:lstStyle/>
          <a:p>
            <a:r>
              <a:rPr lang="en-US" b="1" dirty="0">
                <a:solidFill>
                  <a:schemeClr val="tx1"/>
                </a:solidFill>
              </a:rPr>
              <a:t>Scenario Tests V0.000001</a:t>
            </a:r>
            <a:endParaRPr lang="en-CA" b="1" dirty="0">
              <a:solidFill>
                <a:schemeClr val="tx1"/>
              </a:solidFill>
            </a:endParaRPr>
          </a:p>
        </p:txBody>
      </p:sp>
      <p:sp>
        <p:nvSpPr>
          <p:cNvPr id="4" name="Slide Number Placeholder 3">
            <a:extLst>
              <a:ext uri="{FF2B5EF4-FFF2-40B4-BE49-F238E27FC236}">
                <a16:creationId xmlns:a16="http://schemas.microsoft.com/office/drawing/2014/main" id="{65305DCE-24D8-441D-AA96-96FD84E82E45}"/>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28</a:t>
            </a:fld>
            <a:endParaRPr lang="en-US"/>
          </a:p>
        </p:txBody>
      </p:sp>
      <p:sp>
        <p:nvSpPr>
          <p:cNvPr id="7" name="Rectangle: Rounded Corners 6">
            <a:extLst>
              <a:ext uri="{FF2B5EF4-FFF2-40B4-BE49-F238E27FC236}">
                <a16:creationId xmlns:a16="http://schemas.microsoft.com/office/drawing/2014/main" id="{31B8C9A3-3FC4-4E2C-99BD-34CC5A389C89}"/>
              </a:ext>
            </a:extLst>
          </p:cNvPr>
          <p:cNvSpPr/>
          <p:nvPr/>
        </p:nvSpPr>
        <p:spPr>
          <a:xfrm>
            <a:off x="1905000" y="1905000"/>
            <a:ext cx="1524000" cy="2514600"/>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Government</a:t>
            </a:r>
            <a:endParaRPr lang="en-CA" sz="1400" b="1" dirty="0">
              <a:solidFill>
                <a:schemeClr val="tx1"/>
              </a:solidFill>
              <a:latin typeface="Palatino Linotype" panose="02040502050505030304" pitchFamily="18" charset="0"/>
            </a:endParaRPr>
          </a:p>
        </p:txBody>
      </p:sp>
      <p:sp>
        <p:nvSpPr>
          <p:cNvPr id="8" name="Rectangle: Rounded Corners 7">
            <a:extLst>
              <a:ext uri="{FF2B5EF4-FFF2-40B4-BE49-F238E27FC236}">
                <a16:creationId xmlns:a16="http://schemas.microsoft.com/office/drawing/2014/main" id="{4CF67AB2-9407-405E-A0D5-BC9BEF87A05B}"/>
              </a:ext>
            </a:extLst>
          </p:cNvPr>
          <p:cNvSpPr/>
          <p:nvPr/>
        </p:nvSpPr>
        <p:spPr>
          <a:xfrm>
            <a:off x="2095500" y="3035295"/>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Policy: Regulation</a:t>
            </a:r>
            <a:endParaRPr lang="en-CA" sz="1400" b="1" dirty="0">
              <a:solidFill>
                <a:schemeClr val="tx1"/>
              </a:solidFill>
              <a:latin typeface="Palatino Linotype" panose="02040502050505030304" pitchFamily="18" charset="0"/>
            </a:endParaRPr>
          </a:p>
        </p:txBody>
      </p:sp>
      <p:sp>
        <p:nvSpPr>
          <p:cNvPr id="9" name="Rectangle: Rounded Corners 8">
            <a:extLst>
              <a:ext uri="{FF2B5EF4-FFF2-40B4-BE49-F238E27FC236}">
                <a16:creationId xmlns:a16="http://schemas.microsoft.com/office/drawing/2014/main" id="{15010B34-D22E-41DD-B1B0-64D0992D3991}"/>
              </a:ext>
            </a:extLst>
          </p:cNvPr>
          <p:cNvSpPr/>
          <p:nvPr/>
        </p:nvSpPr>
        <p:spPr>
          <a:xfrm>
            <a:off x="2095500" y="3657600"/>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Policy: Funding</a:t>
            </a:r>
            <a:endParaRPr lang="en-CA" sz="1400" b="1" dirty="0">
              <a:solidFill>
                <a:schemeClr val="tx1"/>
              </a:solidFill>
              <a:latin typeface="Palatino Linotype" panose="02040502050505030304" pitchFamily="18" charset="0"/>
            </a:endParaRPr>
          </a:p>
        </p:txBody>
      </p:sp>
      <p:sp>
        <p:nvSpPr>
          <p:cNvPr id="10" name="Rectangle: Rounded Corners 9">
            <a:extLst>
              <a:ext uri="{FF2B5EF4-FFF2-40B4-BE49-F238E27FC236}">
                <a16:creationId xmlns:a16="http://schemas.microsoft.com/office/drawing/2014/main" id="{82478600-D7C1-4833-9452-2B60C84F6E35}"/>
              </a:ext>
            </a:extLst>
          </p:cNvPr>
          <p:cNvSpPr/>
          <p:nvPr/>
        </p:nvSpPr>
        <p:spPr>
          <a:xfrm>
            <a:off x="3962400" y="1905000"/>
            <a:ext cx="1524000" cy="2514600"/>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Supply</a:t>
            </a:r>
            <a:endParaRPr lang="en-CA" sz="1400" b="1" dirty="0">
              <a:solidFill>
                <a:schemeClr val="tx1"/>
              </a:solidFill>
              <a:latin typeface="Palatino Linotype" panose="02040502050505030304" pitchFamily="18" charset="0"/>
            </a:endParaRPr>
          </a:p>
        </p:txBody>
      </p:sp>
      <p:sp>
        <p:nvSpPr>
          <p:cNvPr id="11" name="Rectangle: Rounded Corners 10">
            <a:extLst>
              <a:ext uri="{FF2B5EF4-FFF2-40B4-BE49-F238E27FC236}">
                <a16:creationId xmlns:a16="http://schemas.microsoft.com/office/drawing/2014/main" id="{219352B5-FD06-4BE2-B90C-3DB9DECCE4FA}"/>
              </a:ext>
            </a:extLst>
          </p:cNvPr>
          <p:cNvSpPr/>
          <p:nvPr/>
        </p:nvSpPr>
        <p:spPr>
          <a:xfrm>
            <a:off x="4152900" y="3035295"/>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Extract &amp; Concentrate</a:t>
            </a:r>
            <a:endParaRPr lang="en-CA" sz="1400" b="1" dirty="0">
              <a:solidFill>
                <a:schemeClr val="tx1"/>
              </a:solidFill>
              <a:latin typeface="Palatino Linotype" panose="02040502050505030304" pitchFamily="18" charset="0"/>
            </a:endParaRPr>
          </a:p>
        </p:txBody>
      </p:sp>
      <p:sp>
        <p:nvSpPr>
          <p:cNvPr id="12" name="Rectangle: Rounded Corners 11">
            <a:extLst>
              <a:ext uri="{FF2B5EF4-FFF2-40B4-BE49-F238E27FC236}">
                <a16:creationId xmlns:a16="http://schemas.microsoft.com/office/drawing/2014/main" id="{40408262-3027-4998-B618-B6C492DB7986}"/>
              </a:ext>
            </a:extLst>
          </p:cNvPr>
          <p:cNvSpPr/>
          <p:nvPr/>
        </p:nvSpPr>
        <p:spPr>
          <a:xfrm>
            <a:off x="4152900" y="3657600"/>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Separate &amp; Purify</a:t>
            </a:r>
            <a:endParaRPr lang="en-CA" sz="1400" b="1" dirty="0">
              <a:solidFill>
                <a:schemeClr val="tx1"/>
              </a:solidFill>
              <a:latin typeface="Palatino Linotype" panose="02040502050505030304" pitchFamily="18" charset="0"/>
            </a:endParaRPr>
          </a:p>
        </p:txBody>
      </p:sp>
      <p:sp>
        <p:nvSpPr>
          <p:cNvPr id="13" name="Rectangle 12">
            <a:extLst>
              <a:ext uri="{FF2B5EF4-FFF2-40B4-BE49-F238E27FC236}">
                <a16:creationId xmlns:a16="http://schemas.microsoft.com/office/drawing/2014/main" id="{1A371868-EB61-4D1B-80B4-766EDB2261C9}"/>
              </a:ext>
            </a:extLst>
          </p:cNvPr>
          <p:cNvSpPr/>
          <p:nvPr/>
        </p:nvSpPr>
        <p:spPr>
          <a:xfrm>
            <a:off x="5943600" y="3175325"/>
            <a:ext cx="1066096" cy="623455"/>
          </a:xfrm>
          <a:prstGeom prst="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Inventories</a:t>
            </a:r>
            <a:endParaRPr lang="en-CA" sz="1400" b="1" dirty="0">
              <a:solidFill>
                <a:schemeClr val="tx1"/>
              </a:solidFill>
              <a:latin typeface="Palatino Linotype" panose="02040502050505030304" pitchFamily="18" charset="0"/>
            </a:endParaRPr>
          </a:p>
        </p:txBody>
      </p:sp>
      <p:sp>
        <p:nvSpPr>
          <p:cNvPr id="14" name="Rectangle: Rounded Corners 13">
            <a:extLst>
              <a:ext uri="{FF2B5EF4-FFF2-40B4-BE49-F238E27FC236}">
                <a16:creationId xmlns:a16="http://schemas.microsoft.com/office/drawing/2014/main" id="{CBD8D15D-CC04-4FDC-8067-2B6973341EBA}"/>
              </a:ext>
            </a:extLst>
          </p:cNvPr>
          <p:cNvSpPr/>
          <p:nvPr/>
        </p:nvSpPr>
        <p:spPr>
          <a:xfrm>
            <a:off x="7513464" y="1905000"/>
            <a:ext cx="2773537" cy="2514600"/>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Demand</a:t>
            </a:r>
            <a:endParaRPr lang="en-CA" sz="1400" b="1" dirty="0">
              <a:solidFill>
                <a:schemeClr val="tx1"/>
              </a:solidFill>
              <a:latin typeface="Palatino Linotype" panose="02040502050505030304" pitchFamily="18" charset="0"/>
            </a:endParaRPr>
          </a:p>
        </p:txBody>
      </p:sp>
      <p:sp>
        <p:nvSpPr>
          <p:cNvPr id="15" name="Rectangle: Rounded Corners 14">
            <a:extLst>
              <a:ext uri="{FF2B5EF4-FFF2-40B4-BE49-F238E27FC236}">
                <a16:creationId xmlns:a16="http://schemas.microsoft.com/office/drawing/2014/main" id="{35FB7591-5638-4C9F-B6AB-58D19D1218B5}"/>
              </a:ext>
            </a:extLst>
          </p:cNvPr>
          <p:cNvSpPr/>
          <p:nvPr/>
        </p:nvSpPr>
        <p:spPr>
          <a:xfrm>
            <a:off x="7627763" y="3035295"/>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Alloying</a:t>
            </a:r>
            <a:endParaRPr lang="en-CA" sz="1400" b="1" dirty="0">
              <a:solidFill>
                <a:schemeClr val="tx1"/>
              </a:solidFill>
              <a:latin typeface="Palatino Linotype" panose="02040502050505030304" pitchFamily="18" charset="0"/>
            </a:endParaRPr>
          </a:p>
        </p:txBody>
      </p:sp>
      <p:sp>
        <p:nvSpPr>
          <p:cNvPr id="16" name="Rectangle: Rounded Corners 15">
            <a:extLst>
              <a:ext uri="{FF2B5EF4-FFF2-40B4-BE49-F238E27FC236}">
                <a16:creationId xmlns:a16="http://schemas.microsoft.com/office/drawing/2014/main" id="{A90B9D88-FF12-4E4B-95A3-63D5DA7C531D}"/>
              </a:ext>
            </a:extLst>
          </p:cNvPr>
          <p:cNvSpPr/>
          <p:nvPr/>
        </p:nvSpPr>
        <p:spPr>
          <a:xfrm>
            <a:off x="7627763" y="3657600"/>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Manu-</a:t>
            </a:r>
            <a:r>
              <a:rPr lang="en-US" sz="1400" b="1" dirty="0" err="1">
                <a:solidFill>
                  <a:schemeClr val="tx1"/>
                </a:solidFill>
                <a:latin typeface="Palatino Linotype" panose="02040502050505030304" pitchFamily="18" charset="0"/>
              </a:rPr>
              <a:t>facturing</a:t>
            </a:r>
            <a:endParaRPr lang="en-CA" sz="1400" b="1" dirty="0">
              <a:solidFill>
                <a:schemeClr val="tx1"/>
              </a:solidFill>
              <a:latin typeface="Palatino Linotype" panose="02040502050505030304" pitchFamily="18" charset="0"/>
            </a:endParaRPr>
          </a:p>
        </p:txBody>
      </p:sp>
      <p:sp>
        <p:nvSpPr>
          <p:cNvPr id="17" name="Rectangle: Rounded Corners 16">
            <a:extLst>
              <a:ext uri="{FF2B5EF4-FFF2-40B4-BE49-F238E27FC236}">
                <a16:creationId xmlns:a16="http://schemas.microsoft.com/office/drawing/2014/main" id="{8E767D12-5D17-4788-AF00-56564ED53562}"/>
              </a:ext>
            </a:extLst>
          </p:cNvPr>
          <p:cNvSpPr/>
          <p:nvPr/>
        </p:nvSpPr>
        <p:spPr>
          <a:xfrm>
            <a:off x="4038601" y="4941778"/>
            <a:ext cx="4976993" cy="11430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r>
              <a:rPr lang="en-US" sz="2400" b="1" dirty="0">
                <a:solidFill>
                  <a:schemeClr val="tx1"/>
                </a:solidFill>
                <a:latin typeface="Palatino Linotype" panose="02040502050505030304" pitchFamily="18" charset="0"/>
              </a:rPr>
              <a:t>Foreign</a:t>
            </a:r>
            <a:endParaRPr lang="en-CA" sz="2400" b="1" dirty="0">
              <a:solidFill>
                <a:schemeClr val="tx1"/>
              </a:solidFill>
              <a:latin typeface="Palatino Linotype" panose="02040502050505030304" pitchFamily="18" charset="0"/>
            </a:endParaRPr>
          </a:p>
        </p:txBody>
      </p:sp>
      <p:sp>
        <p:nvSpPr>
          <p:cNvPr id="18" name="Rectangle: Rounded Corners 17">
            <a:extLst>
              <a:ext uri="{FF2B5EF4-FFF2-40B4-BE49-F238E27FC236}">
                <a16:creationId xmlns:a16="http://schemas.microsoft.com/office/drawing/2014/main" id="{53A51A41-7BD9-4A9A-A326-DE7A6B2D1AA8}"/>
              </a:ext>
            </a:extLst>
          </p:cNvPr>
          <p:cNvSpPr/>
          <p:nvPr/>
        </p:nvSpPr>
        <p:spPr>
          <a:xfrm>
            <a:off x="4661883" y="5424270"/>
            <a:ext cx="1521333" cy="515252"/>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Regulated</a:t>
            </a:r>
          </a:p>
          <a:p>
            <a:pPr algn="ctr">
              <a:lnSpc>
                <a:spcPct val="90000"/>
              </a:lnSpc>
            </a:pPr>
            <a:r>
              <a:rPr lang="en-US" sz="1400" b="1" dirty="0">
                <a:solidFill>
                  <a:schemeClr val="tx1"/>
                </a:solidFill>
                <a:latin typeface="Palatino Linotype" panose="02040502050505030304" pitchFamily="18" charset="0"/>
              </a:rPr>
              <a:t>Supply</a:t>
            </a:r>
            <a:endParaRPr lang="en-CA" sz="1400" b="1" dirty="0">
              <a:solidFill>
                <a:schemeClr val="tx1"/>
              </a:solidFill>
              <a:latin typeface="Palatino Linotype" panose="02040502050505030304" pitchFamily="18" charset="0"/>
            </a:endParaRPr>
          </a:p>
        </p:txBody>
      </p:sp>
      <p:sp>
        <p:nvSpPr>
          <p:cNvPr id="19" name="Rectangle: Rounded Corners 18">
            <a:extLst>
              <a:ext uri="{FF2B5EF4-FFF2-40B4-BE49-F238E27FC236}">
                <a16:creationId xmlns:a16="http://schemas.microsoft.com/office/drawing/2014/main" id="{192EBA61-D6C1-4A57-BB99-3A9D6E7094FA}"/>
              </a:ext>
            </a:extLst>
          </p:cNvPr>
          <p:cNvSpPr/>
          <p:nvPr/>
        </p:nvSpPr>
        <p:spPr>
          <a:xfrm>
            <a:off x="6870979" y="5424270"/>
            <a:ext cx="1521333" cy="515252"/>
          </a:xfrm>
          <a:prstGeom prst="round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1400" b="1" dirty="0">
                <a:solidFill>
                  <a:schemeClr val="tx1"/>
                </a:solidFill>
                <a:latin typeface="Palatino Linotype" panose="02040502050505030304" pitchFamily="18" charset="0"/>
              </a:rPr>
              <a:t>Non-Regulated Supply</a:t>
            </a:r>
            <a:endParaRPr lang="en-CA" sz="1400" b="1" dirty="0">
              <a:solidFill>
                <a:schemeClr val="tx1"/>
              </a:solidFill>
              <a:latin typeface="Palatino Linotype" panose="02040502050505030304" pitchFamily="18" charset="0"/>
            </a:endParaRPr>
          </a:p>
          <a:p>
            <a:pPr algn="ctr">
              <a:lnSpc>
                <a:spcPct val="90000"/>
              </a:lnSpc>
            </a:pPr>
            <a:endParaRPr lang="en-CA" sz="1400" b="1" dirty="0">
              <a:solidFill>
                <a:schemeClr val="tx1"/>
              </a:solidFill>
              <a:latin typeface="Palatino Linotype" panose="02040502050505030304" pitchFamily="18" charset="0"/>
            </a:endParaRPr>
          </a:p>
        </p:txBody>
      </p:sp>
      <p:sp>
        <p:nvSpPr>
          <p:cNvPr id="20" name="Rectangle: Rounded Corners 19">
            <a:extLst>
              <a:ext uri="{FF2B5EF4-FFF2-40B4-BE49-F238E27FC236}">
                <a16:creationId xmlns:a16="http://schemas.microsoft.com/office/drawing/2014/main" id="{6FA2093A-5B4D-4267-ACB6-92ABE0D78FBF}"/>
              </a:ext>
            </a:extLst>
          </p:cNvPr>
          <p:cNvSpPr/>
          <p:nvPr/>
        </p:nvSpPr>
        <p:spPr>
          <a:xfrm>
            <a:off x="1752600" y="1676400"/>
            <a:ext cx="8686800" cy="2895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t" anchorCtr="0"/>
          <a:lstStyle/>
          <a:p>
            <a:pPr algn="ctr">
              <a:lnSpc>
                <a:spcPct val="90000"/>
              </a:lnSpc>
            </a:pPr>
            <a:r>
              <a:rPr lang="en-US" sz="2400" b="1" dirty="0">
                <a:solidFill>
                  <a:schemeClr val="tx1"/>
                </a:solidFill>
                <a:latin typeface="Palatino Linotype" panose="02040502050505030304" pitchFamily="18" charset="0"/>
              </a:rPr>
              <a:t>Domestic</a:t>
            </a:r>
            <a:endParaRPr lang="en-CA" sz="2400" b="1" dirty="0">
              <a:solidFill>
                <a:schemeClr val="tx1"/>
              </a:solidFill>
              <a:latin typeface="Palatino Linotype" panose="02040502050505030304" pitchFamily="18" charset="0"/>
            </a:endParaRPr>
          </a:p>
        </p:txBody>
      </p:sp>
      <p:sp>
        <p:nvSpPr>
          <p:cNvPr id="21" name="Rectangle: Rounded Corners 20">
            <a:extLst>
              <a:ext uri="{FF2B5EF4-FFF2-40B4-BE49-F238E27FC236}">
                <a16:creationId xmlns:a16="http://schemas.microsoft.com/office/drawing/2014/main" id="{CB06401E-B7C6-450F-9A45-E21FE0C5B06B}"/>
              </a:ext>
            </a:extLst>
          </p:cNvPr>
          <p:cNvSpPr/>
          <p:nvPr/>
        </p:nvSpPr>
        <p:spPr>
          <a:xfrm>
            <a:off x="8991600" y="3035295"/>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Renewable Energy</a:t>
            </a:r>
            <a:endParaRPr lang="en-CA" sz="1400" b="1" dirty="0">
              <a:solidFill>
                <a:schemeClr val="tx1"/>
              </a:solidFill>
              <a:latin typeface="Palatino Linotype" panose="02040502050505030304" pitchFamily="18" charset="0"/>
            </a:endParaRPr>
          </a:p>
        </p:txBody>
      </p:sp>
      <p:sp>
        <p:nvSpPr>
          <p:cNvPr id="22" name="Rectangle: Rounded Corners 21">
            <a:extLst>
              <a:ext uri="{FF2B5EF4-FFF2-40B4-BE49-F238E27FC236}">
                <a16:creationId xmlns:a16="http://schemas.microsoft.com/office/drawing/2014/main" id="{7137E8C5-70DA-4112-BA06-9F7A1FC1F668}"/>
              </a:ext>
            </a:extLst>
          </p:cNvPr>
          <p:cNvSpPr/>
          <p:nvPr/>
        </p:nvSpPr>
        <p:spPr>
          <a:xfrm>
            <a:off x="8991600" y="3657600"/>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Defense Industry</a:t>
            </a:r>
            <a:endParaRPr lang="en-CA" sz="1400" b="1" dirty="0">
              <a:solidFill>
                <a:schemeClr val="tx1"/>
              </a:solidFill>
              <a:latin typeface="Palatino Linotype" panose="02040502050505030304" pitchFamily="18" charset="0"/>
            </a:endParaRPr>
          </a:p>
        </p:txBody>
      </p:sp>
      <p:sp>
        <p:nvSpPr>
          <p:cNvPr id="23" name="Rectangle: Rounded Corners 22">
            <a:extLst>
              <a:ext uri="{FF2B5EF4-FFF2-40B4-BE49-F238E27FC236}">
                <a16:creationId xmlns:a16="http://schemas.microsoft.com/office/drawing/2014/main" id="{420DDEF9-BB39-471C-AC58-BFE524743CDC}"/>
              </a:ext>
            </a:extLst>
          </p:cNvPr>
          <p:cNvSpPr/>
          <p:nvPr/>
        </p:nvSpPr>
        <p:spPr>
          <a:xfrm>
            <a:off x="8991600" y="2408238"/>
            <a:ext cx="1143000" cy="515252"/>
          </a:xfrm>
          <a:prstGeom prst="roundRect">
            <a:avLst/>
          </a:prstGeom>
          <a:solidFill>
            <a:srgbClr val="FF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Consumer</a:t>
            </a:r>
            <a:endParaRPr lang="en-CA" sz="1400" b="1" dirty="0">
              <a:solidFill>
                <a:schemeClr val="tx1"/>
              </a:solidFill>
              <a:latin typeface="Palatino Linotype" panose="02040502050505030304" pitchFamily="18" charset="0"/>
            </a:endParaRPr>
          </a:p>
        </p:txBody>
      </p:sp>
      <p:sp>
        <p:nvSpPr>
          <p:cNvPr id="30" name="Shape 29">
            <a:extLst>
              <a:ext uri="{FF2B5EF4-FFF2-40B4-BE49-F238E27FC236}">
                <a16:creationId xmlns:a16="http://schemas.microsoft.com/office/drawing/2014/main" id="{03A7C062-1A33-481E-BE8A-544906F34EA6}"/>
              </a:ext>
            </a:extLst>
          </p:cNvPr>
          <p:cNvSpPr/>
          <p:nvPr/>
        </p:nvSpPr>
        <p:spPr>
          <a:xfrm rot="19716846">
            <a:off x="5936505" y="3307868"/>
            <a:ext cx="2145840" cy="1971420"/>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Shape 30">
            <a:extLst>
              <a:ext uri="{FF2B5EF4-FFF2-40B4-BE49-F238E27FC236}">
                <a16:creationId xmlns:a16="http://schemas.microsoft.com/office/drawing/2014/main" id="{B020FA9B-F4DA-44AA-A386-F7FD6564BD01}"/>
              </a:ext>
            </a:extLst>
          </p:cNvPr>
          <p:cNvSpPr/>
          <p:nvPr/>
        </p:nvSpPr>
        <p:spPr>
          <a:xfrm rot="19561110" flipH="1" flipV="1">
            <a:off x="4871655" y="3480954"/>
            <a:ext cx="2145840" cy="1971420"/>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Shape 31">
            <a:extLst>
              <a:ext uri="{FF2B5EF4-FFF2-40B4-BE49-F238E27FC236}">
                <a16:creationId xmlns:a16="http://schemas.microsoft.com/office/drawing/2014/main" id="{8FDADF82-3CD3-4070-A559-6D985FF8F62A}"/>
              </a:ext>
            </a:extLst>
          </p:cNvPr>
          <p:cNvSpPr/>
          <p:nvPr/>
        </p:nvSpPr>
        <p:spPr>
          <a:xfrm rot="17626621" flipH="1">
            <a:off x="3227493" y="2744889"/>
            <a:ext cx="973119" cy="1026926"/>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Shape 32">
            <a:extLst>
              <a:ext uri="{FF2B5EF4-FFF2-40B4-BE49-F238E27FC236}">
                <a16:creationId xmlns:a16="http://schemas.microsoft.com/office/drawing/2014/main" id="{1E5C25EC-DE2E-42E7-8C16-CF015A8C7A33}"/>
              </a:ext>
            </a:extLst>
          </p:cNvPr>
          <p:cNvSpPr/>
          <p:nvPr/>
        </p:nvSpPr>
        <p:spPr>
          <a:xfrm rot="17777768" flipH="1">
            <a:off x="5274777" y="3013652"/>
            <a:ext cx="942583" cy="983097"/>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Shape 33">
            <a:extLst>
              <a:ext uri="{FF2B5EF4-FFF2-40B4-BE49-F238E27FC236}">
                <a16:creationId xmlns:a16="http://schemas.microsoft.com/office/drawing/2014/main" id="{9F43B446-3AB3-4C68-8CDE-E1683CE1ACDC}"/>
              </a:ext>
            </a:extLst>
          </p:cNvPr>
          <p:cNvSpPr/>
          <p:nvPr/>
        </p:nvSpPr>
        <p:spPr>
          <a:xfrm rot="17777768" flipV="1">
            <a:off x="5242407" y="2912258"/>
            <a:ext cx="942583" cy="983097"/>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Shape 34">
            <a:extLst>
              <a:ext uri="{FF2B5EF4-FFF2-40B4-BE49-F238E27FC236}">
                <a16:creationId xmlns:a16="http://schemas.microsoft.com/office/drawing/2014/main" id="{A6BABB1A-AEB0-4857-ACE8-5B5115DCDDC9}"/>
              </a:ext>
            </a:extLst>
          </p:cNvPr>
          <p:cNvSpPr/>
          <p:nvPr/>
        </p:nvSpPr>
        <p:spPr>
          <a:xfrm rot="17777768" flipH="1">
            <a:off x="6812782" y="3037114"/>
            <a:ext cx="942583" cy="983097"/>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Shape 35">
            <a:extLst>
              <a:ext uri="{FF2B5EF4-FFF2-40B4-BE49-F238E27FC236}">
                <a16:creationId xmlns:a16="http://schemas.microsoft.com/office/drawing/2014/main" id="{B316D85A-35D6-4133-B548-CDEE9EFA7A11}"/>
              </a:ext>
            </a:extLst>
          </p:cNvPr>
          <p:cNvSpPr/>
          <p:nvPr/>
        </p:nvSpPr>
        <p:spPr>
          <a:xfrm rot="17777768" flipV="1">
            <a:off x="6788486" y="2912258"/>
            <a:ext cx="942583" cy="983097"/>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Isosceles Triangle 2">
            <a:extLst>
              <a:ext uri="{FF2B5EF4-FFF2-40B4-BE49-F238E27FC236}">
                <a16:creationId xmlns:a16="http://schemas.microsoft.com/office/drawing/2014/main" id="{782CB2D5-4963-4D41-849E-1FFFBE74F1FA}"/>
              </a:ext>
            </a:extLst>
          </p:cNvPr>
          <p:cNvSpPr/>
          <p:nvPr/>
        </p:nvSpPr>
        <p:spPr>
          <a:xfrm>
            <a:off x="4155980" y="2351794"/>
            <a:ext cx="421365" cy="407496"/>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Isosceles Triangle 37">
            <a:extLst>
              <a:ext uri="{FF2B5EF4-FFF2-40B4-BE49-F238E27FC236}">
                <a16:creationId xmlns:a16="http://schemas.microsoft.com/office/drawing/2014/main" id="{7D52DBFA-BC1E-46E3-B469-AF0FBFB98551}"/>
              </a:ext>
            </a:extLst>
          </p:cNvPr>
          <p:cNvSpPr/>
          <p:nvPr/>
        </p:nvSpPr>
        <p:spPr>
          <a:xfrm>
            <a:off x="4748422" y="2338862"/>
            <a:ext cx="421365" cy="407496"/>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Isosceles Triangle 38">
            <a:extLst>
              <a:ext uri="{FF2B5EF4-FFF2-40B4-BE49-F238E27FC236}">
                <a16:creationId xmlns:a16="http://schemas.microsoft.com/office/drawing/2014/main" id="{5C0AA050-8D27-4730-B448-E6EE89F48EAA}"/>
              </a:ext>
            </a:extLst>
          </p:cNvPr>
          <p:cNvSpPr/>
          <p:nvPr/>
        </p:nvSpPr>
        <p:spPr>
          <a:xfrm>
            <a:off x="2755205" y="2338862"/>
            <a:ext cx="421365" cy="407496"/>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Isosceles Triangle 40">
            <a:extLst>
              <a:ext uri="{FF2B5EF4-FFF2-40B4-BE49-F238E27FC236}">
                <a16:creationId xmlns:a16="http://schemas.microsoft.com/office/drawing/2014/main" id="{81029B09-B10C-4AE3-A4AE-51DBB5CA97AD}"/>
              </a:ext>
            </a:extLst>
          </p:cNvPr>
          <p:cNvSpPr/>
          <p:nvPr/>
        </p:nvSpPr>
        <p:spPr>
          <a:xfrm>
            <a:off x="6259973" y="3863314"/>
            <a:ext cx="421365" cy="407496"/>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Isosceles Triangle 41">
            <a:extLst>
              <a:ext uri="{FF2B5EF4-FFF2-40B4-BE49-F238E27FC236}">
                <a16:creationId xmlns:a16="http://schemas.microsoft.com/office/drawing/2014/main" id="{E547726C-A940-4632-A528-23CC2E4DC27A}"/>
              </a:ext>
            </a:extLst>
          </p:cNvPr>
          <p:cNvSpPr/>
          <p:nvPr/>
        </p:nvSpPr>
        <p:spPr>
          <a:xfrm>
            <a:off x="1952080" y="4692108"/>
            <a:ext cx="421365" cy="407496"/>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Isosceles Triangle 42">
            <a:extLst>
              <a:ext uri="{FF2B5EF4-FFF2-40B4-BE49-F238E27FC236}">
                <a16:creationId xmlns:a16="http://schemas.microsoft.com/office/drawing/2014/main" id="{45AE04DE-8951-47D0-957F-740B421674AA}"/>
              </a:ext>
            </a:extLst>
          </p:cNvPr>
          <p:cNvSpPr/>
          <p:nvPr/>
        </p:nvSpPr>
        <p:spPr>
          <a:xfrm>
            <a:off x="1959338" y="5231304"/>
            <a:ext cx="421365" cy="407496"/>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7776E9B-AAFC-4D58-BB30-7C8FC3E17445}"/>
              </a:ext>
            </a:extLst>
          </p:cNvPr>
          <p:cNvSpPr txBox="1"/>
          <p:nvPr/>
        </p:nvSpPr>
        <p:spPr>
          <a:xfrm>
            <a:off x="2334695" y="4784498"/>
            <a:ext cx="1672574" cy="276999"/>
          </a:xfrm>
          <a:prstGeom prst="rect">
            <a:avLst/>
          </a:prstGeom>
          <a:noFill/>
        </p:spPr>
        <p:txBody>
          <a:bodyPr wrap="none" rtlCol="0">
            <a:spAutoFit/>
          </a:bodyPr>
          <a:lstStyle/>
          <a:p>
            <a:r>
              <a:rPr lang="en-US" sz="1200" b="1" dirty="0">
                <a:latin typeface="Palatino Linotype" panose="02040502050505030304" pitchFamily="18" charset="0"/>
              </a:rPr>
              <a:t>Technical Innovation</a:t>
            </a:r>
            <a:endParaRPr lang="en-CA" sz="1200" b="1" dirty="0">
              <a:latin typeface="Palatino Linotype" panose="02040502050505030304" pitchFamily="18" charset="0"/>
            </a:endParaRPr>
          </a:p>
        </p:txBody>
      </p:sp>
      <p:sp>
        <p:nvSpPr>
          <p:cNvPr id="44" name="TextBox 43">
            <a:extLst>
              <a:ext uri="{FF2B5EF4-FFF2-40B4-BE49-F238E27FC236}">
                <a16:creationId xmlns:a16="http://schemas.microsoft.com/office/drawing/2014/main" id="{938CE77D-04CB-46DD-9CB7-0FD601A0D75A}"/>
              </a:ext>
            </a:extLst>
          </p:cNvPr>
          <p:cNvSpPr txBox="1"/>
          <p:nvPr/>
        </p:nvSpPr>
        <p:spPr>
          <a:xfrm>
            <a:off x="2334695" y="5306185"/>
            <a:ext cx="1625766" cy="276999"/>
          </a:xfrm>
          <a:prstGeom prst="rect">
            <a:avLst/>
          </a:prstGeom>
          <a:noFill/>
        </p:spPr>
        <p:txBody>
          <a:bodyPr wrap="none" rtlCol="0">
            <a:spAutoFit/>
          </a:bodyPr>
          <a:lstStyle/>
          <a:p>
            <a:r>
              <a:rPr lang="en-US" sz="1200" b="1" dirty="0">
                <a:latin typeface="Palatino Linotype" panose="02040502050505030304" pitchFamily="18" charset="0"/>
              </a:rPr>
              <a:t>Business Innovation</a:t>
            </a:r>
            <a:endParaRPr lang="en-CA" sz="1200" b="1" dirty="0">
              <a:latin typeface="Palatino Linotype" panose="02040502050505030304" pitchFamily="18" charset="0"/>
            </a:endParaRPr>
          </a:p>
        </p:txBody>
      </p:sp>
      <p:sp>
        <p:nvSpPr>
          <p:cNvPr id="49" name="Isosceles Triangle 48">
            <a:extLst>
              <a:ext uri="{FF2B5EF4-FFF2-40B4-BE49-F238E27FC236}">
                <a16:creationId xmlns:a16="http://schemas.microsoft.com/office/drawing/2014/main" id="{F4EE5758-4172-4B00-BCB5-3AF5F0FF4AD5}"/>
              </a:ext>
            </a:extLst>
          </p:cNvPr>
          <p:cNvSpPr/>
          <p:nvPr/>
        </p:nvSpPr>
        <p:spPr>
          <a:xfrm>
            <a:off x="6582988" y="2352162"/>
            <a:ext cx="421365" cy="407496"/>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 name="Straight Connector 23">
            <a:extLst>
              <a:ext uri="{FF2B5EF4-FFF2-40B4-BE49-F238E27FC236}">
                <a16:creationId xmlns:a16="http://schemas.microsoft.com/office/drawing/2014/main" id="{0C7387C5-318A-4712-BC0D-2CF9FDE7C798}"/>
              </a:ext>
            </a:extLst>
          </p:cNvPr>
          <p:cNvCxnSpPr/>
          <p:nvPr/>
        </p:nvCxnSpPr>
        <p:spPr>
          <a:xfrm>
            <a:off x="5990546" y="2853264"/>
            <a:ext cx="101380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B3F99BE-95F0-47C6-9E88-EFD0EA80EBD2}"/>
              </a:ext>
            </a:extLst>
          </p:cNvPr>
          <p:cNvCxnSpPr>
            <a:cxnSpLocks/>
          </p:cNvCxnSpPr>
          <p:nvPr/>
        </p:nvCxnSpPr>
        <p:spPr>
          <a:xfrm flipV="1">
            <a:off x="5971092" y="2884602"/>
            <a:ext cx="534556" cy="13271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4E6DB49-FDF2-41B9-9A70-98C4D3353DFB}"/>
              </a:ext>
            </a:extLst>
          </p:cNvPr>
          <p:cNvCxnSpPr>
            <a:cxnSpLocks/>
          </p:cNvCxnSpPr>
          <p:nvPr/>
        </p:nvCxnSpPr>
        <p:spPr>
          <a:xfrm flipH="1" flipV="1">
            <a:off x="6507534" y="2884602"/>
            <a:ext cx="534556" cy="13271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21EDF72D-01E2-42A1-A0C8-C811FE968A98}"/>
              </a:ext>
            </a:extLst>
          </p:cNvPr>
          <p:cNvSpPr/>
          <p:nvPr/>
        </p:nvSpPr>
        <p:spPr>
          <a:xfrm>
            <a:off x="1959338" y="5748220"/>
            <a:ext cx="421365" cy="407496"/>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a:extLst>
              <a:ext uri="{FF2B5EF4-FFF2-40B4-BE49-F238E27FC236}">
                <a16:creationId xmlns:a16="http://schemas.microsoft.com/office/drawing/2014/main" id="{B00003CB-F200-4E40-951E-A3FEF9897E30}"/>
              </a:ext>
            </a:extLst>
          </p:cNvPr>
          <p:cNvSpPr txBox="1"/>
          <p:nvPr/>
        </p:nvSpPr>
        <p:spPr>
          <a:xfrm>
            <a:off x="2334695" y="5823101"/>
            <a:ext cx="1436612" cy="276999"/>
          </a:xfrm>
          <a:prstGeom prst="rect">
            <a:avLst/>
          </a:prstGeom>
          <a:noFill/>
        </p:spPr>
        <p:txBody>
          <a:bodyPr wrap="none" rtlCol="0">
            <a:spAutoFit/>
          </a:bodyPr>
          <a:lstStyle/>
          <a:p>
            <a:r>
              <a:rPr lang="en-US" sz="1200" b="1" dirty="0">
                <a:latin typeface="Palatino Linotype" panose="02040502050505030304" pitchFamily="18" charset="0"/>
              </a:rPr>
              <a:t>Policy Innovation</a:t>
            </a:r>
            <a:endParaRPr lang="en-CA" sz="1200" b="1" dirty="0">
              <a:latin typeface="Palatino Linotype" panose="02040502050505030304" pitchFamily="18" charset="0"/>
            </a:endParaRPr>
          </a:p>
        </p:txBody>
      </p:sp>
      <p:sp>
        <p:nvSpPr>
          <p:cNvPr id="54" name="Isosceles Triangle 53">
            <a:extLst>
              <a:ext uri="{FF2B5EF4-FFF2-40B4-BE49-F238E27FC236}">
                <a16:creationId xmlns:a16="http://schemas.microsoft.com/office/drawing/2014/main" id="{6907B7E4-D0AC-4834-B4B6-4C316ABAC0DF}"/>
              </a:ext>
            </a:extLst>
          </p:cNvPr>
          <p:cNvSpPr/>
          <p:nvPr/>
        </p:nvSpPr>
        <p:spPr>
          <a:xfrm>
            <a:off x="6259973" y="4316331"/>
            <a:ext cx="421365" cy="407496"/>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Isosceles Triangle 55">
            <a:extLst>
              <a:ext uri="{FF2B5EF4-FFF2-40B4-BE49-F238E27FC236}">
                <a16:creationId xmlns:a16="http://schemas.microsoft.com/office/drawing/2014/main" id="{69A795F0-7614-4062-9952-C111CA8A37C4}"/>
              </a:ext>
            </a:extLst>
          </p:cNvPr>
          <p:cNvSpPr/>
          <p:nvPr/>
        </p:nvSpPr>
        <p:spPr>
          <a:xfrm>
            <a:off x="8278919" y="2352162"/>
            <a:ext cx="421365" cy="407496"/>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Isosceles Triangle 57">
            <a:extLst>
              <a:ext uri="{FF2B5EF4-FFF2-40B4-BE49-F238E27FC236}">
                <a16:creationId xmlns:a16="http://schemas.microsoft.com/office/drawing/2014/main" id="{D42D81AA-7612-47B8-AC95-E69E9FF6DAFA}"/>
              </a:ext>
            </a:extLst>
          </p:cNvPr>
          <p:cNvSpPr/>
          <p:nvPr/>
        </p:nvSpPr>
        <p:spPr>
          <a:xfrm>
            <a:off x="7730603" y="2351794"/>
            <a:ext cx="421365" cy="407496"/>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Isosceles Triangle 58">
            <a:extLst>
              <a:ext uri="{FF2B5EF4-FFF2-40B4-BE49-F238E27FC236}">
                <a16:creationId xmlns:a16="http://schemas.microsoft.com/office/drawing/2014/main" id="{BD184F3F-014D-456C-8337-21CB97A78339}"/>
              </a:ext>
            </a:extLst>
          </p:cNvPr>
          <p:cNvSpPr/>
          <p:nvPr/>
        </p:nvSpPr>
        <p:spPr>
          <a:xfrm>
            <a:off x="5996804" y="2354314"/>
            <a:ext cx="421365" cy="407496"/>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870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D539-0475-4024-8CCA-B0AE3A7D7B1B}"/>
              </a:ext>
            </a:extLst>
          </p:cNvPr>
          <p:cNvSpPr>
            <a:spLocks noGrp="1"/>
          </p:cNvSpPr>
          <p:nvPr>
            <p:ph type="title"/>
          </p:nvPr>
        </p:nvSpPr>
        <p:spPr/>
        <p:txBody>
          <a:bodyPr/>
          <a:lstStyle/>
          <a:p>
            <a:r>
              <a:rPr lang="en-CA" dirty="0"/>
              <a:t>TBD: Exergy Analysis</a:t>
            </a:r>
          </a:p>
        </p:txBody>
      </p:sp>
      <p:sp>
        <p:nvSpPr>
          <p:cNvPr id="4" name="Slide Number Placeholder 3">
            <a:extLst>
              <a:ext uri="{FF2B5EF4-FFF2-40B4-BE49-F238E27FC236}">
                <a16:creationId xmlns:a16="http://schemas.microsoft.com/office/drawing/2014/main" id="{BE52A4BF-2364-49BE-A4CA-1D339C57D00C}"/>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29</a:t>
            </a:fld>
            <a:endParaRPr lang="en-US"/>
          </a:p>
        </p:txBody>
      </p:sp>
      <p:sp>
        <p:nvSpPr>
          <p:cNvPr id="5" name="Rectangle 4">
            <a:extLst>
              <a:ext uri="{FF2B5EF4-FFF2-40B4-BE49-F238E27FC236}">
                <a16:creationId xmlns:a16="http://schemas.microsoft.com/office/drawing/2014/main" id="{CD4BE6D5-F0C4-4301-B494-C20D30331C5B}"/>
              </a:ext>
            </a:extLst>
          </p:cNvPr>
          <p:cNvSpPr/>
          <p:nvPr/>
        </p:nvSpPr>
        <p:spPr>
          <a:xfrm>
            <a:off x="1603022" y="2219809"/>
            <a:ext cx="1143000" cy="515252"/>
          </a:xfrm>
          <a:prstGeom prst="rect">
            <a:avLst/>
          </a:prstGeom>
          <a:solidFill>
            <a:srgbClr val="F2F6EA"/>
          </a:solid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alpha val="50000"/>
                  </a:schemeClr>
                </a:solidFill>
                <a:latin typeface="Palatino Linotype" panose="02040502050505030304" pitchFamily="18" charset="0"/>
              </a:rPr>
              <a:t>Exploration</a:t>
            </a:r>
            <a:endParaRPr lang="en-CA" sz="1400" b="1" dirty="0">
              <a:solidFill>
                <a:schemeClr val="tx1">
                  <a:alpha val="50000"/>
                </a:schemeClr>
              </a:solidFill>
              <a:latin typeface="Palatino Linotype" panose="02040502050505030304" pitchFamily="18" charset="0"/>
            </a:endParaRPr>
          </a:p>
        </p:txBody>
      </p:sp>
      <p:sp>
        <p:nvSpPr>
          <p:cNvPr id="6" name="Rectangle 5">
            <a:extLst>
              <a:ext uri="{FF2B5EF4-FFF2-40B4-BE49-F238E27FC236}">
                <a16:creationId xmlns:a16="http://schemas.microsoft.com/office/drawing/2014/main" id="{FD6B5004-9172-4F4D-AB72-A1E90ED22E51}"/>
              </a:ext>
            </a:extLst>
          </p:cNvPr>
          <p:cNvSpPr/>
          <p:nvPr/>
        </p:nvSpPr>
        <p:spPr>
          <a:xfrm>
            <a:off x="2830840" y="2219809"/>
            <a:ext cx="790960"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Mining</a:t>
            </a:r>
            <a:endParaRPr lang="en-CA" sz="1400" b="1" dirty="0">
              <a:solidFill>
                <a:schemeClr val="tx1"/>
              </a:solidFill>
              <a:latin typeface="Palatino Linotype" panose="02040502050505030304" pitchFamily="18" charset="0"/>
            </a:endParaRPr>
          </a:p>
        </p:txBody>
      </p:sp>
      <p:sp>
        <p:nvSpPr>
          <p:cNvPr id="7" name="Rectangle 6">
            <a:extLst>
              <a:ext uri="{FF2B5EF4-FFF2-40B4-BE49-F238E27FC236}">
                <a16:creationId xmlns:a16="http://schemas.microsoft.com/office/drawing/2014/main" id="{4D4D10A4-D0DC-4079-AF3F-280C8E596074}"/>
              </a:ext>
            </a:extLst>
          </p:cNvPr>
          <p:cNvSpPr/>
          <p:nvPr/>
        </p:nvSpPr>
        <p:spPr>
          <a:xfrm>
            <a:off x="3706618" y="2219809"/>
            <a:ext cx="1066096"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Processing</a:t>
            </a:r>
            <a:endParaRPr lang="en-CA" sz="1400" b="1" dirty="0">
              <a:solidFill>
                <a:schemeClr val="tx1"/>
              </a:solidFill>
              <a:latin typeface="Palatino Linotype" panose="02040502050505030304" pitchFamily="18" charset="0"/>
            </a:endParaRPr>
          </a:p>
        </p:txBody>
      </p:sp>
      <p:sp>
        <p:nvSpPr>
          <p:cNvPr id="8" name="Rectangle 7">
            <a:extLst>
              <a:ext uri="{FF2B5EF4-FFF2-40B4-BE49-F238E27FC236}">
                <a16:creationId xmlns:a16="http://schemas.microsoft.com/office/drawing/2014/main" id="{374103A3-D627-4663-A447-FD12746F0299}"/>
              </a:ext>
            </a:extLst>
          </p:cNvPr>
          <p:cNvSpPr/>
          <p:nvPr/>
        </p:nvSpPr>
        <p:spPr>
          <a:xfrm>
            <a:off x="4857533" y="2219809"/>
            <a:ext cx="1287961"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Separation &amp; Purification</a:t>
            </a:r>
            <a:endParaRPr lang="en-CA" sz="1400" b="1" dirty="0">
              <a:solidFill>
                <a:schemeClr val="tx1"/>
              </a:solidFill>
              <a:latin typeface="Palatino Linotype" panose="02040502050505030304" pitchFamily="18" charset="0"/>
            </a:endParaRPr>
          </a:p>
        </p:txBody>
      </p:sp>
      <p:sp>
        <p:nvSpPr>
          <p:cNvPr id="9" name="Rectangle 8">
            <a:extLst>
              <a:ext uri="{FF2B5EF4-FFF2-40B4-BE49-F238E27FC236}">
                <a16:creationId xmlns:a16="http://schemas.microsoft.com/office/drawing/2014/main" id="{B3DC1F7C-9B62-4803-B713-50138A74B3FB}"/>
              </a:ext>
            </a:extLst>
          </p:cNvPr>
          <p:cNvSpPr/>
          <p:nvPr/>
        </p:nvSpPr>
        <p:spPr>
          <a:xfrm>
            <a:off x="6230312" y="2219809"/>
            <a:ext cx="1788579"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Metals Processing/ Making</a:t>
            </a:r>
            <a:endParaRPr lang="en-CA" sz="1400" b="1" dirty="0">
              <a:solidFill>
                <a:schemeClr val="tx1"/>
              </a:solidFill>
              <a:latin typeface="Palatino Linotype" panose="02040502050505030304" pitchFamily="18" charset="0"/>
            </a:endParaRPr>
          </a:p>
        </p:txBody>
      </p:sp>
      <p:sp>
        <p:nvSpPr>
          <p:cNvPr id="10" name="Rectangle 9">
            <a:extLst>
              <a:ext uri="{FF2B5EF4-FFF2-40B4-BE49-F238E27FC236}">
                <a16:creationId xmlns:a16="http://schemas.microsoft.com/office/drawing/2014/main" id="{C7FEF55D-1104-4C6A-8D4C-464DBF0A85D1}"/>
              </a:ext>
            </a:extLst>
          </p:cNvPr>
          <p:cNvSpPr/>
          <p:nvPr/>
        </p:nvSpPr>
        <p:spPr>
          <a:xfrm>
            <a:off x="8103708" y="2219809"/>
            <a:ext cx="1045090" cy="515252"/>
          </a:xfrm>
          <a:prstGeom prst="rect">
            <a:avLst/>
          </a:prstGeom>
          <a:solidFill>
            <a:srgbClr val="F2F6EA"/>
          </a:solid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alpha val="50000"/>
                  </a:schemeClr>
                </a:solidFill>
                <a:latin typeface="Palatino Linotype" panose="02040502050505030304" pitchFamily="18" charset="0"/>
              </a:rPr>
              <a:t>Alloying</a:t>
            </a:r>
            <a:endParaRPr lang="en-CA" sz="1400" b="1" dirty="0">
              <a:solidFill>
                <a:schemeClr val="tx1">
                  <a:alpha val="50000"/>
                </a:schemeClr>
              </a:solidFill>
              <a:latin typeface="Palatino Linotype" panose="02040502050505030304" pitchFamily="18" charset="0"/>
            </a:endParaRPr>
          </a:p>
        </p:txBody>
      </p:sp>
      <p:sp>
        <p:nvSpPr>
          <p:cNvPr id="11" name="Rectangle 10">
            <a:extLst>
              <a:ext uri="{FF2B5EF4-FFF2-40B4-BE49-F238E27FC236}">
                <a16:creationId xmlns:a16="http://schemas.microsoft.com/office/drawing/2014/main" id="{37C9828D-034F-49C2-B437-50DE115201DF}"/>
              </a:ext>
            </a:extLst>
          </p:cNvPr>
          <p:cNvSpPr/>
          <p:nvPr/>
        </p:nvSpPr>
        <p:spPr>
          <a:xfrm>
            <a:off x="9233616" y="2219809"/>
            <a:ext cx="1340257" cy="515252"/>
          </a:xfrm>
          <a:prstGeom prst="rect">
            <a:avLst/>
          </a:prstGeom>
          <a:solidFill>
            <a:srgbClr val="F2F6EA"/>
          </a:solid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alpha val="50000"/>
                  </a:schemeClr>
                </a:solidFill>
                <a:latin typeface="Palatino Linotype" panose="02040502050505030304" pitchFamily="18" charset="0"/>
              </a:rPr>
              <a:t>Manufacturing</a:t>
            </a:r>
          </a:p>
        </p:txBody>
      </p:sp>
      <p:sp>
        <p:nvSpPr>
          <p:cNvPr id="12" name="Isosceles Triangle 11">
            <a:extLst>
              <a:ext uri="{FF2B5EF4-FFF2-40B4-BE49-F238E27FC236}">
                <a16:creationId xmlns:a16="http://schemas.microsoft.com/office/drawing/2014/main" id="{D359DFE1-66E5-4C91-BF26-2FCA9DE26245}"/>
              </a:ext>
            </a:extLst>
          </p:cNvPr>
          <p:cNvSpPr/>
          <p:nvPr/>
        </p:nvSpPr>
        <p:spPr>
          <a:xfrm>
            <a:off x="7101243" y="1102719"/>
            <a:ext cx="421365" cy="407496"/>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89D10E1-22C6-43DC-9950-94461326C4E9}"/>
              </a:ext>
            </a:extLst>
          </p:cNvPr>
          <p:cNvSpPr txBox="1"/>
          <p:nvPr/>
        </p:nvSpPr>
        <p:spPr>
          <a:xfrm>
            <a:off x="7396582" y="1118632"/>
            <a:ext cx="3851247" cy="400110"/>
          </a:xfrm>
          <a:prstGeom prst="rect">
            <a:avLst/>
          </a:prstGeom>
          <a:noFill/>
        </p:spPr>
        <p:txBody>
          <a:bodyPr wrap="none" rtlCol="0">
            <a:spAutoFit/>
          </a:bodyPr>
          <a:lstStyle/>
          <a:p>
            <a:r>
              <a:rPr lang="en-US" sz="2000" b="1" dirty="0">
                <a:solidFill>
                  <a:schemeClr val="tx2"/>
                </a:solidFill>
                <a:latin typeface="Palatino Linotype" panose="02040502050505030304" pitchFamily="18" charset="0"/>
              </a:rPr>
              <a:t>Technical Innovation Scenarios</a:t>
            </a:r>
            <a:endParaRPr lang="en-CA" sz="2000" b="1" dirty="0">
              <a:solidFill>
                <a:schemeClr val="tx2"/>
              </a:solidFill>
              <a:latin typeface="Palatino Linotype" panose="02040502050505030304" pitchFamily="18" charset="0"/>
            </a:endParaRPr>
          </a:p>
        </p:txBody>
      </p:sp>
      <p:sp>
        <p:nvSpPr>
          <p:cNvPr id="14" name="Right Brace 13">
            <a:extLst>
              <a:ext uri="{FF2B5EF4-FFF2-40B4-BE49-F238E27FC236}">
                <a16:creationId xmlns:a16="http://schemas.microsoft.com/office/drawing/2014/main" id="{A2DFECE8-DEF0-4BA1-94E8-3745D4AB26D2}"/>
              </a:ext>
            </a:extLst>
          </p:cNvPr>
          <p:cNvSpPr/>
          <p:nvPr/>
        </p:nvSpPr>
        <p:spPr>
          <a:xfrm rot="5400000">
            <a:off x="5268955" y="381286"/>
            <a:ext cx="311821" cy="5188050"/>
          </a:xfrm>
          <a:prstGeom prst="rightBrace">
            <a:avLst>
              <a:gd name="adj1" fmla="val 8333"/>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endParaRPr lang="en-CA" sz="2400" b="1">
              <a:latin typeface="Palatino Linotype" panose="02040502050505030304" pitchFamily="18" charset="0"/>
            </a:endParaRPr>
          </a:p>
        </p:txBody>
      </p:sp>
      <p:sp>
        <p:nvSpPr>
          <p:cNvPr id="15" name="TextBox 14">
            <a:extLst>
              <a:ext uri="{FF2B5EF4-FFF2-40B4-BE49-F238E27FC236}">
                <a16:creationId xmlns:a16="http://schemas.microsoft.com/office/drawing/2014/main" id="{260017EA-EF33-405F-9360-A10742E83A8D}"/>
              </a:ext>
            </a:extLst>
          </p:cNvPr>
          <p:cNvSpPr txBox="1"/>
          <p:nvPr/>
        </p:nvSpPr>
        <p:spPr>
          <a:xfrm>
            <a:off x="4200812" y="3170332"/>
            <a:ext cx="2448106" cy="461665"/>
          </a:xfrm>
          <a:prstGeom prst="rect">
            <a:avLst/>
          </a:prstGeom>
          <a:noFill/>
        </p:spPr>
        <p:txBody>
          <a:bodyPr wrap="none" rtlCol="0">
            <a:spAutoFit/>
          </a:bodyPr>
          <a:lstStyle/>
          <a:p>
            <a:r>
              <a:rPr lang="en-US" sz="2400" b="1" dirty="0">
                <a:latin typeface="Palatino Linotype" panose="02040502050505030304" pitchFamily="18" charset="0"/>
              </a:rPr>
              <a:t>Exergy Analysis</a:t>
            </a:r>
            <a:endParaRPr lang="en-CA" sz="2400" b="1" dirty="0">
              <a:latin typeface="Palatino Linotype" panose="02040502050505030304" pitchFamily="18" charset="0"/>
            </a:endParaRPr>
          </a:p>
        </p:txBody>
      </p:sp>
      <p:pic>
        <p:nvPicPr>
          <p:cNvPr id="17" name="Picture 16">
            <a:extLst>
              <a:ext uri="{FF2B5EF4-FFF2-40B4-BE49-F238E27FC236}">
                <a16:creationId xmlns:a16="http://schemas.microsoft.com/office/drawing/2014/main" id="{626C196C-9346-4C09-89D7-58D561AE19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5626" y="3646351"/>
            <a:ext cx="4354375" cy="2242953"/>
          </a:xfrm>
          <a:prstGeom prst="rect">
            <a:avLst/>
          </a:prstGeom>
        </p:spPr>
      </p:pic>
      <p:sp>
        <p:nvSpPr>
          <p:cNvPr id="19" name="TextBox 18">
            <a:extLst>
              <a:ext uri="{FF2B5EF4-FFF2-40B4-BE49-F238E27FC236}">
                <a16:creationId xmlns:a16="http://schemas.microsoft.com/office/drawing/2014/main" id="{2F04EC95-CB54-4BA9-A5F3-3F75B619EEBE}"/>
              </a:ext>
            </a:extLst>
          </p:cNvPr>
          <p:cNvSpPr txBox="1"/>
          <p:nvPr/>
        </p:nvSpPr>
        <p:spPr>
          <a:xfrm>
            <a:off x="3886200" y="5849164"/>
            <a:ext cx="4572000" cy="830997"/>
          </a:xfrm>
          <a:prstGeom prst="rect">
            <a:avLst/>
          </a:prstGeom>
          <a:noFill/>
        </p:spPr>
        <p:txBody>
          <a:bodyPr wrap="square">
            <a:spAutoFit/>
          </a:bodyPr>
          <a:lstStyle/>
          <a:p>
            <a:r>
              <a:rPr lang="en-US" sz="1200" dirty="0" err="1">
                <a:latin typeface="Palatino Linotype" panose="02040502050505030304" pitchFamily="18" charset="0"/>
              </a:rPr>
              <a:t>Dincer</a:t>
            </a:r>
            <a:r>
              <a:rPr lang="en-US" sz="1200" dirty="0">
                <a:latin typeface="Palatino Linotype" panose="02040502050505030304" pitchFamily="18" charset="0"/>
              </a:rPr>
              <a:t>, I., &amp; Rosen, M. A. (2005). Thermodynamic aspects of renewables and sustainable development. </a:t>
            </a:r>
            <a:r>
              <a:rPr lang="en-US" sz="1200" i="1" dirty="0">
                <a:latin typeface="Palatino Linotype" panose="02040502050505030304" pitchFamily="18" charset="0"/>
              </a:rPr>
              <a:t>Renewable and Sustainable Energy Reviews</a:t>
            </a:r>
            <a:r>
              <a:rPr lang="en-US" sz="1200" dirty="0">
                <a:latin typeface="Palatino Linotype" panose="02040502050505030304" pitchFamily="18" charset="0"/>
              </a:rPr>
              <a:t>, </a:t>
            </a:r>
            <a:r>
              <a:rPr lang="en-US" sz="1200" i="1" dirty="0">
                <a:latin typeface="Palatino Linotype" panose="02040502050505030304" pitchFamily="18" charset="0"/>
              </a:rPr>
              <a:t>9</a:t>
            </a:r>
            <a:r>
              <a:rPr lang="en-US" sz="1200" dirty="0">
                <a:latin typeface="Palatino Linotype" panose="02040502050505030304" pitchFamily="18" charset="0"/>
              </a:rPr>
              <a:t>(2), 169–189. </a:t>
            </a:r>
            <a:r>
              <a:rPr lang="en-US" sz="1200" dirty="0">
                <a:latin typeface="Palatino Linotype" panose="02040502050505030304" pitchFamily="18" charset="0"/>
                <a:hlinkClick r:id="rId3"/>
              </a:rPr>
              <a:t>https://doi.org/10.1016/j.rser.2004.02.002</a:t>
            </a:r>
            <a:endParaRPr lang="en-US" sz="1200" dirty="0">
              <a:latin typeface="Palatino Linotype" panose="02040502050505030304" pitchFamily="18" charset="0"/>
            </a:endParaRPr>
          </a:p>
        </p:txBody>
      </p:sp>
      <p:sp>
        <p:nvSpPr>
          <p:cNvPr id="3" name="TextBox 2">
            <a:extLst>
              <a:ext uri="{FF2B5EF4-FFF2-40B4-BE49-F238E27FC236}">
                <a16:creationId xmlns:a16="http://schemas.microsoft.com/office/drawing/2014/main" id="{904B84F7-1BF9-4F9D-A5E2-D7551433AF9C}"/>
              </a:ext>
            </a:extLst>
          </p:cNvPr>
          <p:cNvSpPr txBox="1"/>
          <p:nvPr/>
        </p:nvSpPr>
        <p:spPr>
          <a:xfrm>
            <a:off x="8103708" y="3264181"/>
            <a:ext cx="3837279" cy="1815882"/>
          </a:xfrm>
          <a:prstGeom prst="rect">
            <a:avLst/>
          </a:prstGeom>
          <a:noFill/>
        </p:spPr>
        <p:txBody>
          <a:bodyPr wrap="square" rtlCol="0">
            <a:spAutoFit/>
          </a:bodyPr>
          <a:lstStyle/>
          <a:p>
            <a:r>
              <a:rPr lang="en-CA" sz="1400" dirty="0"/>
              <a:t>Exergy analysis will follow the concepts outlined in </a:t>
            </a:r>
            <a:r>
              <a:rPr lang="en-US" sz="1400" dirty="0">
                <a:effectLst/>
              </a:rPr>
              <a:t>Ayres, R. U. (2010). </a:t>
            </a:r>
            <a:r>
              <a:rPr lang="en-US" sz="1400" i="1" dirty="0">
                <a:effectLst/>
              </a:rPr>
              <a:t>Energy Intensity, Efficiency and Economics</a:t>
            </a:r>
            <a:r>
              <a:rPr lang="en-US" sz="1400" dirty="0">
                <a:effectLst/>
              </a:rPr>
              <a:t>. INSEAD.</a:t>
            </a:r>
          </a:p>
          <a:p>
            <a:pPr marL="179388"/>
            <a:r>
              <a:rPr lang="en-CA" sz="1400" dirty="0"/>
              <a:t> “</a:t>
            </a:r>
            <a:r>
              <a:rPr lang="en-US" sz="1400" dirty="0"/>
              <a:t>• </a:t>
            </a:r>
            <a:r>
              <a:rPr lang="en-CA" sz="1400" dirty="0"/>
              <a:t>E</a:t>
            </a:r>
            <a:r>
              <a:rPr lang="en-US" sz="1400" dirty="0" err="1"/>
              <a:t>nergy</a:t>
            </a:r>
            <a:r>
              <a:rPr lang="en-US" sz="1400" dirty="0"/>
              <a:t> available to do useful work is exergy. </a:t>
            </a:r>
            <a:br>
              <a:rPr lang="en-US" sz="1400" dirty="0"/>
            </a:br>
            <a:r>
              <a:rPr lang="en-US" sz="1400" dirty="0"/>
              <a:t>   • Exergy is a factor of production.”</a:t>
            </a:r>
          </a:p>
          <a:p>
            <a:pPr marL="179388"/>
            <a:endParaRPr lang="en-US" sz="1400" dirty="0"/>
          </a:p>
          <a:p>
            <a:r>
              <a:rPr lang="en-US" sz="1400" dirty="0"/>
              <a:t>Exergy analysis will be used to determine the sustainability of a given scenario.</a:t>
            </a:r>
            <a:endParaRPr lang="en-CA" sz="1400" dirty="0"/>
          </a:p>
        </p:txBody>
      </p:sp>
    </p:spTree>
    <p:extLst>
      <p:ext uri="{BB962C8B-B14F-4D97-AF65-F5344CB8AC3E}">
        <p14:creationId xmlns:p14="http://schemas.microsoft.com/office/powerpoint/2010/main" val="168426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B04F-CE53-4781-98F3-293421B27FAD}"/>
              </a:ext>
            </a:extLst>
          </p:cNvPr>
          <p:cNvSpPr>
            <a:spLocks noGrp="1"/>
          </p:cNvSpPr>
          <p:nvPr>
            <p:ph type="title"/>
          </p:nvPr>
        </p:nvSpPr>
        <p:spPr/>
        <p:txBody>
          <a:bodyPr/>
          <a:lstStyle/>
          <a:p>
            <a:r>
              <a:rPr lang="en-CA" dirty="0"/>
              <a:t>Abstract</a:t>
            </a:r>
          </a:p>
        </p:txBody>
      </p:sp>
      <p:sp>
        <p:nvSpPr>
          <p:cNvPr id="3" name="Content Placeholder 2">
            <a:extLst>
              <a:ext uri="{FF2B5EF4-FFF2-40B4-BE49-F238E27FC236}">
                <a16:creationId xmlns:a16="http://schemas.microsoft.com/office/drawing/2014/main" id="{ADE9D793-DC00-4A30-9EFD-3F2299E41E8D}"/>
              </a:ext>
            </a:extLst>
          </p:cNvPr>
          <p:cNvSpPr>
            <a:spLocks noGrp="1"/>
          </p:cNvSpPr>
          <p:nvPr>
            <p:ph idx="1"/>
          </p:nvPr>
        </p:nvSpPr>
        <p:spPr>
          <a:xfrm>
            <a:off x="1905000" y="1600201"/>
            <a:ext cx="8382000" cy="4525963"/>
          </a:xfrm>
        </p:spPr>
        <p:txBody>
          <a:bodyPr>
            <a:noAutofit/>
          </a:bodyPr>
          <a:lstStyle/>
          <a:p>
            <a:pPr marL="0" indent="0">
              <a:lnSpc>
                <a:spcPct val="100000"/>
              </a:lnSpc>
              <a:spcAft>
                <a:spcPts val="1200"/>
              </a:spcAft>
              <a:buNone/>
            </a:pPr>
            <a:r>
              <a:rPr lang="en-CA" sz="1800" dirty="0">
                <a:effectLst/>
                <a:latin typeface="Optima LT Std Medium" panose="020B0602050508020304" pitchFamily="34" charset="0"/>
                <a:ea typeface="Calibri" panose="020F0502020204030204" pitchFamily="34" charset="0"/>
                <a:cs typeface="Times New Roman" panose="02020603050405020304" pitchFamily="18" charset="0"/>
              </a:rPr>
              <a:t>The rare earth element group of minerals (REM) are classified as critical minerals, which are defined as mineral commodities essential to economic and national security. REM are essential to the manufacture of renewable energy products as well as electric vehicles, mobile communications, defense technology and other strategically important goods. Due to the pervasive risk of REM supply chain disruption, they are receiving significant global attention and commensurate funding. Domestically, U.S. policy focuses on creating a “comprehensive strategy to increase the resilience of strategic and critical material supply chains that both expands sustainable production and processing capacity and works with allies and partners to ensure secure global supply” (White House, 2021). While resilient supply chains are necessary, robust value chains are needed to protect economic stability and national security for the long-term. This work develops agent-based dynamic simulation models to examine innovative policy scenarios for building robust REM value chains supported by resilient supply chains.</a:t>
            </a:r>
          </a:p>
        </p:txBody>
      </p:sp>
      <p:sp>
        <p:nvSpPr>
          <p:cNvPr id="4" name="Slide Number Placeholder 3">
            <a:extLst>
              <a:ext uri="{FF2B5EF4-FFF2-40B4-BE49-F238E27FC236}">
                <a16:creationId xmlns:a16="http://schemas.microsoft.com/office/drawing/2014/main" id="{DE9AAB55-5513-4134-A7DE-B21C2B4E8E27}"/>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3</a:t>
            </a:fld>
            <a:endParaRPr lang="en-US"/>
          </a:p>
        </p:txBody>
      </p:sp>
    </p:spTree>
    <p:extLst>
      <p:ext uri="{BB962C8B-B14F-4D97-AF65-F5344CB8AC3E}">
        <p14:creationId xmlns:p14="http://schemas.microsoft.com/office/powerpoint/2010/main" val="603728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C680CE-CC2A-4ABB-912E-0D6583D0C368}"/>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30</a:t>
            </a:fld>
            <a:endParaRPr lang="en-US"/>
          </a:p>
        </p:txBody>
      </p:sp>
      <p:pic>
        <p:nvPicPr>
          <p:cNvPr id="6" name="Picture 5" descr="Diagram&#10;&#10;Description automatically generated">
            <a:extLst>
              <a:ext uri="{FF2B5EF4-FFF2-40B4-BE49-F238E27FC236}">
                <a16:creationId xmlns:a16="http://schemas.microsoft.com/office/drawing/2014/main" id="{6D8EA4B0-3B0A-4837-98DB-02724D17A4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9197" y="1219201"/>
            <a:ext cx="7239000" cy="3507599"/>
          </a:xfrm>
          <a:prstGeom prst="rect">
            <a:avLst/>
          </a:prstGeom>
        </p:spPr>
      </p:pic>
      <p:sp>
        <p:nvSpPr>
          <p:cNvPr id="7" name="Rectangle 6">
            <a:extLst>
              <a:ext uri="{FF2B5EF4-FFF2-40B4-BE49-F238E27FC236}">
                <a16:creationId xmlns:a16="http://schemas.microsoft.com/office/drawing/2014/main" id="{2FA86702-49F9-4870-8AB9-7A1C0FA2E1A1}"/>
              </a:ext>
            </a:extLst>
          </p:cNvPr>
          <p:cNvSpPr/>
          <p:nvPr/>
        </p:nvSpPr>
        <p:spPr>
          <a:xfrm>
            <a:off x="1757678" y="5386699"/>
            <a:ext cx="1143000" cy="515252"/>
          </a:xfrm>
          <a:prstGeom prst="rect">
            <a:avLst/>
          </a:prstGeom>
          <a:solidFill>
            <a:srgbClr val="F2F6EA"/>
          </a:solid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alpha val="50000"/>
                  </a:schemeClr>
                </a:solidFill>
                <a:latin typeface="Palatino Linotype" panose="02040502050505030304" pitchFamily="18" charset="0"/>
              </a:rPr>
              <a:t>Exploration</a:t>
            </a:r>
            <a:endParaRPr lang="en-CA" sz="1400" b="1" dirty="0">
              <a:solidFill>
                <a:schemeClr val="tx1">
                  <a:alpha val="50000"/>
                </a:schemeClr>
              </a:solidFill>
              <a:latin typeface="Palatino Linotype" panose="02040502050505030304" pitchFamily="18" charset="0"/>
            </a:endParaRPr>
          </a:p>
        </p:txBody>
      </p:sp>
      <p:sp>
        <p:nvSpPr>
          <p:cNvPr id="8" name="Rectangle 7">
            <a:extLst>
              <a:ext uri="{FF2B5EF4-FFF2-40B4-BE49-F238E27FC236}">
                <a16:creationId xmlns:a16="http://schemas.microsoft.com/office/drawing/2014/main" id="{F16801F4-DC7B-4B77-A9B7-053DF0ED8FCF}"/>
              </a:ext>
            </a:extLst>
          </p:cNvPr>
          <p:cNvSpPr/>
          <p:nvPr/>
        </p:nvSpPr>
        <p:spPr>
          <a:xfrm>
            <a:off x="2985496" y="5386699"/>
            <a:ext cx="790960"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Mining</a:t>
            </a:r>
            <a:endParaRPr lang="en-CA" sz="1400" b="1" dirty="0">
              <a:solidFill>
                <a:schemeClr val="tx1"/>
              </a:solidFill>
              <a:latin typeface="Palatino Linotype" panose="02040502050505030304" pitchFamily="18" charset="0"/>
            </a:endParaRPr>
          </a:p>
        </p:txBody>
      </p:sp>
      <p:sp>
        <p:nvSpPr>
          <p:cNvPr id="9" name="Rectangle 8">
            <a:extLst>
              <a:ext uri="{FF2B5EF4-FFF2-40B4-BE49-F238E27FC236}">
                <a16:creationId xmlns:a16="http://schemas.microsoft.com/office/drawing/2014/main" id="{17A980D1-34E6-4214-8604-864071660194}"/>
              </a:ext>
            </a:extLst>
          </p:cNvPr>
          <p:cNvSpPr/>
          <p:nvPr/>
        </p:nvSpPr>
        <p:spPr>
          <a:xfrm>
            <a:off x="3861274" y="5386699"/>
            <a:ext cx="1066096"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Processing</a:t>
            </a:r>
            <a:endParaRPr lang="en-CA" sz="1400" b="1" dirty="0">
              <a:solidFill>
                <a:schemeClr val="tx1"/>
              </a:solidFill>
              <a:latin typeface="Palatino Linotype" panose="02040502050505030304" pitchFamily="18" charset="0"/>
            </a:endParaRPr>
          </a:p>
        </p:txBody>
      </p:sp>
      <p:sp>
        <p:nvSpPr>
          <p:cNvPr id="10" name="Rectangle 9">
            <a:extLst>
              <a:ext uri="{FF2B5EF4-FFF2-40B4-BE49-F238E27FC236}">
                <a16:creationId xmlns:a16="http://schemas.microsoft.com/office/drawing/2014/main" id="{4C0C9EA6-BD29-4F3D-B73C-25F36641C917}"/>
              </a:ext>
            </a:extLst>
          </p:cNvPr>
          <p:cNvSpPr/>
          <p:nvPr/>
        </p:nvSpPr>
        <p:spPr>
          <a:xfrm>
            <a:off x="5012189" y="5386699"/>
            <a:ext cx="1287961"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Separation &amp; Purification</a:t>
            </a:r>
            <a:endParaRPr lang="en-CA" sz="1400" b="1" dirty="0">
              <a:solidFill>
                <a:schemeClr val="tx1"/>
              </a:solidFill>
              <a:latin typeface="Palatino Linotype" panose="02040502050505030304" pitchFamily="18" charset="0"/>
            </a:endParaRPr>
          </a:p>
        </p:txBody>
      </p:sp>
      <p:sp>
        <p:nvSpPr>
          <p:cNvPr id="11" name="Rectangle 10">
            <a:extLst>
              <a:ext uri="{FF2B5EF4-FFF2-40B4-BE49-F238E27FC236}">
                <a16:creationId xmlns:a16="http://schemas.microsoft.com/office/drawing/2014/main" id="{EA82A29C-4DCE-442D-9C7B-A9240EDE7EB9}"/>
              </a:ext>
            </a:extLst>
          </p:cNvPr>
          <p:cNvSpPr/>
          <p:nvPr/>
        </p:nvSpPr>
        <p:spPr>
          <a:xfrm>
            <a:off x="6384968" y="5386699"/>
            <a:ext cx="1788579"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Metals Processing/ Making</a:t>
            </a:r>
            <a:endParaRPr lang="en-CA" sz="1400" b="1" dirty="0">
              <a:solidFill>
                <a:schemeClr val="tx1"/>
              </a:solidFill>
              <a:latin typeface="Palatino Linotype" panose="02040502050505030304" pitchFamily="18" charset="0"/>
            </a:endParaRPr>
          </a:p>
        </p:txBody>
      </p:sp>
      <p:sp>
        <p:nvSpPr>
          <p:cNvPr id="12" name="Rectangle 11">
            <a:extLst>
              <a:ext uri="{FF2B5EF4-FFF2-40B4-BE49-F238E27FC236}">
                <a16:creationId xmlns:a16="http://schemas.microsoft.com/office/drawing/2014/main" id="{50C1F225-F224-442D-98D0-8C224F6542D0}"/>
              </a:ext>
            </a:extLst>
          </p:cNvPr>
          <p:cNvSpPr/>
          <p:nvPr/>
        </p:nvSpPr>
        <p:spPr>
          <a:xfrm>
            <a:off x="8258364" y="5386699"/>
            <a:ext cx="1045090" cy="515252"/>
          </a:xfrm>
          <a:prstGeom prst="rect">
            <a:avLst/>
          </a:prstGeom>
          <a:solidFill>
            <a:srgbClr val="F2F6EA"/>
          </a:solid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alpha val="50000"/>
                  </a:schemeClr>
                </a:solidFill>
                <a:latin typeface="Palatino Linotype" panose="02040502050505030304" pitchFamily="18" charset="0"/>
              </a:rPr>
              <a:t>Alloying</a:t>
            </a:r>
            <a:endParaRPr lang="en-CA" sz="1400" b="1" dirty="0">
              <a:solidFill>
                <a:schemeClr val="tx1">
                  <a:alpha val="50000"/>
                </a:schemeClr>
              </a:solidFill>
              <a:latin typeface="Palatino Linotype" panose="02040502050505030304" pitchFamily="18" charset="0"/>
            </a:endParaRPr>
          </a:p>
        </p:txBody>
      </p:sp>
      <p:sp>
        <p:nvSpPr>
          <p:cNvPr id="13" name="Rectangle 12">
            <a:extLst>
              <a:ext uri="{FF2B5EF4-FFF2-40B4-BE49-F238E27FC236}">
                <a16:creationId xmlns:a16="http://schemas.microsoft.com/office/drawing/2014/main" id="{1E881128-8F05-46CA-B5A6-0FC01DA4C35E}"/>
              </a:ext>
            </a:extLst>
          </p:cNvPr>
          <p:cNvSpPr/>
          <p:nvPr/>
        </p:nvSpPr>
        <p:spPr>
          <a:xfrm>
            <a:off x="9388272" y="5386699"/>
            <a:ext cx="1340257" cy="515252"/>
          </a:xfrm>
          <a:prstGeom prst="rect">
            <a:avLst/>
          </a:prstGeom>
          <a:solidFill>
            <a:srgbClr val="F2F6EA"/>
          </a:solid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alpha val="50000"/>
                  </a:schemeClr>
                </a:solidFill>
                <a:latin typeface="Palatino Linotype" panose="02040502050505030304" pitchFamily="18" charset="0"/>
              </a:rPr>
              <a:t>Manufacturing</a:t>
            </a:r>
          </a:p>
        </p:txBody>
      </p:sp>
      <p:sp>
        <p:nvSpPr>
          <p:cNvPr id="14" name="Right Brace 13">
            <a:extLst>
              <a:ext uri="{FF2B5EF4-FFF2-40B4-BE49-F238E27FC236}">
                <a16:creationId xmlns:a16="http://schemas.microsoft.com/office/drawing/2014/main" id="{7E7E8C01-E408-429B-A4A1-01251F3C86DD}"/>
              </a:ext>
            </a:extLst>
          </p:cNvPr>
          <p:cNvSpPr/>
          <p:nvPr/>
        </p:nvSpPr>
        <p:spPr>
          <a:xfrm rot="5400000">
            <a:off x="5423611" y="3548176"/>
            <a:ext cx="311821" cy="5188050"/>
          </a:xfrm>
          <a:prstGeom prst="rightBrace">
            <a:avLst>
              <a:gd name="adj1" fmla="val 8333"/>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endParaRPr lang="en-CA" sz="2400" b="1">
              <a:latin typeface="Palatino Linotype" panose="02040502050505030304" pitchFamily="18" charset="0"/>
            </a:endParaRPr>
          </a:p>
        </p:txBody>
      </p:sp>
      <p:sp>
        <p:nvSpPr>
          <p:cNvPr id="15" name="TextBox 14">
            <a:extLst>
              <a:ext uri="{FF2B5EF4-FFF2-40B4-BE49-F238E27FC236}">
                <a16:creationId xmlns:a16="http://schemas.microsoft.com/office/drawing/2014/main" id="{9D4623CE-E36D-43D8-9FE6-4B931FF595FE}"/>
              </a:ext>
            </a:extLst>
          </p:cNvPr>
          <p:cNvSpPr txBox="1"/>
          <p:nvPr/>
        </p:nvSpPr>
        <p:spPr>
          <a:xfrm>
            <a:off x="4355469" y="6337222"/>
            <a:ext cx="3228769" cy="461665"/>
          </a:xfrm>
          <a:prstGeom prst="rect">
            <a:avLst/>
          </a:prstGeom>
          <a:noFill/>
        </p:spPr>
        <p:txBody>
          <a:bodyPr wrap="none" rtlCol="0">
            <a:spAutoFit/>
          </a:bodyPr>
          <a:lstStyle/>
          <a:p>
            <a:r>
              <a:rPr lang="en-US" sz="2400" b="1" dirty="0">
                <a:latin typeface="Palatino Linotype" panose="02040502050505030304" pitchFamily="18" charset="0"/>
              </a:rPr>
              <a:t>Exergy: mine to metal</a:t>
            </a:r>
            <a:endParaRPr lang="en-CA" sz="2400" b="1" dirty="0">
              <a:latin typeface="Palatino Linotype" panose="02040502050505030304" pitchFamily="18" charset="0"/>
            </a:endParaRPr>
          </a:p>
        </p:txBody>
      </p:sp>
      <p:sp>
        <p:nvSpPr>
          <p:cNvPr id="16" name="Right Brace 15">
            <a:extLst>
              <a:ext uri="{FF2B5EF4-FFF2-40B4-BE49-F238E27FC236}">
                <a16:creationId xmlns:a16="http://schemas.microsoft.com/office/drawing/2014/main" id="{14634E2A-A70E-4D5A-962E-1C59801E614A}"/>
              </a:ext>
            </a:extLst>
          </p:cNvPr>
          <p:cNvSpPr/>
          <p:nvPr/>
        </p:nvSpPr>
        <p:spPr>
          <a:xfrm rot="5400000">
            <a:off x="6629178" y="-494364"/>
            <a:ext cx="325762" cy="9821011"/>
          </a:xfrm>
          <a:prstGeom prst="rightBrace">
            <a:avLst>
              <a:gd name="adj1" fmla="val 8333"/>
              <a:gd name="adj2" fmla="val 623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endParaRPr lang="en-CA" sz="2400" b="1">
              <a:latin typeface="Palatino Linotype" panose="02040502050505030304" pitchFamily="18" charset="0"/>
            </a:endParaRPr>
          </a:p>
        </p:txBody>
      </p:sp>
      <p:sp>
        <p:nvSpPr>
          <p:cNvPr id="17" name="TextBox 16">
            <a:extLst>
              <a:ext uri="{FF2B5EF4-FFF2-40B4-BE49-F238E27FC236}">
                <a16:creationId xmlns:a16="http://schemas.microsoft.com/office/drawing/2014/main" id="{9B543171-DC07-4153-B8B1-7FD403ED2C65}"/>
              </a:ext>
            </a:extLst>
          </p:cNvPr>
          <p:cNvSpPr txBox="1"/>
          <p:nvPr/>
        </p:nvSpPr>
        <p:spPr>
          <a:xfrm>
            <a:off x="4410811" y="4572001"/>
            <a:ext cx="3500122" cy="461665"/>
          </a:xfrm>
          <a:prstGeom prst="rect">
            <a:avLst/>
          </a:prstGeom>
          <a:noFill/>
        </p:spPr>
        <p:txBody>
          <a:bodyPr wrap="square" rtlCol="0">
            <a:spAutoFit/>
          </a:bodyPr>
          <a:lstStyle/>
          <a:p>
            <a:r>
              <a:rPr lang="en-US" sz="2400" b="1" dirty="0">
                <a:latin typeface="Palatino Linotype" panose="02040502050505030304" pitchFamily="18" charset="0"/>
              </a:rPr>
              <a:t>Exergy: fuel to metal</a:t>
            </a:r>
            <a:endParaRPr lang="en-CA" sz="2400" b="1" dirty="0">
              <a:latin typeface="Palatino Linotype" panose="02040502050505030304" pitchFamily="18" charset="0"/>
            </a:endParaRPr>
          </a:p>
        </p:txBody>
      </p:sp>
      <p:sp>
        <p:nvSpPr>
          <p:cNvPr id="18" name="Rectangle 17">
            <a:extLst>
              <a:ext uri="{FF2B5EF4-FFF2-40B4-BE49-F238E27FC236}">
                <a16:creationId xmlns:a16="http://schemas.microsoft.com/office/drawing/2014/main" id="{16DE6A99-3A07-4D74-A699-039BC00C9CBA}"/>
              </a:ext>
            </a:extLst>
          </p:cNvPr>
          <p:cNvSpPr/>
          <p:nvPr/>
        </p:nvSpPr>
        <p:spPr>
          <a:xfrm>
            <a:off x="8404783" y="3281067"/>
            <a:ext cx="1287961"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Separation &amp; Purification</a:t>
            </a:r>
            <a:endParaRPr lang="en-CA" sz="1400" b="1" dirty="0">
              <a:solidFill>
                <a:schemeClr val="tx1"/>
              </a:solidFill>
              <a:latin typeface="Palatino Linotype" panose="02040502050505030304" pitchFamily="18" charset="0"/>
            </a:endParaRPr>
          </a:p>
        </p:txBody>
      </p:sp>
      <p:sp>
        <p:nvSpPr>
          <p:cNvPr id="19" name="Rectangle 18">
            <a:extLst>
              <a:ext uri="{FF2B5EF4-FFF2-40B4-BE49-F238E27FC236}">
                <a16:creationId xmlns:a16="http://schemas.microsoft.com/office/drawing/2014/main" id="{B1FA6656-8A9C-47D3-892E-9345B41A9000}"/>
              </a:ext>
            </a:extLst>
          </p:cNvPr>
          <p:cNvSpPr/>
          <p:nvPr/>
        </p:nvSpPr>
        <p:spPr>
          <a:xfrm>
            <a:off x="9777562" y="3281067"/>
            <a:ext cx="1788579" cy="515252"/>
          </a:xfrm>
          <a:prstGeom prst="rect">
            <a:avLst/>
          </a:prstGeom>
          <a:solidFill>
            <a:srgbClr val="F2F6E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a:solidFill>
                  <a:schemeClr val="tx1"/>
                </a:solidFill>
                <a:latin typeface="Palatino Linotype" panose="02040502050505030304" pitchFamily="18" charset="0"/>
              </a:rPr>
              <a:t>Metals Processing/ Making</a:t>
            </a:r>
            <a:endParaRPr lang="en-CA" sz="1400" b="1" dirty="0">
              <a:solidFill>
                <a:schemeClr val="tx1"/>
              </a:solidFill>
              <a:latin typeface="Palatino Linotype" panose="02040502050505030304" pitchFamily="18" charset="0"/>
            </a:endParaRPr>
          </a:p>
        </p:txBody>
      </p:sp>
      <p:sp>
        <p:nvSpPr>
          <p:cNvPr id="2" name="Title 1">
            <a:extLst>
              <a:ext uri="{FF2B5EF4-FFF2-40B4-BE49-F238E27FC236}">
                <a16:creationId xmlns:a16="http://schemas.microsoft.com/office/drawing/2014/main" id="{075FDD65-D7FE-4D63-8E65-1B89C6B4D48D}"/>
              </a:ext>
            </a:extLst>
          </p:cNvPr>
          <p:cNvSpPr>
            <a:spLocks noGrp="1"/>
          </p:cNvSpPr>
          <p:nvPr>
            <p:ph type="title"/>
          </p:nvPr>
        </p:nvSpPr>
        <p:spPr/>
        <p:txBody>
          <a:bodyPr/>
          <a:lstStyle/>
          <a:p>
            <a:r>
              <a:rPr lang="en-CA" dirty="0"/>
              <a:t>Exergy analysis - comparison</a:t>
            </a:r>
          </a:p>
        </p:txBody>
      </p:sp>
    </p:spTree>
    <p:extLst>
      <p:ext uri="{BB962C8B-B14F-4D97-AF65-F5344CB8AC3E}">
        <p14:creationId xmlns:p14="http://schemas.microsoft.com/office/powerpoint/2010/main" val="3395446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416B-3239-43AE-AC92-02E683066A1C}"/>
              </a:ext>
            </a:extLst>
          </p:cNvPr>
          <p:cNvSpPr>
            <a:spLocks noGrp="1"/>
          </p:cNvSpPr>
          <p:nvPr>
            <p:ph type="title"/>
          </p:nvPr>
        </p:nvSpPr>
        <p:spPr/>
        <p:txBody>
          <a:bodyPr/>
          <a:lstStyle/>
          <a:p>
            <a:r>
              <a:rPr lang="en-US" dirty="0"/>
              <a:t>Evolving in Real Time</a:t>
            </a:r>
            <a:endParaRPr lang="en-CA" dirty="0"/>
          </a:p>
        </p:txBody>
      </p:sp>
      <p:sp>
        <p:nvSpPr>
          <p:cNvPr id="4" name="Slide Number Placeholder 3">
            <a:extLst>
              <a:ext uri="{FF2B5EF4-FFF2-40B4-BE49-F238E27FC236}">
                <a16:creationId xmlns:a16="http://schemas.microsoft.com/office/drawing/2014/main" id="{53153CAF-13D8-4F21-9F81-E08F4AD1103E}"/>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31</a:t>
            </a:fld>
            <a:endParaRPr lang="en-US"/>
          </a:p>
        </p:txBody>
      </p:sp>
      <p:pic>
        <p:nvPicPr>
          <p:cNvPr id="6" name="Picture 5">
            <a:extLst>
              <a:ext uri="{FF2B5EF4-FFF2-40B4-BE49-F238E27FC236}">
                <a16:creationId xmlns:a16="http://schemas.microsoft.com/office/drawing/2014/main" id="{BBBBD1A2-B735-410C-A891-ABD8EB7C31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1524001"/>
            <a:ext cx="7620000" cy="4431035"/>
          </a:xfrm>
          <a:prstGeom prst="rect">
            <a:avLst/>
          </a:prstGeom>
        </p:spPr>
      </p:pic>
      <p:cxnSp>
        <p:nvCxnSpPr>
          <p:cNvPr id="10" name="Straight Connector 9">
            <a:extLst>
              <a:ext uri="{FF2B5EF4-FFF2-40B4-BE49-F238E27FC236}">
                <a16:creationId xmlns:a16="http://schemas.microsoft.com/office/drawing/2014/main" id="{7450A4BE-5826-4222-9EF7-74132C14AE4B}"/>
              </a:ext>
            </a:extLst>
          </p:cNvPr>
          <p:cNvCxnSpPr/>
          <p:nvPr/>
        </p:nvCxnSpPr>
        <p:spPr>
          <a:xfrm>
            <a:off x="2565162" y="582467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Callout: Double Bent Line with Border and Accent Bar 10">
            <a:extLst>
              <a:ext uri="{FF2B5EF4-FFF2-40B4-BE49-F238E27FC236}">
                <a16:creationId xmlns:a16="http://schemas.microsoft.com/office/drawing/2014/main" id="{E916CEC8-1461-4444-9698-8464DD43600E}"/>
              </a:ext>
            </a:extLst>
          </p:cNvPr>
          <p:cNvSpPr/>
          <p:nvPr/>
        </p:nvSpPr>
        <p:spPr>
          <a:xfrm>
            <a:off x="8839200" y="3429000"/>
            <a:ext cx="1625124" cy="685800"/>
          </a:xfrm>
          <a:prstGeom prst="accentBorderCallout3">
            <a:avLst>
              <a:gd name="adj1" fmla="val 18750"/>
              <a:gd name="adj2" fmla="val -8333"/>
              <a:gd name="adj3" fmla="val 18750"/>
              <a:gd name="adj4" fmla="val -16667"/>
              <a:gd name="adj5" fmla="val 19003"/>
              <a:gd name="adj6" fmla="val -37175"/>
              <a:gd name="adj7" fmla="val -11647"/>
              <a:gd name="adj8" fmla="val -84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85725" indent="-85725">
              <a:buFont typeface="Arial" panose="020B0604020202020204" pitchFamily="34" charset="0"/>
              <a:buChar char="•"/>
            </a:pPr>
            <a:r>
              <a:rPr lang="en-US" sz="1400" dirty="0">
                <a:solidFill>
                  <a:schemeClr val="tx1"/>
                </a:solidFill>
              </a:rPr>
              <a:t>50% funding</a:t>
            </a:r>
          </a:p>
          <a:p>
            <a:pPr marL="85725" indent="-85725">
              <a:buFont typeface="Arial" panose="020B0604020202020204" pitchFamily="34" charset="0"/>
              <a:buChar char="•"/>
            </a:pPr>
            <a:r>
              <a:rPr lang="en-US" sz="1400" dirty="0">
                <a:solidFill>
                  <a:schemeClr val="tx1"/>
                </a:solidFill>
              </a:rPr>
              <a:t>40 months</a:t>
            </a:r>
          </a:p>
          <a:p>
            <a:pPr marL="85725" indent="-85725">
              <a:buFont typeface="Arial" panose="020B0604020202020204" pitchFamily="34" charset="0"/>
              <a:buChar char="•"/>
            </a:pPr>
            <a:r>
              <a:rPr lang="en-US" sz="1400" dirty="0">
                <a:solidFill>
                  <a:schemeClr val="tx1"/>
                </a:solidFill>
              </a:rPr>
              <a:t>Nd/</a:t>
            </a:r>
            <a:r>
              <a:rPr lang="en-US" sz="1400" dirty="0" err="1">
                <a:solidFill>
                  <a:schemeClr val="tx1"/>
                </a:solidFill>
              </a:rPr>
              <a:t>Pr</a:t>
            </a:r>
            <a:r>
              <a:rPr lang="en-US" sz="1400" dirty="0">
                <a:solidFill>
                  <a:schemeClr val="tx1"/>
                </a:solidFill>
              </a:rPr>
              <a:t> for magnets</a:t>
            </a:r>
            <a:endParaRPr lang="en-CA" sz="1400" dirty="0">
              <a:solidFill>
                <a:schemeClr val="tx1"/>
              </a:solidFill>
            </a:endParaRPr>
          </a:p>
        </p:txBody>
      </p:sp>
      <p:cxnSp>
        <p:nvCxnSpPr>
          <p:cNvPr id="12" name="Straight Connector 11">
            <a:extLst>
              <a:ext uri="{FF2B5EF4-FFF2-40B4-BE49-F238E27FC236}">
                <a16:creationId xmlns:a16="http://schemas.microsoft.com/office/drawing/2014/main" id="{160B8DA0-AB6B-45EA-9FCB-93421687CC46}"/>
              </a:ext>
            </a:extLst>
          </p:cNvPr>
          <p:cNvCxnSpPr>
            <a:cxnSpLocks/>
          </p:cNvCxnSpPr>
          <p:nvPr/>
        </p:nvCxnSpPr>
        <p:spPr>
          <a:xfrm>
            <a:off x="6108382" y="3276600"/>
            <a:ext cx="234981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907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ADD1F7-0643-4CF7-B842-AAB289C00F1D}"/>
              </a:ext>
            </a:extLst>
          </p:cNvPr>
          <p:cNvPicPr>
            <a:picLocks noChangeAspect="1"/>
          </p:cNvPicPr>
          <p:nvPr/>
        </p:nvPicPr>
        <p:blipFill>
          <a:blip r:embed="rId2"/>
          <a:stretch>
            <a:fillRect/>
          </a:stretch>
        </p:blipFill>
        <p:spPr>
          <a:xfrm>
            <a:off x="4495800" y="1828800"/>
            <a:ext cx="3276600" cy="3048000"/>
          </a:xfrm>
          <a:prstGeom prst="rect">
            <a:avLst/>
          </a:prstGeom>
        </p:spPr>
      </p:pic>
    </p:spTree>
    <p:extLst>
      <p:ext uri="{BB962C8B-B14F-4D97-AF65-F5344CB8AC3E}">
        <p14:creationId xmlns:p14="http://schemas.microsoft.com/office/powerpoint/2010/main" val="404387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42A987-E4FB-407C-B956-19D47BF9CDC3}"/>
              </a:ext>
            </a:extLst>
          </p:cNvPr>
          <p:cNvSpPr>
            <a:spLocks noGrp="1"/>
          </p:cNvSpPr>
          <p:nvPr>
            <p:ph type="title"/>
          </p:nvPr>
        </p:nvSpPr>
        <p:spPr/>
        <p:txBody>
          <a:bodyPr/>
          <a:lstStyle/>
          <a:p>
            <a:r>
              <a:rPr lang="en-CA" dirty="0"/>
              <a:t>1. Introduction</a:t>
            </a:r>
          </a:p>
        </p:txBody>
      </p:sp>
      <p:sp>
        <p:nvSpPr>
          <p:cNvPr id="6" name="Text Placeholder 5">
            <a:extLst>
              <a:ext uri="{FF2B5EF4-FFF2-40B4-BE49-F238E27FC236}">
                <a16:creationId xmlns:a16="http://schemas.microsoft.com/office/drawing/2014/main" id="{72D49033-F390-45B0-83F1-795A2B1E948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8ED98C1-7B00-480C-BCDC-817A9C63F3AE}"/>
              </a:ext>
            </a:extLst>
          </p:cNvPr>
          <p:cNvSpPr>
            <a:spLocks noGrp="1"/>
          </p:cNvSpPr>
          <p:nvPr>
            <p:ph type="sldNum" sz="quarter" idx="4294967295"/>
          </p:nvPr>
        </p:nvSpPr>
        <p:spPr>
          <a:xfrm>
            <a:off x="10058400" y="952500"/>
            <a:ext cx="609600" cy="458788"/>
          </a:xfrm>
        </p:spPr>
        <p:txBody>
          <a:bodyPr/>
          <a:lstStyle/>
          <a:p>
            <a:fld id="{7CB2D2BD-87FD-CD46-B4A6-95E44C5F9A18}" type="slidenum">
              <a:rPr lang="en-US" smtClean="0"/>
              <a:pPr/>
              <a:t>4</a:t>
            </a:fld>
            <a:endParaRPr lang="en-US"/>
          </a:p>
        </p:txBody>
      </p:sp>
    </p:spTree>
    <p:extLst>
      <p:ext uri="{BB962C8B-B14F-4D97-AF65-F5344CB8AC3E}">
        <p14:creationId xmlns:p14="http://schemas.microsoft.com/office/powerpoint/2010/main" val="159422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E3EF-D78F-42B3-B4B9-11DF44345528}"/>
              </a:ext>
            </a:extLst>
          </p:cNvPr>
          <p:cNvSpPr>
            <a:spLocks noGrp="1"/>
          </p:cNvSpPr>
          <p:nvPr>
            <p:ph type="title"/>
          </p:nvPr>
        </p:nvSpPr>
        <p:spPr/>
        <p:txBody>
          <a:bodyPr/>
          <a:lstStyle/>
          <a:p>
            <a:r>
              <a:rPr lang="en-US" dirty="0"/>
              <a:t>REE Uses &amp; 2025 Forecast</a:t>
            </a:r>
            <a:endParaRPr lang="en-CA" dirty="0"/>
          </a:p>
        </p:txBody>
      </p:sp>
      <p:sp>
        <p:nvSpPr>
          <p:cNvPr id="4" name="Slide Number Placeholder 3">
            <a:extLst>
              <a:ext uri="{FF2B5EF4-FFF2-40B4-BE49-F238E27FC236}">
                <a16:creationId xmlns:a16="http://schemas.microsoft.com/office/drawing/2014/main" id="{62196A2D-9BDD-4B3B-BE7A-852EE7928C8C}"/>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5</a:t>
            </a:fld>
            <a:endParaRPr lang="en-US" dirty="0"/>
          </a:p>
        </p:txBody>
      </p:sp>
      <p:pic>
        <p:nvPicPr>
          <p:cNvPr id="7" name="Picture 6">
            <a:extLst>
              <a:ext uri="{FF2B5EF4-FFF2-40B4-BE49-F238E27FC236}">
                <a16:creationId xmlns:a16="http://schemas.microsoft.com/office/drawing/2014/main" id="{4710EAAC-6F1E-495D-8EB1-0A7B598A762F}"/>
              </a:ext>
            </a:extLst>
          </p:cNvPr>
          <p:cNvPicPr>
            <a:picLocks noChangeAspect="1"/>
          </p:cNvPicPr>
          <p:nvPr/>
        </p:nvPicPr>
        <p:blipFill>
          <a:blip r:embed="rId2"/>
          <a:stretch>
            <a:fillRect/>
          </a:stretch>
        </p:blipFill>
        <p:spPr>
          <a:xfrm>
            <a:off x="7084480" y="1676400"/>
            <a:ext cx="3153215" cy="3238952"/>
          </a:xfrm>
          <a:prstGeom prst="rect">
            <a:avLst/>
          </a:prstGeom>
        </p:spPr>
      </p:pic>
      <p:sp>
        <p:nvSpPr>
          <p:cNvPr id="8" name="TextBox 7">
            <a:extLst>
              <a:ext uri="{FF2B5EF4-FFF2-40B4-BE49-F238E27FC236}">
                <a16:creationId xmlns:a16="http://schemas.microsoft.com/office/drawing/2014/main" id="{361A45B0-8972-48F0-912D-169A2064A7C1}"/>
              </a:ext>
            </a:extLst>
          </p:cNvPr>
          <p:cNvSpPr txBox="1"/>
          <p:nvPr/>
        </p:nvSpPr>
        <p:spPr>
          <a:xfrm>
            <a:off x="7543800" y="5257404"/>
            <a:ext cx="2514600" cy="699262"/>
          </a:xfrm>
          <a:prstGeom prst="rect">
            <a:avLst/>
          </a:prstGeom>
          <a:noFill/>
        </p:spPr>
        <p:txBody>
          <a:bodyPr wrap="square" lIns="36000" tIns="36000" rIns="36000" bIns="36000" rtlCol="0">
            <a:noAutofit/>
          </a:bodyPr>
          <a:lstStyle>
            <a:defPPr>
              <a:defRPr lang="en-US"/>
            </a:defPPr>
            <a:lvl1pPr marL="228600" indent="-228600">
              <a:buAutoNum type="arabicParenBoth"/>
              <a:defRPr sz="1200">
                <a:latin typeface="Palatino Linotype" panose="02040502050505030304" pitchFamily="18" charset="0"/>
                <a:cs typeface="Arial" charset="0"/>
              </a:defRPr>
            </a:lvl1pPr>
          </a:lstStyle>
          <a:p>
            <a:pPr marL="0" indent="0">
              <a:buNone/>
            </a:pPr>
            <a:r>
              <a:rPr lang="en-US" dirty="0"/>
              <a:t>Goode, J. (2018). Provenance and Traceability of Rare Earth Products (p. 27). CSA Group.</a:t>
            </a:r>
          </a:p>
        </p:txBody>
      </p:sp>
      <p:pic>
        <p:nvPicPr>
          <p:cNvPr id="10" name="Picture 9">
            <a:extLst>
              <a:ext uri="{FF2B5EF4-FFF2-40B4-BE49-F238E27FC236}">
                <a16:creationId xmlns:a16="http://schemas.microsoft.com/office/drawing/2014/main" id="{DBB2C24F-988C-425A-BD56-BF64F1B2B7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1" y="1684822"/>
            <a:ext cx="5339499" cy="3572582"/>
          </a:xfrm>
          <a:prstGeom prst="rect">
            <a:avLst/>
          </a:prstGeom>
        </p:spPr>
      </p:pic>
      <p:sp>
        <p:nvSpPr>
          <p:cNvPr id="11" name="TextBox 10">
            <a:extLst>
              <a:ext uri="{FF2B5EF4-FFF2-40B4-BE49-F238E27FC236}">
                <a16:creationId xmlns:a16="http://schemas.microsoft.com/office/drawing/2014/main" id="{DD2EC13F-063E-4EEF-90E3-66223A4E8ADB}"/>
              </a:ext>
            </a:extLst>
          </p:cNvPr>
          <p:cNvSpPr txBox="1"/>
          <p:nvPr/>
        </p:nvSpPr>
        <p:spPr>
          <a:xfrm>
            <a:off x="1975224" y="5257801"/>
            <a:ext cx="5035176" cy="1050925"/>
          </a:xfrm>
          <a:prstGeom prst="rect">
            <a:avLst/>
          </a:prstGeom>
          <a:noFill/>
        </p:spPr>
        <p:txBody>
          <a:bodyPr wrap="square" lIns="36000" tIns="36000" rIns="36000" bIns="36000" rtlCol="0">
            <a:noAutofit/>
          </a:bodyPr>
          <a:lstStyle>
            <a:defPPr>
              <a:defRPr lang="en-US"/>
            </a:defPPr>
            <a:lvl1pPr indent="0">
              <a:buNone/>
              <a:defRPr sz="1200">
                <a:latin typeface="Palatino Linotype" panose="02040502050505030304" pitchFamily="18" charset="0"/>
                <a:cs typeface="Arial" charset="0"/>
              </a:defRPr>
            </a:lvl1pPr>
          </a:lstStyle>
          <a:p>
            <a:r>
              <a:rPr lang="en-US" dirty="0"/>
              <a:t>Statista. (2020). Rare earth demand worldwide by application 2019 and 2025. Statista. </a:t>
            </a:r>
            <a:r>
              <a:rPr lang="en-US" dirty="0">
                <a:hlinkClick r:id="rId4"/>
              </a:rPr>
              <a:t>https://www.statista.com/statistics/449722/rare-earth-estimated-demand-globally-by-application/</a:t>
            </a:r>
            <a:endParaRPr lang="en-US" dirty="0"/>
          </a:p>
        </p:txBody>
      </p:sp>
    </p:spTree>
    <p:extLst>
      <p:ext uri="{BB962C8B-B14F-4D97-AF65-F5344CB8AC3E}">
        <p14:creationId xmlns:p14="http://schemas.microsoft.com/office/powerpoint/2010/main" val="1838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2F1A-EA37-4227-AB8B-F2D793343BAF}"/>
              </a:ext>
            </a:extLst>
          </p:cNvPr>
          <p:cNvSpPr>
            <a:spLocks noGrp="1"/>
          </p:cNvSpPr>
          <p:nvPr>
            <p:ph type="title"/>
          </p:nvPr>
        </p:nvSpPr>
        <p:spPr/>
        <p:txBody>
          <a:bodyPr>
            <a:normAutofit/>
          </a:bodyPr>
          <a:lstStyle/>
          <a:p>
            <a:r>
              <a:rPr lang="en-US" dirty="0"/>
              <a:t>REEs: Critical and Strategic</a:t>
            </a:r>
            <a:endParaRPr lang="en-CA" dirty="0"/>
          </a:p>
        </p:txBody>
      </p:sp>
      <p:sp>
        <p:nvSpPr>
          <p:cNvPr id="4" name="Slide Number Placeholder 3">
            <a:extLst>
              <a:ext uri="{FF2B5EF4-FFF2-40B4-BE49-F238E27FC236}">
                <a16:creationId xmlns:a16="http://schemas.microsoft.com/office/drawing/2014/main" id="{F70D43E3-6A3E-4AAD-8492-E30811C3D79A}"/>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6</a:t>
            </a:fld>
            <a:endParaRPr lang="en-US"/>
          </a:p>
        </p:txBody>
      </p:sp>
      <p:pic>
        <p:nvPicPr>
          <p:cNvPr id="6" name="Picture 5">
            <a:extLst>
              <a:ext uri="{FF2B5EF4-FFF2-40B4-BE49-F238E27FC236}">
                <a16:creationId xmlns:a16="http://schemas.microsoft.com/office/drawing/2014/main" id="{343B6316-52FA-4CC8-8325-AF30CA36BD1D}"/>
              </a:ext>
            </a:extLst>
          </p:cNvPr>
          <p:cNvPicPr>
            <a:picLocks noChangeAspect="1"/>
          </p:cNvPicPr>
          <p:nvPr/>
        </p:nvPicPr>
        <p:blipFill>
          <a:blip r:embed="rId2"/>
          <a:stretch>
            <a:fillRect/>
          </a:stretch>
        </p:blipFill>
        <p:spPr>
          <a:xfrm>
            <a:off x="1611168" y="1234678"/>
            <a:ext cx="5906324" cy="4906060"/>
          </a:xfrm>
          <a:prstGeom prst="rect">
            <a:avLst/>
          </a:prstGeom>
        </p:spPr>
      </p:pic>
      <p:sp>
        <p:nvSpPr>
          <p:cNvPr id="7" name="Arrow: Down 6">
            <a:extLst>
              <a:ext uri="{FF2B5EF4-FFF2-40B4-BE49-F238E27FC236}">
                <a16:creationId xmlns:a16="http://schemas.microsoft.com/office/drawing/2014/main" id="{5D6E83F4-AA76-43B6-8BA8-2814BB9DE81C}"/>
              </a:ext>
            </a:extLst>
          </p:cNvPr>
          <p:cNvSpPr/>
          <p:nvPr/>
        </p:nvSpPr>
        <p:spPr>
          <a:xfrm rot="3468792">
            <a:off x="5606206" y="2590800"/>
            <a:ext cx="152400" cy="6096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Down 7">
            <a:extLst>
              <a:ext uri="{FF2B5EF4-FFF2-40B4-BE49-F238E27FC236}">
                <a16:creationId xmlns:a16="http://schemas.microsoft.com/office/drawing/2014/main" id="{F4E07186-7420-4E5D-B3B6-EA7329A6CB58}"/>
              </a:ext>
            </a:extLst>
          </p:cNvPr>
          <p:cNvSpPr/>
          <p:nvPr/>
        </p:nvSpPr>
        <p:spPr>
          <a:xfrm rot="3468792">
            <a:off x="5709303" y="3046251"/>
            <a:ext cx="152400" cy="6096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Down 8">
            <a:extLst>
              <a:ext uri="{FF2B5EF4-FFF2-40B4-BE49-F238E27FC236}">
                <a16:creationId xmlns:a16="http://schemas.microsoft.com/office/drawing/2014/main" id="{24752AFB-640F-42D6-95D5-EAEDFE4703F4}"/>
              </a:ext>
            </a:extLst>
          </p:cNvPr>
          <p:cNvSpPr/>
          <p:nvPr/>
        </p:nvSpPr>
        <p:spPr>
          <a:xfrm rot="3468792">
            <a:off x="6394547" y="3274851"/>
            <a:ext cx="152400" cy="6096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88F2F936-5710-4372-9243-837F36CFE2F9}"/>
              </a:ext>
            </a:extLst>
          </p:cNvPr>
          <p:cNvSpPr txBox="1"/>
          <p:nvPr/>
        </p:nvSpPr>
        <p:spPr>
          <a:xfrm>
            <a:off x="7467602" y="4111558"/>
            <a:ext cx="3124199" cy="1679643"/>
          </a:xfrm>
          <a:prstGeom prst="rect">
            <a:avLst/>
          </a:prstGeom>
          <a:solidFill>
            <a:schemeClr val="bg1"/>
          </a:solidFill>
        </p:spPr>
        <p:txBody>
          <a:bodyPr wrap="square" lIns="36000" tIns="36000" rIns="36000" bIns="36000" rtlCol="0">
            <a:noAutofit/>
          </a:bodyPr>
          <a:lstStyle>
            <a:defPPr>
              <a:defRPr lang="en-US"/>
            </a:defPPr>
            <a:lvl1pPr indent="0">
              <a:buNone/>
              <a:defRPr sz="1200">
                <a:latin typeface="Palatino Linotype" panose="02040502050505030304" pitchFamily="18" charset="0"/>
                <a:cs typeface="Arial" charset="0"/>
              </a:defRPr>
            </a:lvl1pPr>
          </a:lstStyle>
          <a:p>
            <a:r>
              <a:rPr lang="en-US" dirty="0"/>
              <a:t>Nassar, N. T., Alonso, E., &amp; Brainard, J. L. (2020). Investigation of U.S. Foreign Reliance on Critical  Minerals—U.S. Geological Survey Technical Input  Document in Response to Executive Order No. 13953  Signed September 30, 2020 (Open-File Report Open-File Report 2020–1127; Mineral Resources Program, p. 50). U.S. Geological Survey. </a:t>
            </a:r>
            <a:br>
              <a:rPr lang="en-US" dirty="0"/>
            </a:br>
            <a:r>
              <a:rPr lang="en-US" dirty="0">
                <a:hlinkClick r:id="rId3"/>
              </a:rPr>
              <a:t>https://doi.org/ 10.3133/ ofr2020112</a:t>
            </a:r>
            <a:endParaRPr lang="en-US" dirty="0"/>
          </a:p>
        </p:txBody>
      </p:sp>
      <p:sp>
        <p:nvSpPr>
          <p:cNvPr id="10" name="Arrow: Down 9">
            <a:extLst>
              <a:ext uri="{FF2B5EF4-FFF2-40B4-BE49-F238E27FC236}">
                <a16:creationId xmlns:a16="http://schemas.microsoft.com/office/drawing/2014/main" id="{05B37A3C-EDC3-4BFC-954B-6543DAF6E2B2}"/>
              </a:ext>
            </a:extLst>
          </p:cNvPr>
          <p:cNvSpPr/>
          <p:nvPr/>
        </p:nvSpPr>
        <p:spPr>
          <a:xfrm rot="3468792">
            <a:off x="6363912" y="3609759"/>
            <a:ext cx="152400" cy="6096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Box 15">
            <a:extLst>
              <a:ext uri="{FF2B5EF4-FFF2-40B4-BE49-F238E27FC236}">
                <a16:creationId xmlns:a16="http://schemas.microsoft.com/office/drawing/2014/main" id="{8FACE722-394D-4195-96EA-8EE3792E40ED}"/>
              </a:ext>
            </a:extLst>
          </p:cNvPr>
          <p:cNvSpPr txBox="1"/>
          <p:nvPr/>
        </p:nvSpPr>
        <p:spPr>
          <a:xfrm>
            <a:off x="7391400" y="1565690"/>
            <a:ext cx="3213912" cy="193951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CA" sz="1400" i="1" dirty="0">
                <a:latin typeface="Palatino Linotype" panose="02040502050505030304" pitchFamily="18" charset="0"/>
                <a:ea typeface="Calibri" panose="020F0502020204030204" pitchFamily="34" charset="0"/>
                <a:cs typeface="Times New Roman" panose="02020603050405020304" pitchFamily="18" charset="0"/>
              </a:rPr>
              <a:t>*</a:t>
            </a:r>
            <a:r>
              <a:rPr lang="en-US" sz="1400" dirty="0">
                <a:latin typeface="Palatino Linotype" panose="02040502050505030304" pitchFamily="18" charset="0"/>
              </a:rPr>
              <a:t>REE are critical minerals essential for US$20T of GDP in strategic industries*</a:t>
            </a:r>
          </a:p>
          <a:p>
            <a:pPr>
              <a:spcAft>
                <a:spcPts val="1000"/>
              </a:spcAft>
            </a:pPr>
            <a:r>
              <a:rPr lang="en-CA" sz="1400" i="1" dirty="0">
                <a:latin typeface="Palatino Linotype" panose="02040502050505030304" pitchFamily="18" charset="0"/>
                <a:ea typeface="Calibri" panose="020F0502020204030204" pitchFamily="34" charset="0"/>
                <a:cs typeface="Times New Roman" panose="02020603050405020304" pitchFamily="18" charset="0"/>
              </a:rPr>
              <a:t> *</a:t>
            </a:r>
            <a:r>
              <a:rPr lang="en-CA" sz="1400" dirty="0">
                <a:latin typeface="Palatino Linotype" panose="02040502050505030304" pitchFamily="18" charset="0"/>
                <a:ea typeface="Calibri" panose="020F0502020204030204" pitchFamily="34" charset="0"/>
                <a:cs typeface="Times New Roman" panose="02020603050405020304" pitchFamily="18" charset="0"/>
              </a:rPr>
              <a:t>The </a:t>
            </a:r>
            <a:r>
              <a:rPr lang="en-US" sz="1400" dirty="0">
                <a:latin typeface="Palatino Linotype" panose="02040502050505030304" pitchFamily="18" charset="0"/>
                <a:cs typeface="Times New Roman" panose="02020603050405020304" pitchFamily="18" charset="0"/>
              </a:rPr>
              <a:t>White House. (2021). </a:t>
            </a:r>
            <a:r>
              <a:rPr lang="en-US" sz="1400" i="1" dirty="0">
                <a:latin typeface="Palatino Linotype" panose="02040502050505030304" pitchFamily="18" charset="0"/>
                <a:cs typeface="Times New Roman" panose="02020603050405020304" pitchFamily="18" charset="0"/>
              </a:rPr>
              <a:t>Building Resilient Supply Chains, Revitalizing American Manufacturing, and Fostering Broad-based Growth 100-Day Reviews Under Executive Order 14017. </a:t>
            </a:r>
            <a:r>
              <a:rPr lang="en-US" sz="1400" dirty="0">
                <a:latin typeface="Palatino Linotype" panose="02040502050505030304" pitchFamily="18" charset="0"/>
                <a:cs typeface="Times New Roman" panose="02020603050405020304" pitchFamily="18" charset="0"/>
              </a:rPr>
              <a:t>The White House.</a:t>
            </a:r>
          </a:p>
        </p:txBody>
      </p:sp>
    </p:spTree>
    <p:extLst>
      <p:ext uri="{BB962C8B-B14F-4D97-AF65-F5344CB8AC3E}">
        <p14:creationId xmlns:p14="http://schemas.microsoft.com/office/powerpoint/2010/main" val="202800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2EB0-875B-4FFB-8D3B-16B0F755F8D3}"/>
              </a:ext>
            </a:extLst>
          </p:cNvPr>
          <p:cNvSpPr>
            <a:spLocks noGrp="1"/>
          </p:cNvSpPr>
          <p:nvPr>
            <p:ph type="title"/>
          </p:nvPr>
        </p:nvSpPr>
        <p:spPr/>
        <p:txBody>
          <a:bodyPr vert="horz" lIns="91440" tIns="45720" rIns="0" bIns="45720" rtlCol="0" anchor="ctr">
            <a:normAutofit/>
          </a:bodyPr>
          <a:lstStyle/>
          <a:p>
            <a:r>
              <a:rPr lang="en-US" dirty="0"/>
              <a:t>It all started in the mid-80s …</a:t>
            </a:r>
            <a:endParaRPr lang="en-CA" dirty="0"/>
          </a:p>
        </p:txBody>
      </p:sp>
      <p:sp>
        <p:nvSpPr>
          <p:cNvPr id="3" name="Content Placeholder 2">
            <a:extLst>
              <a:ext uri="{FF2B5EF4-FFF2-40B4-BE49-F238E27FC236}">
                <a16:creationId xmlns:a16="http://schemas.microsoft.com/office/drawing/2014/main" id="{69F6D6FD-31C2-40F8-9EEA-8CC5A6B9FAE6}"/>
              </a:ext>
            </a:extLst>
          </p:cNvPr>
          <p:cNvSpPr>
            <a:spLocks noGrp="1"/>
          </p:cNvSpPr>
          <p:nvPr>
            <p:ph idx="1"/>
          </p:nvPr>
        </p:nvSpPr>
        <p:spPr>
          <a:xfrm>
            <a:off x="1676400" y="1600202"/>
            <a:ext cx="8229600" cy="990599"/>
          </a:xfrm>
        </p:spPr>
        <p:txBody>
          <a:bodyPr>
            <a:normAutofit lnSpcReduction="10000"/>
          </a:bodyPr>
          <a:lstStyle/>
          <a:p>
            <a:r>
              <a:rPr lang="en-US" sz="1900" dirty="0"/>
              <a:t>Mid-80s: REE dominance shifted from US to China when DoE classified REE as a radioactive source material</a:t>
            </a:r>
          </a:p>
          <a:p>
            <a:r>
              <a:rPr lang="en-US" sz="1900" dirty="0"/>
              <a:t>Most REE processing has radioactive (Thorium, Radium) waste</a:t>
            </a:r>
          </a:p>
        </p:txBody>
      </p:sp>
      <p:sp>
        <p:nvSpPr>
          <p:cNvPr id="4" name="Slide Number Placeholder 3">
            <a:extLst>
              <a:ext uri="{FF2B5EF4-FFF2-40B4-BE49-F238E27FC236}">
                <a16:creationId xmlns:a16="http://schemas.microsoft.com/office/drawing/2014/main" id="{41AB442C-B1E7-4772-9D29-28ED38B41F4A}"/>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7</a:t>
            </a:fld>
            <a:endParaRPr lang="en-US"/>
          </a:p>
        </p:txBody>
      </p:sp>
      <p:sp>
        <p:nvSpPr>
          <p:cNvPr id="6" name="Text Box 15">
            <a:extLst>
              <a:ext uri="{FF2B5EF4-FFF2-40B4-BE49-F238E27FC236}">
                <a16:creationId xmlns:a16="http://schemas.microsoft.com/office/drawing/2014/main" id="{A6E8827B-4C4F-4086-A563-432B99DAA65A}"/>
              </a:ext>
            </a:extLst>
          </p:cNvPr>
          <p:cNvSpPr txBox="1"/>
          <p:nvPr/>
        </p:nvSpPr>
        <p:spPr>
          <a:xfrm>
            <a:off x="3657600" y="5789273"/>
            <a:ext cx="5715000" cy="45878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CA" sz="1000" i="1" dirty="0">
                <a:solidFill>
                  <a:srgbClr val="44546A"/>
                </a:solidFill>
                <a:latin typeface="Palatino Linotype" panose="02040502050505030304" pitchFamily="18" charset="0"/>
                <a:ea typeface="Calibri" panose="020F0502020204030204" pitchFamily="34" charset="0"/>
                <a:cs typeface="Times New Roman" panose="02020603050405020304" pitchFamily="18" charset="0"/>
              </a:rPr>
              <a:t>Rare Earth Element Production 1950 - 2020. </a:t>
            </a:r>
            <a:br>
              <a:rPr lang="en-CA" sz="1000" i="1" dirty="0">
                <a:solidFill>
                  <a:srgbClr val="44546A"/>
                </a:solidFill>
                <a:latin typeface="Palatino Linotype" panose="02040502050505030304" pitchFamily="18" charset="0"/>
                <a:ea typeface="Calibri" panose="020F0502020204030204" pitchFamily="34" charset="0"/>
                <a:cs typeface="Times New Roman" panose="02020603050405020304" pitchFamily="18" charset="0"/>
              </a:rPr>
            </a:br>
            <a:r>
              <a:rPr lang="en-CA" sz="1000" i="1" dirty="0">
                <a:solidFill>
                  <a:srgbClr val="44546A"/>
                </a:solidFill>
                <a:latin typeface="Palatino Linotype" panose="02040502050505030304" pitchFamily="18" charset="0"/>
                <a:ea typeface="Calibri" panose="020F0502020204030204" pitchFamily="34" charset="0"/>
                <a:cs typeface="Times New Roman" panose="02020603050405020304" pitchFamily="18" charset="0"/>
              </a:rPr>
              <a:t>Source: </a:t>
            </a:r>
            <a:r>
              <a:rPr lang="en-US" sz="1000" dirty="0">
                <a:latin typeface="Palatino Linotype" panose="02040502050505030304" pitchFamily="18" charset="0"/>
              </a:rPr>
              <a:t>King, H. M. (2021). </a:t>
            </a:r>
            <a:r>
              <a:rPr lang="en-US" sz="1000" i="1" dirty="0">
                <a:latin typeface="Palatino Linotype" panose="02040502050505030304" pitchFamily="18" charset="0"/>
              </a:rPr>
              <a:t>REE - Rare Earth Elements—Metals, Minerals, Mining, Uses</a:t>
            </a:r>
            <a:r>
              <a:rPr lang="en-US" sz="1000" dirty="0">
                <a:latin typeface="Palatino Linotype" panose="02040502050505030304" pitchFamily="18" charset="0"/>
              </a:rPr>
              <a:t>. </a:t>
            </a:r>
            <a:r>
              <a:rPr lang="en-US" sz="1000" dirty="0" err="1">
                <a:latin typeface="Palatino Linotype" panose="02040502050505030304" pitchFamily="18" charset="0"/>
              </a:rPr>
              <a:t>Geology.Com</a:t>
            </a:r>
            <a:r>
              <a:rPr lang="en-US" sz="1000" dirty="0">
                <a:latin typeface="Palatino Linotype" panose="02040502050505030304" pitchFamily="18" charset="0"/>
              </a:rPr>
              <a:t>. </a:t>
            </a:r>
            <a:r>
              <a:rPr lang="en-US" sz="1000" dirty="0">
                <a:latin typeface="Palatino Linotype" panose="02040502050505030304" pitchFamily="18" charset="0"/>
                <a:hlinkClick r:id="rId2"/>
              </a:rPr>
              <a:t>https://geology.com/articles/rare-earth-elements/</a:t>
            </a:r>
            <a:endParaRPr lang="en-US" sz="1000" dirty="0">
              <a:latin typeface="Palatino Linotype" panose="02040502050505030304" pitchFamily="18" charset="0"/>
            </a:endParaRPr>
          </a:p>
          <a:p>
            <a:pPr>
              <a:spcAft>
                <a:spcPts val="1000"/>
              </a:spcAft>
            </a:pPr>
            <a:endParaRPr lang="en-CA" sz="1000" i="1" dirty="0">
              <a:solidFill>
                <a:srgbClr val="44546A"/>
              </a:solidFill>
              <a:latin typeface="Palatino Linotype" panose="0204050205050503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086288BF-8E1B-4772-85F6-29AC5141AE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0893" y="2688300"/>
            <a:ext cx="6992990" cy="3045479"/>
          </a:xfrm>
          <a:prstGeom prst="rect">
            <a:avLst/>
          </a:prstGeom>
        </p:spPr>
      </p:pic>
      <p:sp>
        <p:nvSpPr>
          <p:cNvPr id="7" name="Arrow: Down 6">
            <a:extLst>
              <a:ext uri="{FF2B5EF4-FFF2-40B4-BE49-F238E27FC236}">
                <a16:creationId xmlns:a16="http://schemas.microsoft.com/office/drawing/2014/main" id="{0C96311B-4206-4DCA-B5FE-05F5BF391A97}"/>
              </a:ext>
            </a:extLst>
          </p:cNvPr>
          <p:cNvSpPr/>
          <p:nvPr/>
        </p:nvSpPr>
        <p:spPr>
          <a:xfrm rot="19865917">
            <a:off x="6296647" y="4344534"/>
            <a:ext cx="152400" cy="6096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Down 7">
            <a:extLst>
              <a:ext uri="{FF2B5EF4-FFF2-40B4-BE49-F238E27FC236}">
                <a16:creationId xmlns:a16="http://schemas.microsoft.com/office/drawing/2014/main" id="{E338C68D-76F8-47EF-B2F9-72C715253E4A}"/>
              </a:ext>
            </a:extLst>
          </p:cNvPr>
          <p:cNvSpPr/>
          <p:nvPr/>
        </p:nvSpPr>
        <p:spPr>
          <a:xfrm rot="19865917">
            <a:off x="8519821" y="3401923"/>
            <a:ext cx="152400" cy="6096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054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565BA19-FD7C-472A-A22E-F94E0D52C7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6033" y="2171305"/>
            <a:ext cx="5593054" cy="4086335"/>
          </a:xfrm>
          <a:prstGeom prst="rect">
            <a:avLst/>
          </a:prstGeom>
        </p:spPr>
      </p:pic>
      <p:sp>
        <p:nvSpPr>
          <p:cNvPr id="2" name="Title 1">
            <a:extLst>
              <a:ext uri="{FF2B5EF4-FFF2-40B4-BE49-F238E27FC236}">
                <a16:creationId xmlns:a16="http://schemas.microsoft.com/office/drawing/2014/main" id="{F88AA144-095F-40AC-84CE-49ADB1F82B7F}"/>
              </a:ext>
            </a:extLst>
          </p:cNvPr>
          <p:cNvSpPr>
            <a:spLocks noGrp="1"/>
          </p:cNvSpPr>
          <p:nvPr>
            <p:ph type="title"/>
          </p:nvPr>
        </p:nvSpPr>
        <p:spPr/>
        <p:txBody>
          <a:bodyPr>
            <a:normAutofit/>
          </a:bodyPr>
          <a:lstStyle/>
          <a:p>
            <a:r>
              <a:rPr lang="en-US" dirty="0"/>
              <a:t>… and hit home in 2010.</a:t>
            </a:r>
            <a:endParaRPr lang="en-CA" dirty="0"/>
          </a:p>
        </p:txBody>
      </p:sp>
      <p:sp>
        <p:nvSpPr>
          <p:cNvPr id="4" name="Slide Number Placeholder 3">
            <a:extLst>
              <a:ext uri="{FF2B5EF4-FFF2-40B4-BE49-F238E27FC236}">
                <a16:creationId xmlns:a16="http://schemas.microsoft.com/office/drawing/2014/main" id="{7BF02B8B-F1C1-4B3B-97EB-4D85D5978960}"/>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8</a:t>
            </a:fld>
            <a:endParaRPr lang="en-US"/>
          </a:p>
        </p:txBody>
      </p:sp>
      <p:pic>
        <p:nvPicPr>
          <p:cNvPr id="16" name="Picture 15" descr="Molycorp Inc. Tumbled After China Did This but Its Fate ...">
            <a:extLst>
              <a:ext uri="{FF2B5EF4-FFF2-40B4-BE49-F238E27FC236}">
                <a16:creationId xmlns:a16="http://schemas.microsoft.com/office/drawing/2014/main" id="{FE8B5250-93C9-440B-BA91-19BC3EAC40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8985" y="2780904"/>
            <a:ext cx="3663343" cy="228314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0889421-5E73-4166-A0C1-19431B1F5F08}"/>
              </a:ext>
            </a:extLst>
          </p:cNvPr>
          <p:cNvSpPr>
            <a:spLocks noGrp="1"/>
          </p:cNvSpPr>
          <p:nvPr>
            <p:ph idx="1"/>
          </p:nvPr>
        </p:nvSpPr>
        <p:spPr>
          <a:xfrm>
            <a:off x="1676400" y="1515368"/>
            <a:ext cx="8470160" cy="685799"/>
          </a:xfrm>
        </p:spPr>
        <p:txBody>
          <a:bodyPr>
            <a:normAutofit/>
          </a:bodyPr>
          <a:lstStyle/>
          <a:p>
            <a:r>
              <a:rPr lang="en-CA" sz="1900" dirty="0"/>
              <a:t>2010: China supply chain disruption triggered pricing instability, setting in motion the classification of REE as critical minerals</a:t>
            </a:r>
          </a:p>
        </p:txBody>
      </p:sp>
      <p:sp>
        <p:nvSpPr>
          <p:cNvPr id="7" name="Arrow: Down 6">
            <a:extLst>
              <a:ext uri="{FF2B5EF4-FFF2-40B4-BE49-F238E27FC236}">
                <a16:creationId xmlns:a16="http://schemas.microsoft.com/office/drawing/2014/main" id="{27DB5A63-4952-4844-94BF-B287DBABD5E2}"/>
              </a:ext>
            </a:extLst>
          </p:cNvPr>
          <p:cNvSpPr/>
          <p:nvPr/>
        </p:nvSpPr>
        <p:spPr>
          <a:xfrm rot="19865917">
            <a:off x="2576220" y="4799466"/>
            <a:ext cx="152400" cy="6096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990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6A6F-D990-462C-8ECB-5F9449E33B62}"/>
              </a:ext>
            </a:extLst>
          </p:cNvPr>
          <p:cNvSpPr>
            <a:spLocks noGrp="1"/>
          </p:cNvSpPr>
          <p:nvPr>
            <p:ph type="title"/>
          </p:nvPr>
        </p:nvSpPr>
        <p:spPr/>
        <p:txBody>
          <a:bodyPr>
            <a:normAutofit/>
          </a:bodyPr>
          <a:lstStyle/>
          <a:p>
            <a:r>
              <a:rPr lang="en-US" dirty="0"/>
              <a:t>Current State of the REE Industry</a:t>
            </a:r>
            <a:endParaRPr lang="en-CA" dirty="0"/>
          </a:p>
        </p:txBody>
      </p:sp>
      <p:sp>
        <p:nvSpPr>
          <p:cNvPr id="3" name="Content Placeholder 2">
            <a:extLst>
              <a:ext uri="{FF2B5EF4-FFF2-40B4-BE49-F238E27FC236}">
                <a16:creationId xmlns:a16="http://schemas.microsoft.com/office/drawing/2014/main" id="{9A7B7BD1-C31D-43F4-8815-9D9DE38C3D3E}"/>
              </a:ext>
            </a:extLst>
          </p:cNvPr>
          <p:cNvSpPr>
            <a:spLocks noGrp="1"/>
          </p:cNvSpPr>
          <p:nvPr>
            <p:ph idx="1"/>
          </p:nvPr>
        </p:nvSpPr>
        <p:spPr/>
        <p:txBody>
          <a:bodyPr>
            <a:normAutofit/>
          </a:bodyPr>
          <a:lstStyle/>
          <a:p>
            <a:r>
              <a:rPr lang="en-US" dirty="0"/>
              <a:t>REE industry continues to be dominated by a single actor – China</a:t>
            </a:r>
          </a:p>
          <a:p>
            <a:r>
              <a:rPr lang="en-US" dirty="0"/>
              <a:t>Post-2010: Australia, US, EU, Canada, Japan implement policies to re-establish stable global REE supply chains from new &amp; recycled sources </a:t>
            </a:r>
          </a:p>
          <a:p>
            <a:pPr lvl="1"/>
            <a:r>
              <a:rPr lang="en-US" dirty="0"/>
              <a:t>Chinese REE policy is a roadblock to using recycled material</a:t>
            </a:r>
          </a:p>
          <a:p>
            <a:r>
              <a:rPr lang="en-US" dirty="0"/>
              <a:t>2015: REE added to Critical &amp; Strategic Minerals</a:t>
            </a:r>
          </a:p>
          <a:p>
            <a:r>
              <a:rPr lang="en-US" dirty="0"/>
              <a:t>2019 &amp; Ongoing: Gov’t policies (&amp; money) to </a:t>
            </a:r>
            <a:br>
              <a:rPr lang="en-US" dirty="0"/>
            </a:br>
            <a:r>
              <a:rPr lang="en-US" dirty="0"/>
              <a:t>re-establish REE industry outside of China</a:t>
            </a:r>
          </a:p>
          <a:p>
            <a:endParaRPr lang="en-CA" dirty="0"/>
          </a:p>
        </p:txBody>
      </p:sp>
      <p:sp>
        <p:nvSpPr>
          <p:cNvPr id="4" name="Slide Number Placeholder 3">
            <a:extLst>
              <a:ext uri="{FF2B5EF4-FFF2-40B4-BE49-F238E27FC236}">
                <a16:creationId xmlns:a16="http://schemas.microsoft.com/office/drawing/2014/main" id="{E51BA881-44DD-4EA8-822F-D1CCCB010A8C}"/>
              </a:ext>
            </a:extLst>
          </p:cNvPr>
          <p:cNvSpPr>
            <a:spLocks noGrp="1"/>
          </p:cNvSpPr>
          <p:nvPr>
            <p:ph type="sldNum" sz="quarter" idx="3"/>
          </p:nvPr>
        </p:nvSpPr>
        <p:spPr>
          <a:xfrm>
            <a:off x="8534400" y="952527"/>
            <a:ext cx="609600" cy="458787"/>
          </a:xfrm>
          <a:prstGeom prst="rect">
            <a:avLst/>
          </a:prstGeom>
        </p:spPr>
        <p:txBody>
          <a:bodyPr vert="horz" lIns="91440" tIns="45720" rIns="91440" bIns="45720" rtlCol="0" anchor="b"/>
          <a:lstStyle>
            <a:defPPr>
              <a:defRPr lang="en-US"/>
            </a:defPPr>
            <a:lvl1pPr marL="0" algn="ctr" defTabSz="914400" rtl="0" eaLnBrk="1" latinLnBrk="0" hangingPunct="1">
              <a:defRPr sz="1000" b="1" kern="1200">
                <a:solidFill>
                  <a:schemeClr val="bg1">
                    <a:lumMod val="95000"/>
                  </a:schemeClr>
                </a:solidFill>
                <a:latin typeface="Palatino Linotype" panose="02040502050505030304" pitchFamily="18" charset="0"/>
                <a:ea typeface="Palatino Linotype" panose="02040502050505030304" pitchFamily="18"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2D2BD-87FD-CD46-B4A6-95E44C5F9A18}" type="slidenum">
              <a:rPr lang="en-US" smtClean="0"/>
              <a:pPr/>
              <a:t>9</a:t>
            </a:fld>
            <a:endParaRPr lang="en-US"/>
          </a:p>
        </p:txBody>
      </p:sp>
    </p:spTree>
    <p:extLst>
      <p:ext uri="{BB962C8B-B14F-4D97-AF65-F5344CB8AC3E}">
        <p14:creationId xmlns:p14="http://schemas.microsoft.com/office/powerpoint/2010/main" val="322974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1751</Words>
  <Application>Microsoft Office PowerPoint</Application>
  <PresentationFormat>Widescreen</PresentationFormat>
  <Paragraphs>224</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Optima LT Std Medium</vt:lpstr>
      <vt:lpstr>Palatino Linotype</vt:lpstr>
      <vt:lpstr>Office Theme</vt:lpstr>
      <vt:lpstr> PhD Research Class Work In Progress Update</vt:lpstr>
      <vt:lpstr>Objective for Today</vt:lpstr>
      <vt:lpstr>Abstract</vt:lpstr>
      <vt:lpstr>1. Introduction</vt:lpstr>
      <vt:lpstr>REE Uses &amp; 2025 Forecast</vt:lpstr>
      <vt:lpstr>REEs: Critical and Strategic</vt:lpstr>
      <vt:lpstr>It all started in the mid-80s …</vt:lpstr>
      <vt:lpstr>… and hit home in 2010.</vt:lpstr>
      <vt:lpstr>Current State of the REE Industry</vt:lpstr>
      <vt:lpstr>2. Rare Earth Value Chain –Mining-to-Manufacturing</vt:lpstr>
      <vt:lpstr>REE Supply Chain</vt:lpstr>
      <vt:lpstr>Recycling Roadblock</vt:lpstr>
      <vt:lpstr>Supply Chain (SC) vs.  Value Chain (VC)</vt:lpstr>
      <vt:lpstr>VC/SC Comparison</vt:lpstr>
      <vt:lpstr>VC provides critical SC feedback</vt:lpstr>
      <vt:lpstr>VC/SC with Feedback</vt:lpstr>
      <vt:lpstr>Shift to Buyer-Driven VC (1)</vt:lpstr>
      <vt:lpstr>Shift to Buyer-Driven VC (2)</vt:lpstr>
      <vt:lpstr>3. Transformational Change Framework</vt:lpstr>
      <vt:lpstr>VC Transformation Framework</vt:lpstr>
      <vt:lpstr>REE VC Multi-Level Perspective</vt:lpstr>
      <vt:lpstr>4. Dynamic Simulation of the REE Value Chain</vt:lpstr>
      <vt:lpstr>Dynamic Hypothesis</vt:lpstr>
      <vt:lpstr>MLP Causal Loop Diagram</vt:lpstr>
      <vt:lpstr>Model Sector Map*</vt:lpstr>
      <vt:lpstr>Ventity: Agent-based modeling</vt:lpstr>
      <vt:lpstr>5. Scenario-Based Model Testing</vt:lpstr>
      <vt:lpstr>Scenario Tests V0.000001</vt:lpstr>
      <vt:lpstr>TBD: Exergy Analysis</vt:lpstr>
      <vt:lpstr>Exergy analysis - comparison</vt:lpstr>
      <vt:lpstr>Evolving in Real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2022-03-19T17:14:43Z</dcterms:created>
  <dcterms:modified xsi:type="dcterms:W3CDTF">2022-03-19T17:25:28Z</dcterms:modified>
</cp:coreProperties>
</file>