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60" r:id="rId5"/>
    <p:sldId id="257" r:id="rId6"/>
    <p:sldId id="258" r:id="rId7"/>
    <p:sldId id="259" r:id="rId8"/>
  </p:sldIdLst>
  <p:sldSz cx="9144000" cy="5143500" type="screen16x9"/>
  <p:notesSz cx="6400800" cy="8686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C4C4"/>
    <a:srgbClr val="343A40"/>
    <a:srgbClr val="B2214D"/>
    <a:srgbClr val="EF7DB1"/>
    <a:srgbClr val="FF0066"/>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7" autoAdjust="0"/>
    <p:restoredTop sz="87483" autoAdjust="0"/>
  </p:normalViewPr>
  <p:slideViewPr>
    <p:cSldViewPr>
      <p:cViewPr varScale="1">
        <p:scale>
          <a:sx n="75" d="100"/>
          <a:sy n="75" d="100"/>
        </p:scale>
        <p:origin x="948" y="36"/>
      </p:cViewPr>
      <p:guideLst>
        <p:guide orient="horz" pos="1620"/>
        <p:guide pos="288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773680" cy="434340"/>
          </a:xfrm>
          <a:prstGeom prst="rect">
            <a:avLst/>
          </a:prstGeom>
        </p:spPr>
        <p:txBody>
          <a:bodyPr vert="horz" lIns="86202" tIns="43101" rIns="86202" bIns="43101" rtlCol="0"/>
          <a:lstStyle>
            <a:lvl1pPr algn="l">
              <a:defRPr sz="1100"/>
            </a:lvl1pPr>
          </a:lstStyle>
          <a:p>
            <a:endParaRPr lang="en-US"/>
          </a:p>
        </p:txBody>
      </p:sp>
      <p:sp>
        <p:nvSpPr>
          <p:cNvPr id="3" name="Date Placeholder 2"/>
          <p:cNvSpPr>
            <a:spLocks noGrp="1"/>
          </p:cNvSpPr>
          <p:nvPr>
            <p:ph type="dt" idx="1"/>
          </p:nvPr>
        </p:nvSpPr>
        <p:spPr>
          <a:xfrm>
            <a:off x="3625639" y="0"/>
            <a:ext cx="2773680" cy="434340"/>
          </a:xfrm>
          <a:prstGeom prst="rect">
            <a:avLst/>
          </a:prstGeom>
        </p:spPr>
        <p:txBody>
          <a:bodyPr vert="horz" lIns="86202" tIns="43101" rIns="86202" bIns="43101" rtlCol="0"/>
          <a:lstStyle>
            <a:lvl1pPr algn="r">
              <a:defRPr sz="1100"/>
            </a:lvl1pPr>
          </a:lstStyle>
          <a:p>
            <a:fld id="{D132DDBC-36CE-44D7-861B-5491E6C2D3B9}" type="datetimeFigureOut">
              <a:rPr lang="en-US" smtClean="0"/>
              <a:t>6/3/2022</a:t>
            </a:fld>
            <a:endParaRPr lang="en-US"/>
          </a:p>
        </p:txBody>
      </p:sp>
      <p:sp>
        <p:nvSpPr>
          <p:cNvPr id="4" name="Slide Image Placeholder 3"/>
          <p:cNvSpPr>
            <a:spLocks noGrp="1" noRot="1" noChangeAspect="1"/>
          </p:cNvSpPr>
          <p:nvPr>
            <p:ph type="sldImg" idx="2"/>
          </p:nvPr>
        </p:nvSpPr>
        <p:spPr>
          <a:xfrm>
            <a:off x="306388" y="650875"/>
            <a:ext cx="5789612" cy="3257550"/>
          </a:xfrm>
          <a:prstGeom prst="rect">
            <a:avLst/>
          </a:prstGeom>
          <a:noFill/>
          <a:ln w="12700">
            <a:solidFill>
              <a:prstClr val="black"/>
            </a:solidFill>
          </a:ln>
        </p:spPr>
        <p:txBody>
          <a:bodyPr vert="horz" lIns="86202" tIns="43101" rIns="86202" bIns="43101" rtlCol="0" anchor="ctr"/>
          <a:lstStyle/>
          <a:p>
            <a:endParaRPr lang="en-US"/>
          </a:p>
        </p:txBody>
      </p:sp>
      <p:sp>
        <p:nvSpPr>
          <p:cNvPr id="5" name="Notes Placeholder 4"/>
          <p:cNvSpPr>
            <a:spLocks noGrp="1"/>
          </p:cNvSpPr>
          <p:nvPr>
            <p:ph type="body" sz="quarter" idx="3"/>
          </p:nvPr>
        </p:nvSpPr>
        <p:spPr>
          <a:xfrm>
            <a:off x="640080" y="4126230"/>
            <a:ext cx="5120640" cy="3909060"/>
          </a:xfrm>
          <a:prstGeom prst="rect">
            <a:avLst/>
          </a:prstGeom>
        </p:spPr>
        <p:txBody>
          <a:bodyPr vert="horz" lIns="86202" tIns="43101" rIns="86202" bIns="4310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250952"/>
            <a:ext cx="2773680" cy="434340"/>
          </a:xfrm>
          <a:prstGeom prst="rect">
            <a:avLst/>
          </a:prstGeom>
        </p:spPr>
        <p:txBody>
          <a:bodyPr vert="horz" lIns="86202" tIns="43101" rIns="86202" bIns="43101" rtlCol="0" anchor="b"/>
          <a:lstStyle>
            <a:lvl1pPr algn="l">
              <a:defRPr sz="1100"/>
            </a:lvl1pPr>
          </a:lstStyle>
          <a:p>
            <a:endParaRPr lang="en-US"/>
          </a:p>
        </p:txBody>
      </p:sp>
      <p:sp>
        <p:nvSpPr>
          <p:cNvPr id="7" name="Slide Number Placeholder 6"/>
          <p:cNvSpPr>
            <a:spLocks noGrp="1"/>
          </p:cNvSpPr>
          <p:nvPr>
            <p:ph type="sldNum" sz="quarter" idx="5"/>
          </p:nvPr>
        </p:nvSpPr>
        <p:spPr>
          <a:xfrm>
            <a:off x="3625639" y="8250952"/>
            <a:ext cx="2773680" cy="434340"/>
          </a:xfrm>
          <a:prstGeom prst="rect">
            <a:avLst/>
          </a:prstGeom>
        </p:spPr>
        <p:txBody>
          <a:bodyPr vert="horz" lIns="86202" tIns="43101" rIns="86202" bIns="43101" rtlCol="0" anchor="b"/>
          <a:lstStyle>
            <a:lvl1pPr algn="r">
              <a:defRPr sz="1100"/>
            </a:lvl1pPr>
          </a:lstStyle>
          <a:p>
            <a:fld id="{BBB14505-F15A-447F-B31D-A7AED6FD8C54}" type="slidenum">
              <a:rPr lang="en-US" smtClean="0"/>
              <a:t>‹#›</a:t>
            </a:fld>
            <a:endParaRPr lang="en-US"/>
          </a:p>
        </p:txBody>
      </p:sp>
    </p:spTree>
    <p:extLst>
      <p:ext uri="{BB962C8B-B14F-4D97-AF65-F5344CB8AC3E}">
        <p14:creationId xmlns:p14="http://schemas.microsoft.com/office/powerpoint/2010/main" val="3102335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r>
              <a:rPr lang="en-US" dirty="0"/>
              <a:t>Title page: Change title to submission name. Bold</a:t>
            </a:r>
            <a:r>
              <a:rPr lang="en-US" baseline="0" dirty="0"/>
              <a:t> the name of the presenter and display your name as you want it read by the moderator (</a:t>
            </a:r>
            <a:r>
              <a:rPr lang="en-US" baseline="0" dirty="0" err="1"/>
              <a:t>eg</a:t>
            </a:r>
            <a:r>
              <a:rPr lang="en-US" baseline="0" dirty="0"/>
              <a:t> Bob instead of Robert). Note the suggested timing in the bottom right. Slide timing may be adjusted, but not the number of slides. The session chair will change slide following the timing indicated, or earlier if requested.</a:t>
            </a:r>
          </a:p>
        </p:txBody>
      </p:sp>
      <p:sp>
        <p:nvSpPr>
          <p:cNvPr id="4" name="Slide Number Placeholder 3"/>
          <p:cNvSpPr>
            <a:spLocks noGrp="1"/>
          </p:cNvSpPr>
          <p:nvPr>
            <p:ph type="sldNum" sz="quarter" idx="10"/>
          </p:nvPr>
        </p:nvSpPr>
        <p:spPr/>
        <p:txBody>
          <a:bodyPr/>
          <a:lstStyle/>
          <a:p>
            <a:fld id="{BBB14505-F15A-447F-B31D-A7AED6FD8C54}" type="slidenum">
              <a:rPr lang="en-US" smtClean="0"/>
              <a:t>1</a:t>
            </a:fld>
            <a:endParaRPr lang="en-US"/>
          </a:p>
        </p:txBody>
      </p:sp>
    </p:spTree>
    <p:extLst>
      <p:ext uri="{BB962C8B-B14F-4D97-AF65-F5344CB8AC3E}">
        <p14:creationId xmlns:p14="http://schemas.microsoft.com/office/powerpoint/2010/main" val="3984675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r>
              <a:rPr lang="en-US" dirty="0"/>
              <a:t>Problem Statement:</a:t>
            </a:r>
            <a:r>
              <a:rPr lang="en-US" baseline="0" dirty="0"/>
              <a:t> Do not change the slide title.  Keep fonts big (24 </a:t>
            </a:r>
            <a:r>
              <a:rPr lang="en-US" baseline="0" dirty="0" err="1"/>
              <a:t>pt</a:t>
            </a:r>
            <a:r>
              <a:rPr lang="en-US" baseline="0" dirty="0"/>
              <a:t> or bigger). Indicate why the problem is important. Note the timing in the bottom right.</a:t>
            </a:r>
          </a:p>
        </p:txBody>
      </p:sp>
      <p:sp>
        <p:nvSpPr>
          <p:cNvPr id="4" name="Slide Number Placeholder 3"/>
          <p:cNvSpPr>
            <a:spLocks noGrp="1"/>
          </p:cNvSpPr>
          <p:nvPr>
            <p:ph type="sldNum" sz="quarter" idx="10"/>
          </p:nvPr>
        </p:nvSpPr>
        <p:spPr/>
        <p:txBody>
          <a:bodyPr/>
          <a:lstStyle/>
          <a:p>
            <a:fld id="{BBB14505-F15A-447F-B31D-A7AED6FD8C54}" type="slidenum">
              <a:rPr lang="en-US" smtClean="0"/>
              <a:t>2</a:t>
            </a:fld>
            <a:endParaRPr lang="en-US"/>
          </a:p>
        </p:txBody>
      </p:sp>
    </p:spTree>
    <p:extLst>
      <p:ext uri="{BB962C8B-B14F-4D97-AF65-F5344CB8AC3E}">
        <p14:creationId xmlns:p14="http://schemas.microsoft.com/office/powerpoint/2010/main" val="2372103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r>
              <a:rPr lang="en-US" baseline="0" dirty="0"/>
              <a:t>Approach or Dynamic Hypothesis: Do not change the slide title.  Keep fonts big (24 </a:t>
            </a:r>
            <a:r>
              <a:rPr lang="en-US" baseline="0" dirty="0" err="1"/>
              <a:t>pt</a:t>
            </a:r>
            <a:r>
              <a:rPr lang="en-US" baseline="0" dirty="0"/>
              <a:t> or bigger). Note the timing in the bottom right.</a:t>
            </a:r>
          </a:p>
        </p:txBody>
      </p:sp>
      <p:sp>
        <p:nvSpPr>
          <p:cNvPr id="4" name="Slide Number Placeholder 3"/>
          <p:cNvSpPr>
            <a:spLocks noGrp="1"/>
          </p:cNvSpPr>
          <p:nvPr>
            <p:ph type="sldNum" sz="quarter" idx="10"/>
          </p:nvPr>
        </p:nvSpPr>
        <p:spPr/>
        <p:txBody>
          <a:bodyPr/>
          <a:lstStyle/>
          <a:p>
            <a:fld id="{BBB14505-F15A-447F-B31D-A7AED6FD8C54}" type="slidenum">
              <a:rPr lang="en-US" smtClean="0"/>
              <a:t>3</a:t>
            </a:fld>
            <a:endParaRPr lang="en-US"/>
          </a:p>
        </p:txBody>
      </p:sp>
    </p:spTree>
    <p:extLst>
      <p:ext uri="{BB962C8B-B14F-4D97-AF65-F5344CB8AC3E}">
        <p14:creationId xmlns:p14="http://schemas.microsoft.com/office/powerpoint/2010/main" val="1283794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r>
              <a:rPr lang="en-US" dirty="0"/>
              <a:t>Results: </a:t>
            </a:r>
            <a:r>
              <a:rPr lang="en-US" baseline="0" dirty="0"/>
              <a:t>Do not change the slide title. </a:t>
            </a:r>
            <a:r>
              <a:rPr lang="en-US" dirty="0"/>
              <a:t>Again, keep the text short and fonts big. Show</a:t>
            </a:r>
            <a:r>
              <a:rPr lang="en-US" baseline="0" dirty="0"/>
              <a:t> structure or behavior – may not be room for both (some flexibility on font for images). Any questions you want to pose to the audience can go here. Note the timing in the bottom right.</a:t>
            </a:r>
          </a:p>
        </p:txBody>
      </p:sp>
      <p:sp>
        <p:nvSpPr>
          <p:cNvPr id="4" name="Slide Number Placeholder 3"/>
          <p:cNvSpPr>
            <a:spLocks noGrp="1"/>
          </p:cNvSpPr>
          <p:nvPr>
            <p:ph type="sldNum" sz="quarter" idx="10"/>
          </p:nvPr>
        </p:nvSpPr>
        <p:spPr/>
        <p:txBody>
          <a:bodyPr/>
          <a:lstStyle/>
          <a:p>
            <a:fld id="{BBB14505-F15A-447F-B31D-A7AED6FD8C54}" type="slidenum">
              <a:rPr lang="en-US" smtClean="0"/>
              <a:t>4</a:t>
            </a:fld>
            <a:endParaRPr lang="en-US"/>
          </a:p>
        </p:txBody>
      </p:sp>
    </p:spTree>
    <p:extLst>
      <p:ext uri="{BB962C8B-B14F-4D97-AF65-F5344CB8AC3E}">
        <p14:creationId xmlns:p14="http://schemas.microsoft.com/office/powerpoint/2010/main" val="2767366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C94FCB0-42F1-4FA7-A53C-3F4DF092E227}" type="datetimeFigureOut">
              <a:rPr lang="en-US" smtClean="0"/>
              <a:t>6/3/2022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3643035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94FCB0-42F1-4FA7-A53C-3F4DF092E227}" type="datetimeFigureOut">
              <a:rPr lang="en-US" smtClean="0"/>
              <a:t>6/3/2022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3020634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94FCB0-42F1-4FA7-A53C-3F4DF092E227}" type="datetimeFigureOut">
              <a:rPr lang="en-US" smtClean="0"/>
              <a:t>6/3/2022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535176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94FCB0-42F1-4FA7-A53C-3F4DF092E227}" type="datetimeFigureOut">
              <a:rPr lang="en-US" smtClean="0"/>
              <a:t>6/3/2022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457830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94FCB0-42F1-4FA7-A53C-3F4DF092E227}" type="datetimeFigureOut">
              <a:rPr lang="en-US" smtClean="0"/>
              <a:t>6/3/2022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317719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C94FCB0-42F1-4FA7-A53C-3F4DF092E227}" type="datetimeFigureOut">
              <a:rPr lang="en-US" smtClean="0"/>
              <a:t>6/3/2022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335446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C94FCB0-42F1-4FA7-A53C-3F4DF092E227}" type="datetimeFigureOut">
              <a:rPr lang="en-US" smtClean="0"/>
              <a:t>6/3/2022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3688677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C94FCB0-42F1-4FA7-A53C-3F4DF092E227}" type="datetimeFigureOut">
              <a:rPr lang="en-US" smtClean="0"/>
              <a:t>6/3/2022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1883345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94FCB0-42F1-4FA7-A53C-3F4DF092E227}" type="datetimeFigureOut">
              <a:rPr lang="en-US" smtClean="0"/>
              <a:t>6/3/2022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411152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3C94FCB0-42F1-4FA7-A53C-3F4DF092E227}" type="datetimeFigureOut">
              <a:rPr lang="en-US" smtClean="0"/>
              <a:t>6/3/2022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1447392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3C94FCB0-42F1-4FA7-A53C-3F4DF092E227}" type="datetimeFigureOut">
              <a:rPr lang="en-US" smtClean="0"/>
              <a:t>6/3/2022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035307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3C94FCB0-42F1-4FA7-A53C-3F4DF092E227}" type="datetimeFigureOut">
              <a:rPr lang="en-US" smtClean="0"/>
              <a:t>6/3/2022</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E332025C-9CB7-4E2E-977A-9B89188D6C4A}" type="slidenum">
              <a:rPr lang="en-US" smtClean="0"/>
              <a:t>‹#›</a:t>
            </a:fld>
            <a:endParaRPr lang="en-US"/>
          </a:p>
        </p:txBody>
      </p:sp>
    </p:spTree>
    <p:extLst>
      <p:ext uri="{BB962C8B-B14F-4D97-AF65-F5344CB8AC3E}">
        <p14:creationId xmlns:p14="http://schemas.microsoft.com/office/powerpoint/2010/main" val="4228507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8.emf"/><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1657350"/>
            <a:ext cx="6057900" cy="1102519"/>
          </a:xfrm>
        </p:spPr>
        <p:txBody>
          <a:bodyPr>
            <a:normAutofit fontScale="90000"/>
          </a:bodyPr>
          <a:lstStyle/>
          <a:p>
            <a:pPr algn="l"/>
            <a:r>
              <a:rPr lang="en-US" sz="2700" dirty="0">
                <a:solidFill>
                  <a:srgbClr val="343A40"/>
                </a:solidFill>
              </a:rPr>
              <a:t>Causal loop modelling of Rebound Effects </a:t>
            </a:r>
            <a:r>
              <a:rPr lang="en-US" sz="2700" dirty="0" smtClean="0">
                <a:solidFill>
                  <a:srgbClr val="343A40"/>
                </a:solidFill>
              </a:rPr>
              <a:t>Mechanisms in </a:t>
            </a:r>
            <a:r>
              <a:rPr lang="en-US" sz="2700" dirty="0">
                <a:solidFill>
                  <a:srgbClr val="343A40"/>
                </a:solidFill>
              </a:rPr>
              <a:t>product-service </a:t>
            </a:r>
            <a:r>
              <a:rPr lang="en-US" sz="2700" dirty="0" smtClean="0">
                <a:solidFill>
                  <a:srgbClr val="343A40"/>
                </a:solidFill>
              </a:rPr>
              <a:t>systems</a:t>
            </a:r>
            <a:r>
              <a:rPr lang="en-US" sz="3100" dirty="0" smtClean="0">
                <a:solidFill>
                  <a:srgbClr val="343A40"/>
                </a:solidFill>
              </a:rPr>
              <a:t/>
            </a:r>
            <a:br>
              <a:rPr lang="en-US" sz="3100" dirty="0" smtClean="0">
                <a:solidFill>
                  <a:srgbClr val="343A40"/>
                </a:solidFill>
              </a:rPr>
            </a:br>
            <a:r>
              <a:rPr lang="en-US" sz="2000" dirty="0">
                <a:solidFill>
                  <a:srgbClr val="343A40"/>
                </a:solidFill>
              </a:rPr>
              <a:t>T</a:t>
            </a:r>
            <a:r>
              <a:rPr lang="en-US" sz="2000" dirty="0" smtClean="0">
                <a:solidFill>
                  <a:srgbClr val="343A40"/>
                </a:solidFill>
              </a:rPr>
              <a:t>he </a:t>
            </a:r>
            <a:r>
              <a:rPr lang="en-US" sz="2000" dirty="0">
                <a:solidFill>
                  <a:srgbClr val="343A40"/>
                </a:solidFill>
              </a:rPr>
              <a:t>case of clothing </a:t>
            </a:r>
            <a:r>
              <a:rPr lang="en-US" sz="2000" dirty="0" smtClean="0">
                <a:solidFill>
                  <a:srgbClr val="343A40"/>
                </a:solidFill>
              </a:rPr>
              <a:t>rental</a:t>
            </a:r>
            <a:endParaRPr lang="en-US" sz="2700" dirty="0">
              <a:solidFill>
                <a:srgbClr val="343A40"/>
              </a:solidFill>
            </a:endParaRPr>
          </a:p>
        </p:txBody>
      </p:sp>
      <p:sp>
        <p:nvSpPr>
          <p:cNvPr id="3" name="Subtitle 2"/>
          <p:cNvSpPr>
            <a:spLocks noGrp="1"/>
          </p:cNvSpPr>
          <p:nvPr>
            <p:ph type="subTitle" idx="1"/>
          </p:nvPr>
        </p:nvSpPr>
        <p:spPr>
          <a:xfrm>
            <a:off x="1657350" y="2865623"/>
            <a:ext cx="6057900" cy="1314450"/>
          </a:xfrm>
        </p:spPr>
        <p:txBody>
          <a:bodyPr>
            <a:normAutofit/>
          </a:bodyPr>
          <a:lstStyle/>
          <a:p>
            <a:pPr algn="r"/>
            <a:r>
              <a:rPr lang="en-US" sz="1500" b="1" dirty="0" smtClean="0">
                <a:solidFill>
                  <a:schemeClr val="tx1"/>
                </a:solidFill>
              </a:rPr>
              <a:t>Julija Metic, Technical University of Denmark</a:t>
            </a:r>
          </a:p>
          <a:p>
            <a:pPr algn="r"/>
            <a:r>
              <a:rPr lang="en-US" sz="1500" dirty="0" smtClean="0">
                <a:solidFill>
                  <a:schemeClr val="tx1"/>
                </a:solidFill>
              </a:rPr>
              <a:t>Daniel Guzzo, </a:t>
            </a:r>
            <a:r>
              <a:rPr lang="en-US" sz="1500" dirty="0">
                <a:solidFill>
                  <a:schemeClr val="tx1"/>
                </a:solidFill>
              </a:rPr>
              <a:t>Technical University of Denmark</a:t>
            </a:r>
          </a:p>
          <a:p>
            <a:pPr algn="r"/>
            <a:r>
              <a:rPr lang="en-US" sz="1500" smtClean="0">
                <a:solidFill>
                  <a:schemeClr val="tx1"/>
                </a:solidFill>
              </a:rPr>
              <a:t>Daniela </a:t>
            </a:r>
            <a:r>
              <a:rPr lang="en-US" sz="1500" smtClean="0">
                <a:solidFill>
                  <a:schemeClr val="tx1"/>
                </a:solidFill>
              </a:rPr>
              <a:t>Pigosso</a:t>
            </a:r>
            <a:r>
              <a:rPr lang="en-US" sz="1500" dirty="0" smtClean="0">
                <a:solidFill>
                  <a:schemeClr val="tx1"/>
                </a:solidFill>
              </a:rPr>
              <a:t>, </a:t>
            </a:r>
            <a:r>
              <a:rPr lang="en-US" sz="1500" dirty="0">
                <a:solidFill>
                  <a:schemeClr val="tx1"/>
                </a:solidFill>
              </a:rPr>
              <a:t>Technical University of Denmark</a:t>
            </a:r>
          </a:p>
          <a:p>
            <a:pPr algn="r"/>
            <a:endParaRPr lang="en-US" sz="1500" dirty="0">
              <a:solidFill>
                <a:schemeClr val="tx1"/>
              </a:solidFill>
            </a:endParaRPr>
          </a:p>
        </p:txBody>
      </p:sp>
      <p:sp>
        <p:nvSpPr>
          <p:cNvPr id="4" name="TextBox 3"/>
          <p:cNvSpPr txBox="1"/>
          <p:nvPr/>
        </p:nvSpPr>
        <p:spPr>
          <a:xfrm>
            <a:off x="8458200" y="4474518"/>
            <a:ext cx="800100" cy="230832"/>
          </a:xfrm>
          <a:prstGeom prst="rect">
            <a:avLst/>
          </a:prstGeom>
          <a:noFill/>
        </p:spPr>
        <p:txBody>
          <a:bodyPr wrap="square" rtlCol="0">
            <a:spAutoFit/>
          </a:bodyPr>
          <a:lstStyle/>
          <a:p>
            <a:r>
              <a:rPr lang="en-US" sz="900" dirty="0" smtClean="0"/>
              <a:t>0:00-0:22</a:t>
            </a:r>
            <a:endParaRPr lang="en-US" sz="900" dirty="0"/>
          </a:p>
        </p:txBody>
      </p:sp>
      <p:sp>
        <p:nvSpPr>
          <p:cNvPr id="12" name="CaixaDeTexto 11">
            <a:extLst>
              <a:ext uri="{FF2B5EF4-FFF2-40B4-BE49-F238E27FC236}">
                <a16:creationId xmlns:a16="http://schemas.microsoft.com/office/drawing/2014/main" id="{5F4F0C5A-FCBE-474A-8DB8-148DA7B5FECE}"/>
              </a:ext>
            </a:extLst>
          </p:cNvPr>
          <p:cNvSpPr txBox="1"/>
          <p:nvPr/>
        </p:nvSpPr>
        <p:spPr>
          <a:xfrm>
            <a:off x="4229100" y="372502"/>
            <a:ext cx="3486150" cy="461665"/>
          </a:xfrm>
          <a:prstGeom prst="rect">
            <a:avLst/>
          </a:prstGeom>
          <a:noFill/>
        </p:spPr>
        <p:txBody>
          <a:bodyPr wrap="square" rtlCol="0">
            <a:spAutoFit/>
          </a:bodyPr>
          <a:lstStyle/>
          <a:p>
            <a:pPr algn="r"/>
            <a:r>
              <a:rPr lang="pt-BR" sz="2400" i="1" dirty="0">
                <a:solidFill>
                  <a:srgbClr val="B2214D"/>
                </a:solidFill>
              </a:rPr>
              <a:t>Online Poster Presentation</a:t>
            </a:r>
            <a:endParaRPr lang="en-US" sz="2400" i="1" dirty="0">
              <a:solidFill>
                <a:srgbClr val="B2214D"/>
              </a:solidFill>
            </a:endParaRPr>
          </a:p>
        </p:txBody>
      </p:sp>
      <p:grpSp>
        <p:nvGrpSpPr>
          <p:cNvPr id="8" name="Group 7">
            <a:extLst>
              <a:ext uri="{FF2B5EF4-FFF2-40B4-BE49-F238E27FC236}">
                <a16:creationId xmlns:a16="http://schemas.microsoft.com/office/drawing/2014/main" id="{32384F91-FFF5-C042-922A-7D0BA9356FA8}"/>
              </a:ext>
            </a:extLst>
          </p:cNvPr>
          <p:cNvGrpSpPr/>
          <p:nvPr/>
        </p:nvGrpSpPr>
        <p:grpSpPr>
          <a:xfrm>
            <a:off x="0" y="4657189"/>
            <a:ext cx="9144000" cy="675443"/>
            <a:chOff x="0" y="4657189"/>
            <a:chExt cx="9144000" cy="675443"/>
          </a:xfrm>
        </p:grpSpPr>
        <p:grpSp>
          <p:nvGrpSpPr>
            <p:cNvPr id="7" name="Group 6">
              <a:extLst>
                <a:ext uri="{FF2B5EF4-FFF2-40B4-BE49-F238E27FC236}">
                  <a16:creationId xmlns:a16="http://schemas.microsoft.com/office/drawing/2014/main" id="{3E98A784-890B-224D-9A9C-08FF997DD015}"/>
                </a:ext>
              </a:extLst>
            </p:cNvPr>
            <p:cNvGrpSpPr/>
            <p:nvPr/>
          </p:nvGrpSpPr>
          <p:grpSpPr>
            <a:xfrm>
              <a:off x="0" y="4657189"/>
              <a:ext cx="9144000" cy="675443"/>
              <a:chOff x="0" y="4657189"/>
              <a:chExt cx="9144000" cy="675443"/>
            </a:xfrm>
          </p:grpSpPr>
          <p:sp>
            <p:nvSpPr>
              <p:cNvPr id="5" name="Rectangle 4"/>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9" name="TextBox 8"/>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40</a:t>
                </a:r>
                <a:r>
                  <a:rPr lang="en-US" sz="900" baseline="30000" dirty="0">
                    <a:solidFill>
                      <a:schemeClr val="bg1"/>
                    </a:solidFill>
                    <a:latin typeface="Avenir LT Std 55 Roman" panose="020B0503020203020204" pitchFamily="34" charset="0"/>
                  </a:rPr>
                  <a:t>TH</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Frankfurt, Germany and Virtually</a:t>
                </a:r>
              </a:p>
            </p:txBody>
          </p:sp>
          <p:grpSp>
            <p:nvGrpSpPr>
              <p:cNvPr id="6" name="Group 5">
                <a:extLst>
                  <a:ext uri="{FF2B5EF4-FFF2-40B4-BE49-F238E27FC236}">
                    <a16:creationId xmlns:a16="http://schemas.microsoft.com/office/drawing/2014/main" id="{F1DD47CD-9787-EE4E-BAF0-A8A3535FD4B1}"/>
                  </a:ext>
                </a:extLst>
              </p:cNvPr>
              <p:cNvGrpSpPr/>
              <p:nvPr/>
            </p:nvGrpSpPr>
            <p:grpSpPr>
              <a:xfrm>
                <a:off x="1378548" y="4686300"/>
                <a:ext cx="2107603" cy="646332"/>
                <a:chOff x="1378548" y="4686300"/>
                <a:chExt cx="2107603" cy="646332"/>
              </a:xfrm>
            </p:grpSpPr>
            <p:pic>
              <p:nvPicPr>
                <p:cNvPr id="1026" name="Picture 2">
                  <a:extLst>
                    <a:ext uri="{FF2B5EF4-FFF2-40B4-BE49-F238E27FC236}">
                      <a16:creationId xmlns:a16="http://schemas.microsoft.com/office/drawing/2014/main" id="{64E3EF64-C40A-4EC9-AF60-EDA9078594B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D0215F21-59DE-4327-B06B-E026F3BFE8F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10" name="Retângulo 9">
                  <a:extLst>
                    <a:ext uri="{FF2B5EF4-FFF2-40B4-BE49-F238E27FC236}">
                      <a16:creationId xmlns:a16="http://schemas.microsoft.com/office/drawing/2014/main" id="{18F84453-B99F-4A92-BBF0-4CC0F68B57A3}"/>
                    </a:ext>
                  </a:extLst>
                </p:cNvPr>
                <p:cNvSpPr/>
                <p:nvPr/>
              </p:nvSpPr>
              <p:spPr>
                <a:xfrm>
                  <a:off x="1867047" y="4686301"/>
                  <a:ext cx="1619104" cy="646331"/>
                </a:xfrm>
                <a:prstGeom prst="rect">
                  <a:avLst/>
                </a:prstGeom>
              </p:spPr>
              <p:txBody>
                <a:bodyPr wrap="square">
                  <a:spAutoFit/>
                </a:bodyPr>
                <a:lstStyle/>
                <a:p>
                  <a:r>
                    <a:rPr lang="en-US" sz="1200" dirty="0">
                      <a:solidFill>
                        <a:srgbClr val="FFFFFF"/>
                      </a:solidFill>
                      <a:latin typeface="Arial" panose="020B0604020202020204" pitchFamily="34" charset="0"/>
                    </a:rPr>
                    <a:t>@S_D_Society</a:t>
                  </a:r>
                  <a:endParaRPr lang="en-US" sz="1200" dirty="0"/>
                </a:p>
                <a:p>
                  <a:r>
                    <a:rPr lang="en-US" sz="1200" dirty="0"/>
                    <a:t/>
                  </a:r>
                  <a:br>
                    <a:rPr lang="en-US" sz="1200" dirty="0"/>
                  </a:br>
                  <a:endParaRPr lang="en-US" sz="1200" dirty="0"/>
                </a:p>
              </p:txBody>
            </p:sp>
          </p:grpSp>
        </p:grpSp>
        <p:sp>
          <p:nvSpPr>
            <p:cNvPr id="16" name="Retângulo 15">
              <a:extLst>
                <a:ext uri="{FF2B5EF4-FFF2-40B4-BE49-F238E27FC236}">
                  <a16:creationId xmlns:a16="http://schemas.microsoft.com/office/drawing/2014/main" id="{9D0DE390-2008-46D1-949E-F0489FC6F2C6}"/>
                </a:ext>
              </a:extLst>
            </p:cNvPr>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#isdc2022</a:t>
              </a:r>
              <a:endParaRPr lang="en-US" sz="1200" dirty="0"/>
            </a:p>
          </p:txBody>
        </p:sp>
        <p:pic>
          <p:nvPicPr>
            <p:cNvPr id="17" name="Google Shape;210;p28">
              <a:extLst>
                <a:ext uri="{FF2B5EF4-FFF2-40B4-BE49-F238E27FC236}">
                  <a16:creationId xmlns:a16="http://schemas.microsoft.com/office/drawing/2014/main" id="{095AE063-763D-4BF7-8966-F0BB1C775F24}"/>
                </a:ext>
              </a:extLst>
            </p:cNvPr>
            <p:cNvPicPr preferRelativeResize="0"/>
            <p:nvPr/>
          </p:nvPicPr>
          <p:blipFill>
            <a:blip r:embed="rId5">
              <a:alphaModFix/>
            </a:blip>
            <a:stretch>
              <a:fillRect/>
            </a:stretch>
          </p:blipFill>
          <p:spPr>
            <a:xfrm>
              <a:off x="1383556" y="4959976"/>
              <a:ext cx="216644" cy="183524"/>
            </a:xfrm>
            <a:prstGeom prst="rect">
              <a:avLst/>
            </a:prstGeom>
            <a:noFill/>
            <a:ln>
              <a:noFill/>
            </a:ln>
          </p:spPr>
        </p:pic>
      </p:grpSp>
      <p:pic>
        <p:nvPicPr>
          <p:cNvPr id="20" name="Imagem 19" descr="Fundo preto com letras vermelhas&#10;&#10;Descrição gerada automaticamente">
            <a:extLst>
              <a:ext uri="{FF2B5EF4-FFF2-40B4-BE49-F238E27FC236}">
                <a16:creationId xmlns:a16="http://schemas.microsoft.com/office/drawing/2014/main" id="{3B08B5E7-234C-4941-B769-DD877C02A687}"/>
              </a:ext>
            </a:extLst>
          </p:cNvPr>
          <p:cNvPicPr>
            <a:picLocks noChangeAspect="1"/>
          </p:cNvPicPr>
          <p:nvPr/>
        </p:nvPicPr>
        <p:blipFill rotWithShape="1">
          <a:blip r:embed="rId6">
            <a:extLst>
              <a:ext uri="{28A0092B-C50C-407E-A947-70E740481C1C}">
                <a14:useLocalDpi xmlns:a14="http://schemas.microsoft.com/office/drawing/2010/main" val="0"/>
              </a:ext>
            </a:extLst>
          </a:blip>
          <a:srcRect l="20000" t="31054" r="70833" b="57225"/>
          <a:stretch/>
        </p:blipFill>
        <p:spPr>
          <a:xfrm>
            <a:off x="7200900" y="750585"/>
            <a:ext cx="409210" cy="392415"/>
          </a:xfrm>
          <a:prstGeom prst="rect">
            <a:avLst/>
          </a:prstGeom>
        </p:spPr>
      </p:pic>
      <p:grpSp>
        <p:nvGrpSpPr>
          <p:cNvPr id="18" name="Group 5">
            <a:extLst>
              <a:ext uri="{FF2B5EF4-FFF2-40B4-BE49-F238E27FC236}">
                <a16:creationId xmlns:a16="http://schemas.microsoft.com/office/drawing/2014/main" id="{D5F7DDED-500E-479F-9CDF-09EC51797E49}"/>
              </a:ext>
            </a:extLst>
          </p:cNvPr>
          <p:cNvGrpSpPr/>
          <p:nvPr/>
        </p:nvGrpSpPr>
        <p:grpSpPr>
          <a:xfrm>
            <a:off x="1533891" y="287181"/>
            <a:ext cx="1371599" cy="912969"/>
            <a:chOff x="395214" y="152400"/>
            <a:chExt cx="1509786" cy="1053148"/>
          </a:xfrm>
        </p:grpSpPr>
        <p:sp>
          <p:nvSpPr>
            <p:cNvPr id="19" name="Oval 6">
              <a:extLst>
                <a:ext uri="{FF2B5EF4-FFF2-40B4-BE49-F238E27FC236}">
                  <a16:creationId xmlns:a16="http://schemas.microsoft.com/office/drawing/2014/main" id="{87AECC70-AA34-43E2-B0DF-D4EBEE9DAD9A}"/>
                </a:ext>
              </a:extLst>
            </p:cNvPr>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21" name="Picture 7">
              <a:extLst>
                <a:ext uri="{FF2B5EF4-FFF2-40B4-BE49-F238E27FC236}">
                  <a16:creationId xmlns:a16="http://schemas.microsoft.com/office/drawing/2014/main" id="{69A5B578-F80F-48A9-956C-AE92967FB34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Tree>
    <p:extLst>
      <p:ext uri="{BB962C8B-B14F-4D97-AF65-F5344CB8AC3E}">
        <p14:creationId xmlns:p14="http://schemas.microsoft.com/office/powerpoint/2010/main" val="1988903245"/>
      </p:ext>
    </p:extLst>
  </p:cSld>
  <p:clrMapOvr>
    <a:masterClrMapping/>
  </p:clrMapOvr>
  <mc:AlternateContent xmlns:mc="http://schemas.openxmlformats.org/markup-compatibility/2006" xmlns:p14="http://schemas.microsoft.com/office/powerpoint/2010/main">
    <mc:Choice Requires="p14">
      <p:transition spd="slow" p14:dur="2000" advTm="22012"/>
    </mc:Choice>
    <mc:Fallback xmlns="">
      <p:transition spd="slow" advTm="22012"/>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5900" y="856545"/>
            <a:ext cx="6172200" cy="3751341"/>
          </a:xfrm>
        </p:spPr>
        <p:txBody>
          <a:bodyPr>
            <a:normAutofit/>
          </a:bodyPr>
          <a:lstStyle/>
          <a:p>
            <a:r>
              <a:rPr lang="en-US" sz="2250" dirty="0" smtClean="0"/>
              <a:t>Higher clothes production</a:t>
            </a:r>
            <a:endParaRPr lang="en-US" sz="2250" dirty="0"/>
          </a:p>
          <a:p>
            <a:pPr lvl="1"/>
            <a:r>
              <a:rPr lang="en-US" sz="1950" dirty="0" smtClean="0"/>
              <a:t>Fast Fashion </a:t>
            </a:r>
            <a:endParaRPr lang="en-US" sz="1950" dirty="0"/>
          </a:p>
          <a:p>
            <a:pPr lvl="1"/>
            <a:r>
              <a:rPr lang="en-US" sz="1950" dirty="0" smtClean="0"/>
              <a:t>Increasing clothing underutilization</a:t>
            </a:r>
          </a:p>
          <a:p>
            <a:r>
              <a:rPr lang="en-US" sz="2250" dirty="0"/>
              <a:t>Product-service system (PSS)</a:t>
            </a:r>
          </a:p>
          <a:p>
            <a:pPr lvl="1"/>
            <a:r>
              <a:rPr lang="en-US" sz="1950" dirty="0" smtClean="0"/>
              <a:t>Access </a:t>
            </a:r>
            <a:r>
              <a:rPr lang="en-US" sz="1950" dirty="0"/>
              <a:t>to a product or a service in exchange for a fee while retaining the product’s </a:t>
            </a:r>
            <a:r>
              <a:rPr lang="en-US" sz="1950" dirty="0" smtClean="0"/>
              <a:t>ownership</a:t>
            </a:r>
          </a:p>
          <a:p>
            <a:pPr lvl="1"/>
            <a:r>
              <a:rPr lang="en-US" sz="1950" dirty="0"/>
              <a:t>Seen as possible solutions to linear </a:t>
            </a:r>
            <a:r>
              <a:rPr lang="en-US" sz="1950" dirty="0" smtClean="0"/>
              <a:t>models</a:t>
            </a:r>
            <a:endParaRPr lang="en-US" sz="1950" dirty="0"/>
          </a:p>
          <a:p>
            <a:pPr lvl="1"/>
            <a:r>
              <a:rPr lang="en-US" sz="1950" dirty="0"/>
              <a:t>Example of renting </a:t>
            </a:r>
            <a:r>
              <a:rPr lang="en-US" sz="1950" dirty="0" smtClean="0"/>
              <a:t>clothes - increases utilization across several users</a:t>
            </a:r>
            <a:endParaRPr lang="en-US" sz="1950" dirty="0"/>
          </a:p>
          <a:p>
            <a:pPr marL="342900" lvl="1" indent="0">
              <a:buNone/>
            </a:pPr>
            <a:endParaRPr lang="en-US" sz="1950" dirty="0"/>
          </a:p>
          <a:p>
            <a:pPr lvl="1"/>
            <a:endParaRPr lang="en-US" sz="1950" dirty="0"/>
          </a:p>
        </p:txBody>
      </p:sp>
      <p:sp>
        <p:nvSpPr>
          <p:cNvPr id="4" name="TextBox 3"/>
          <p:cNvSpPr txBox="1"/>
          <p:nvPr/>
        </p:nvSpPr>
        <p:spPr>
          <a:xfrm>
            <a:off x="8468740" y="4474518"/>
            <a:ext cx="827660" cy="230832"/>
          </a:xfrm>
          <a:prstGeom prst="rect">
            <a:avLst/>
          </a:prstGeom>
          <a:noFill/>
        </p:spPr>
        <p:txBody>
          <a:bodyPr wrap="square" rtlCol="0">
            <a:spAutoFit/>
          </a:bodyPr>
          <a:lstStyle/>
          <a:p>
            <a:r>
              <a:rPr lang="en-US" sz="900" dirty="0" smtClean="0"/>
              <a:t>0:22-1:03</a:t>
            </a:r>
            <a:endParaRPr lang="en-US" sz="900" dirty="0"/>
          </a:p>
        </p:txBody>
      </p:sp>
      <p:sp>
        <p:nvSpPr>
          <p:cNvPr id="5" name="Rectangle 4"/>
          <p:cNvSpPr/>
          <p:nvPr/>
        </p:nvSpPr>
        <p:spPr>
          <a:xfrm>
            <a:off x="1371600" y="651511"/>
            <a:ext cx="6400800" cy="34289"/>
          </a:xfrm>
          <a:prstGeom prst="rect">
            <a:avLst/>
          </a:prstGeom>
          <a:solidFill>
            <a:srgbClr val="C4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6" name="Group 5"/>
          <p:cNvGrpSpPr/>
          <p:nvPr/>
        </p:nvGrpSpPr>
        <p:grpSpPr>
          <a:xfrm>
            <a:off x="7101202" y="113134"/>
            <a:ext cx="675140" cy="470942"/>
            <a:chOff x="395214" y="152400"/>
            <a:chExt cx="1509786" cy="1053148"/>
          </a:xfrm>
        </p:grpSpPr>
        <p:sp>
          <p:nvSpPr>
            <p:cNvPr id="7" name="Oval 6"/>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9" name="TextBox 8"/>
          <p:cNvSpPr txBox="1"/>
          <p:nvPr/>
        </p:nvSpPr>
        <p:spPr>
          <a:xfrm>
            <a:off x="2286000" y="86047"/>
            <a:ext cx="4914900" cy="230832"/>
          </a:xfrm>
          <a:prstGeom prst="rect">
            <a:avLst/>
          </a:prstGeom>
          <a:noFill/>
        </p:spPr>
        <p:txBody>
          <a:bodyPr wrap="square" rtlCol="0">
            <a:spAutoFit/>
          </a:bodyPr>
          <a:lstStyle/>
          <a:p>
            <a:endParaRPr lang="en-US" sz="900" dirty="0">
              <a:solidFill>
                <a:schemeClr val="bg1"/>
              </a:solidFill>
              <a:latin typeface="Avenir LT Std 55 Roman" panose="020B0503020203020204" pitchFamily="34" charset="0"/>
            </a:endParaRPr>
          </a:p>
        </p:txBody>
      </p:sp>
      <p:sp>
        <p:nvSpPr>
          <p:cNvPr id="2" name="Title 1"/>
          <p:cNvSpPr>
            <a:spLocks noGrp="1"/>
          </p:cNvSpPr>
          <p:nvPr>
            <p:ph type="title"/>
          </p:nvPr>
        </p:nvSpPr>
        <p:spPr>
          <a:xfrm>
            <a:off x="1485900" y="152680"/>
            <a:ext cx="6172200" cy="533120"/>
          </a:xfrm>
        </p:spPr>
        <p:txBody>
          <a:bodyPr>
            <a:normAutofit fontScale="90000"/>
          </a:bodyPr>
          <a:lstStyle/>
          <a:p>
            <a:pPr algn="l"/>
            <a:r>
              <a:rPr lang="en-US" dirty="0"/>
              <a:t>Problem Statement</a:t>
            </a:r>
          </a:p>
        </p:txBody>
      </p:sp>
      <p:sp>
        <p:nvSpPr>
          <p:cNvPr id="13" name="TextBox 8">
            <a:extLst>
              <a:ext uri="{FF2B5EF4-FFF2-40B4-BE49-F238E27FC236}">
                <a16:creationId xmlns:a16="http://schemas.microsoft.com/office/drawing/2014/main" id="{C93894B4-FD31-40CA-995C-F67E626595C7}"/>
              </a:ext>
            </a:extLst>
          </p:cNvPr>
          <p:cNvSpPr txBox="1"/>
          <p:nvPr/>
        </p:nvSpPr>
        <p:spPr>
          <a:xfrm>
            <a:off x="4114800" y="4857750"/>
            <a:ext cx="37649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40</a:t>
            </a:r>
            <a:r>
              <a:rPr lang="en-US" sz="900" baseline="30000" dirty="0">
                <a:solidFill>
                  <a:schemeClr val="bg1"/>
                </a:solidFill>
                <a:latin typeface="Avenir LT Std 55 Roman" panose="020B0503020203020204" pitchFamily="34" charset="0"/>
              </a:rPr>
              <a:t>TH</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Virtually everywhere!</a:t>
            </a:r>
          </a:p>
        </p:txBody>
      </p:sp>
      <p:sp>
        <p:nvSpPr>
          <p:cNvPr id="17" name="Retângulo 16">
            <a:extLst>
              <a:ext uri="{FF2B5EF4-FFF2-40B4-BE49-F238E27FC236}">
                <a16:creationId xmlns:a16="http://schemas.microsoft.com/office/drawing/2014/main" id="{E99FA53A-D705-494A-8412-36AEB6ABD20F}"/>
              </a:ext>
            </a:extLst>
          </p:cNvPr>
          <p:cNvSpPr/>
          <p:nvPr/>
        </p:nvSpPr>
        <p:spPr>
          <a:xfrm>
            <a:off x="1570789" y="4889585"/>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#isdc2022</a:t>
            </a:r>
            <a:endParaRPr lang="en-US" sz="1200" dirty="0"/>
          </a:p>
        </p:txBody>
      </p:sp>
      <p:pic>
        <p:nvPicPr>
          <p:cNvPr id="18" name="Google Shape;210;p28">
            <a:extLst>
              <a:ext uri="{FF2B5EF4-FFF2-40B4-BE49-F238E27FC236}">
                <a16:creationId xmlns:a16="http://schemas.microsoft.com/office/drawing/2014/main" id="{4CBD87F9-4642-4305-88AF-582437A4E487}"/>
              </a:ext>
            </a:extLst>
          </p:cNvPr>
          <p:cNvPicPr preferRelativeResize="0"/>
          <p:nvPr/>
        </p:nvPicPr>
        <p:blipFill>
          <a:blip r:embed="rId4">
            <a:alphaModFix/>
          </a:blip>
          <a:stretch>
            <a:fillRect/>
          </a:stretch>
        </p:blipFill>
        <p:spPr>
          <a:xfrm>
            <a:off x="1354146" y="4934661"/>
            <a:ext cx="216644" cy="183524"/>
          </a:xfrm>
          <a:prstGeom prst="rect">
            <a:avLst/>
          </a:prstGeom>
          <a:noFill/>
          <a:ln>
            <a:noFill/>
          </a:ln>
        </p:spPr>
      </p:pic>
      <p:grpSp>
        <p:nvGrpSpPr>
          <p:cNvPr id="26" name="Group 25">
            <a:extLst>
              <a:ext uri="{FF2B5EF4-FFF2-40B4-BE49-F238E27FC236}">
                <a16:creationId xmlns:a16="http://schemas.microsoft.com/office/drawing/2014/main" id="{BB736327-6599-5F44-8E9C-5237152BE7AC}"/>
              </a:ext>
            </a:extLst>
          </p:cNvPr>
          <p:cNvGrpSpPr/>
          <p:nvPr/>
        </p:nvGrpSpPr>
        <p:grpSpPr>
          <a:xfrm>
            <a:off x="0" y="4657189"/>
            <a:ext cx="9144000" cy="675443"/>
            <a:chOff x="0" y="4657189"/>
            <a:chExt cx="9144000" cy="675443"/>
          </a:xfrm>
        </p:grpSpPr>
        <p:grpSp>
          <p:nvGrpSpPr>
            <p:cNvPr id="27" name="Group 26">
              <a:extLst>
                <a:ext uri="{FF2B5EF4-FFF2-40B4-BE49-F238E27FC236}">
                  <a16:creationId xmlns:a16="http://schemas.microsoft.com/office/drawing/2014/main" id="{7F2ED67E-0158-524F-A4CE-0897377088B8}"/>
                </a:ext>
              </a:extLst>
            </p:cNvPr>
            <p:cNvGrpSpPr/>
            <p:nvPr/>
          </p:nvGrpSpPr>
          <p:grpSpPr>
            <a:xfrm>
              <a:off x="0" y="4657189"/>
              <a:ext cx="9144000" cy="675443"/>
              <a:chOff x="0" y="4657189"/>
              <a:chExt cx="9144000" cy="675443"/>
            </a:xfrm>
          </p:grpSpPr>
          <p:sp>
            <p:nvSpPr>
              <p:cNvPr id="30" name="Rectangle 4">
                <a:extLst>
                  <a:ext uri="{FF2B5EF4-FFF2-40B4-BE49-F238E27FC236}">
                    <a16:creationId xmlns:a16="http://schemas.microsoft.com/office/drawing/2014/main" id="{28B273DA-4495-244F-A1F5-4489C340CAC3}"/>
                  </a:ext>
                </a:extLst>
              </p:cNvPr>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31" name="TextBox 30">
                <a:extLst>
                  <a:ext uri="{FF2B5EF4-FFF2-40B4-BE49-F238E27FC236}">
                    <a16:creationId xmlns:a16="http://schemas.microsoft.com/office/drawing/2014/main" id="{1912C18B-C95D-2D4B-B05F-67A14C0C41B3}"/>
                  </a:ext>
                </a:extLst>
              </p:cNvPr>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40</a:t>
                </a:r>
                <a:r>
                  <a:rPr lang="en-US" sz="900" baseline="30000" dirty="0">
                    <a:solidFill>
                      <a:schemeClr val="bg1"/>
                    </a:solidFill>
                    <a:latin typeface="Avenir LT Std 55 Roman" panose="020B0503020203020204" pitchFamily="34" charset="0"/>
                  </a:rPr>
                  <a:t>TH</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Frankfurt, Germany and Virtually</a:t>
                </a:r>
              </a:p>
            </p:txBody>
          </p:sp>
          <p:grpSp>
            <p:nvGrpSpPr>
              <p:cNvPr id="32" name="Group 31">
                <a:extLst>
                  <a:ext uri="{FF2B5EF4-FFF2-40B4-BE49-F238E27FC236}">
                    <a16:creationId xmlns:a16="http://schemas.microsoft.com/office/drawing/2014/main" id="{AD240979-47A6-3345-8829-252070C116E4}"/>
                  </a:ext>
                </a:extLst>
              </p:cNvPr>
              <p:cNvGrpSpPr/>
              <p:nvPr/>
            </p:nvGrpSpPr>
            <p:grpSpPr>
              <a:xfrm>
                <a:off x="1378548" y="4686300"/>
                <a:ext cx="2107603" cy="646332"/>
                <a:chOff x="1378548" y="4686300"/>
                <a:chExt cx="2107603" cy="646332"/>
              </a:xfrm>
            </p:grpSpPr>
            <p:pic>
              <p:nvPicPr>
                <p:cNvPr id="33" name="Picture 2">
                  <a:extLst>
                    <a:ext uri="{FF2B5EF4-FFF2-40B4-BE49-F238E27FC236}">
                      <a16:creationId xmlns:a16="http://schemas.microsoft.com/office/drawing/2014/main" id="{AA2F3581-F261-E845-80EB-2207F3134FA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4">
                  <a:extLst>
                    <a:ext uri="{FF2B5EF4-FFF2-40B4-BE49-F238E27FC236}">
                      <a16:creationId xmlns:a16="http://schemas.microsoft.com/office/drawing/2014/main" id="{F00EE7C3-8D0D-F04B-9B86-FA241632177B}"/>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35" name="Retângulo 9">
                  <a:extLst>
                    <a:ext uri="{FF2B5EF4-FFF2-40B4-BE49-F238E27FC236}">
                      <a16:creationId xmlns:a16="http://schemas.microsoft.com/office/drawing/2014/main" id="{438A52E6-4A0F-D549-90A3-5C33D4E04F30}"/>
                    </a:ext>
                  </a:extLst>
                </p:cNvPr>
                <p:cNvSpPr/>
                <p:nvPr/>
              </p:nvSpPr>
              <p:spPr>
                <a:xfrm>
                  <a:off x="1867047" y="4686301"/>
                  <a:ext cx="1619104" cy="646331"/>
                </a:xfrm>
                <a:prstGeom prst="rect">
                  <a:avLst/>
                </a:prstGeom>
              </p:spPr>
              <p:txBody>
                <a:bodyPr wrap="square">
                  <a:spAutoFit/>
                </a:bodyPr>
                <a:lstStyle/>
                <a:p>
                  <a:r>
                    <a:rPr lang="en-US" sz="1200" dirty="0">
                      <a:solidFill>
                        <a:srgbClr val="FFFFFF"/>
                      </a:solidFill>
                      <a:latin typeface="Arial" panose="020B0604020202020204" pitchFamily="34" charset="0"/>
                    </a:rPr>
                    <a:t>@S_D_Society</a:t>
                  </a:r>
                  <a:endParaRPr lang="en-US" sz="1200" dirty="0"/>
                </a:p>
                <a:p>
                  <a:r>
                    <a:rPr lang="en-US" sz="1200" dirty="0"/>
                    <a:t/>
                  </a:r>
                  <a:br>
                    <a:rPr lang="en-US" sz="1200" dirty="0"/>
                  </a:br>
                  <a:endParaRPr lang="en-US" sz="1200" dirty="0"/>
                </a:p>
              </p:txBody>
            </p:sp>
          </p:grpSp>
        </p:grpSp>
        <p:sp>
          <p:nvSpPr>
            <p:cNvPr id="28" name="Retângulo 15">
              <a:extLst>
                <a:ext uri="{FF2B5EF4-FFF2-40B4-BE49-F238E27FC236}">
                  <a16:creationId xmlns:a16="http://schemas.microsoft.com/office/drawing/2014/main" id="{DBCB928D-13A5-F441-B52C-6AE5A5D586C2}"/>
                </a:ext>
              </a:extLst>
            </p:cNvPr>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#isdc2022</a:t>
              </a:r>
              <a:endParaRPr lang="en-US" sz="1200" dirty="0"/>
            </a:p>
          </p:txBody>
        </p:sp>
        <p:pic>
          <p:nvPicPr>
            <p:cNvPr id="29" name="Google Shape;210;p28">
              <a:extLst>
                <a:ext uri="{FF2B5EF4-FFF2-40B4-BE49-F238E27FC236}">
                  <a16:creationId xmlns:a16="http://schemas.microsoft.com/office/drawing/2014/main" id="{EA0A8782-876F-3042-8A96-FFE0FFA0D8C0}"/>
                </a:ext>
              </a:extLst>
            </p:cNvPr>
            <p:cNvPicPr preferRelativeResize="0"/>
            <p:nvPr/>
          </p:nvPicPr>
          <p:blipFill>
            <a:blip r:embed="rId4">
              <a:alphaModFix/>
            </a:blip>
            <a:stretch>
              <a:fillRect/>
            </a:stretch>
          </p:blipFill>
          <p:spPr>
            <a:xfrm>
              <a:off x="1383556" y="4959976"/>
              <a:ext cx="216644" cy="183524"/>
            </a:xfrm>
            <a:prstGeom prst="rect">
              <a:avLst/>
            </a:prstGeom>
            <a:noFill/>
            <a:ln>
              <a:noFill/>
            </a:ln>
          </p:spPr>
        </p:pic>
      </p:grpSp>
      <p:pic>
        <p:nvPicPr>
          <p:cNvPr id="23" name="Picture 22"/>
          <p:cNvPicPr>
            <a:picLocks noChangeAspect="1"/>
          </p:cNvPicPr>
          <p:nvPr/>
        </p:nvPicPr>
        <p:blipFill>
          <a:blip r:embed="rId7"/>
          <a:stretch>
            <a:fillRect/>
          </a:stretch>
        </p:blipFill>
        <p:spPr>
          <a:xfrm>
            <a:off x="5928718" y="746435"/>
            <a:ext cx="2656482" cy="1596715"/>
          </a:xfrm>
          <a:prstGeom prst="rect">
            <a:avLst/>
          </a:prstGeom>
        </p:spPr>
      </p:pic>
    </p:spTree>
    <p:extLst>
      <p:ext uri="{BB962C8B-B14F-4D97-AF65-F5344CB8AC3E}">
        <p14:creationId xmlns:p14="http://schemas.microsoft.com/office/powerpoint/2010/main" val="2518086263"/>
      </p:ext>
    </p:extLst>
  </p:cSld>
  <p:clrMapOvr>
    <a:masterClrMapping/>
  </p:clrMapOvr>
  <mc:AlternateContent xmlns:mc="http://schemas.openxmlformats.org/markup-compatibility/2006" xmlns:p14="http://schemas.microsoft.com/office/powerpoint/2010/main">
    <mc:Choice Requires="p14">
      <p:transition spd="slow" p14:dur="2000" advTm="40570"/>
    </mc:Choice>
    <mc:Fallback xmlns="">
      <p:transition spd="slow" advTm="4057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5900" y="833579"/>
            <a:ext cx="6172200" cy="3795570"/>
          </a:xfrm>
        </p:spPr>
        <p:txBody>
          <a:bodyPr>
            <a:normAutofit/>
          </a:bodyPr>
          <a:lstStyle/>
          <a:p>
            <a:r>
              <a:rPr lang="en-US" sz="2250" dirty="0" smtClean="0"/>
              <a:t>Rebound </a:t>
            </a:r>
            <a:r>
              <a:rPr lang="en-US" sz="2250" dirty="0"/>
              <a:t>effect (RE)</a:t>
            </a:r>
          </a:p>
          <a:p>
            <a:pPr lvl="1"/>
            <a:r>
              <a:rPr lang="en-US" sz="1950" dirty="0"/>
              <a:t>Due to systematic and </a:t>
            </a:r>
            <a:r>
              <a:rPr lang="en-US" sz="1950" dirty="0" smtClean="0"/>
              <a:t>behavioral responses</a:t>
            </a:r>
          </a:p>
          <a:p>
            <a:pPr lvl="1"/>
            <a:r>
              <a:rPr lang="en-US" sz="1950" dirty="0" smtClean="0"/>
              <a:t>Across different levels and actors</a:t>
            </a:r>
          </a:p>
          <a:p>
            <a:r>
              <a:rPr lang="en-US" sz="2250" dirty="0" smtClean="0"/>
              <a:t>RE Mechanisms</a:t>
            </a:r>
          </a:p>
          <a:p>
            <a:pPr lvl="1"/>
            <a:r>
              <a:rPr lang="en-US" sz="1950" dirty="0" smtClean="0"/>
              <a:t>Trigging and driving total RE across the system</a:t>
            </a:r>
          </a:p>
          <a:p>
            <a:pPr lvl="1"/>
            <a:r>
              <a:rPr lang="en-US" sz="1950" dirty="0" smtClean="0"/>
              <a:t>Different types - direct and indirect </a:t>
            </a:r>
          </a:p>
          <a:p>
            <a:pPr lvl="1"/>
            <a:r>
              <a:rPr lang="en-US" sz="1950" dirty="0" smtClean="0"/>
              <a:t>Actors – consumers and producers</a:t>
            </a:r>
          </a:p>
          <a:p>
            <a:pPr lvl="1"/>
            <a:r>
              <a:rPr lang="en-US" sz="1950" dirty="0" smtClean="0"/>
              <a:t>Levels – single/several actors or societal networks</a:t>
            </a:r>
          </a:p>
          <a:p>
            <a:endParaRPr lang="en-US" sz="2250" dirty="0" smtClean="0"/>
          </a:p>
        </p:txBody>
      </p:sp>
      <p:sp>
        <p:nvSpPr>
          <p:cNvPr id="4" name="TextBox 3"/>
          <p:cNvSpPr txBox="1"/>
          <p:nvPr/>
        </p:nvSpPr>
        <p:spPr>
          <a:xfrm>
            <a:off x="8488589" y="4474518"/>
            <a:ext cx="884011" cy="230832"/>
          </a:xfrm>
          <a:prstGeom prst="rect">
            <a:avLst/>
          </a:prstGeom>
          <a:noFill/>
        </p:spPr>
        <p:txBody>
          <a:bodyPr wrap="square" rtlCol="0">
            <a:spAutoFit/>
          </a:bodyPr>
          <a:lstStyle/>
          <a:p>
            <a:r>
              <a:rPr lang="en-US" sz="900" dirty="0" smtClean="0"/>
              <a:t>1:03-2:11</a:t>
            </a:r>
            <a:endParaRPr lang="en-US" sz="900" dirty="0"/>
          </a:p>
        </p:txBody>
      </p:sp>
      <p:sp>
        <p:nvSpPr>
          <p:cNvPr id="11" name="Rectangle 4">
            <a:extLst>
              <a:ext uri="{FF2B5EF4-FFF2-40B4-BE49-F238E27FC236}">
                <a16:creationId xmlns:a16="http://schemas.microsoft.com/office/drawing/2014/main" id="{B017810F-BE0B-413F-B3C1-C7D48DC5FA11}"/>
              </a:ext>
            </a:extLst>
          </p:cNvPr>
          <p:cNvSpPr/>
          <p:nvPr/>
        </p:nvSpPr>
        <p:spPr>
          <a:xfrm>
            <a:off x="1371600" y="651511"/>
            <a:ext cx="6400800" cy="34289"/>
          </a:xfrm>
          <a:prstGeom prst="rect">
            <a:avLst/>
          </a:prstGeom>
          <a:solidFill>
            <a:srgbClr val="C4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Title 1">
            <a:extLst>
              <a:ext uri="{FF2B5EF4-FFF2-40B4-BE49-F238E27FC236}">
                <a16:creationId xmlns:a16="http://schemas.microsoft.com/office/drawing/2014/main" id="{C51684A8-180B-4CD5-A1DB-B170B1DBD096}"/>
              </a:ext>
            </a:extLst>
          </p:cNvPr>
          <p:cNvSpPr>
            <a:spLocks noGrp="1"/>
          </p:cNvSpPr>
          <p:nvPr>
            <p:ph type="title"/>
          </p:nvPr>
        </p:nvSpPr>
        <p:spPr>
          <a:xfrm>
            <a:off x="1485900" y="152680"/>
            <a:ext cx="6172200" cy="533120"/>
          </a:xfrm>
        </p:spPr>
        <p:txBody>
          <a:bodyPr>
            <a:normAutofit fontScale="90000"/>
          </a:bodyPr>
          <a:lstStyle/>
          <a:p>
            <a:pPr algn="l"/>
            <a:r>
              <a:rPr lang="en-US" dirty="0"/>
              <a:t>Approach or Dynamic Hypothesis</a:t>
            </a:r>
          </a:p>
        </p:txBody>
      </p:sp>
      <p:grpSp>
        <p:nvGrpSpPr>
          <p:cNvPr id="13" name="Group 5">
            <a:extLst>
              <a:ext uri="{FF2B5EF4-FFF2-40B4-BE49-F238E27FC236}">
                <a16:creationId xmlns:a16="http://schemas.microsoft.com/office/drawing/2014/main" id="{DB38B7A8-9DE2-4CCB-B5EB-F4BD463F8DF2}"/>
              </a:ext>
            </a:extLst>
          </p:cNvPr>
          <p:cNvGrpSpPr/>
          <p:nvPr/>
        </p:nvGrpSpPr>
        <p:grpSpPr>
          <a:xfrm>
            <a:off x="7101202" y="113134"/>
            <a:ext cx="675140" cy="470942"/>
            <a:chOff x="395214" y="152400"/>
            <a:chExt cx="1509786" cy="1053148"/>
          </a:xfrm>
        </p:grpSpPr>
        <p:sp>
          <p:nvSpPr>
            <p:cNvPr id="14" name="Oval 6">
              <a:extLst>
                <a:ext uri="{FF2B5EF4-FFF2-40B4-BE49-F238E27FC236}">
                  <a16:creationId xmlns:a16="http://schemas.microsoft.com/office/drawing/2014/main" id="{AD7E73CF-9B39-4D91-AF0C-80870BD380B5}"/>
                </a:ext>
              </a:extLst>
            </p:cNvPr>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5" name="Picture 7">
              <a:extLst>
                <a:ext uri="{FF2B5EF4-FFF2-40B4-BE49-F238E27FC236}">
                  <a16:creationId xmlns:a16="http://schemas.microsoft.com/office/drawing/2014/main" id="{92EA19A3-2CEB-4666-98AE-4527E809A7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17" name="TextBox 8">
            <a:extLst>
              <a:ext uri="{FF2B5EF4-FFF2-40B4-BE49-F238E27FC236}">
                <a16:creationId xmlns:a16="http://schemas.microsoft.com/office/drawing/2014/main" id="{EF89D6C9-EE25-4252-AE2E-A5B82F08DAB0}"/>
              </a:ext>
            </a:extLst>
          </p:cNvPr>
          <p:cNvSpPr txBox="1"/>
          <p:nvPr/>
        </p:nvSpPr>
        <p:spPr>
          <a:xfrm>
            <a:off x="4114800" y="4857750"/>
            <a:ext cx="37649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40</a:t>
            </a:r>
            <a:r>
              <a:rPr lang="en-US" sz="900" baseline="30000" dirty="0">
                <a:solidFill>
                  <a:schemeClr val="bg1"/>
                </a:solidFill>
                <a:latin typeface="Avenir LT Std 55 Roman" panose="020B0503020203020204" pitchFamily="34" charset="0"/>
              </a:rPr>
              <a:t>TH</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Virtually everywhere!</a:t>
            </a:r>
          </a:p>
        </p:txBody>
      </p:sp>
      <p:sp>
        <p:nvSpPr>
          <p:cNvPr id="18" name="Retângulo 17">
            <a:extLst>
              <a:ext uri="{FF2B5EF4-FFF2-40B4-BE49-F238E27FC236}">
                <a16:creationId xmlns:a16="http://schemas.microsoft.com/office/drawing/2014/main" id="{D43276D6-3709-4B63-9753-817108CA070A}"/>
              </a:ext>
            </a:extLst>
          </p:cNvPr>
          <p:cNvSpPr/>
          <p:nvPr/>
        </p:nvSpPr>
        <p:spPr>
          <a:xfrm>
            <a:off x="1570789" y="4889585"/>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#isdc2022</a:t>
            </a:r>
            <a:endParaRPr lang="en-US" sz="1200" dirty="0"/>
          </a:p>
        </p:txBody>
      </p:sp>
      <p:pic>
        <p:nvPicPr>
          <p:cNvPr id="19" name="Google Shape;210;p28">
            <a:extLst>
              <a:ext uri="{FF2B5EF4-FFF2-40B4-BE49-F238E27FC236}">
                <a16:creationId xmlns:a16="http://schemas.microsoft.com/office/drawing/2014/main" id="{BC5C9611-D73A-44B3-A155-C8FAB0856C75}"/>
              </a:ext>
            </a:extLst>
          </p:cNvPr>
          <p:cNvPicPr preferRelativeResize="0"/>
          <p:nvPr/>
        </p:nvPicPr>
        <p:blipFill>
          <a:blip r:embed="rId4">
            <a:alphaModFix/>
          </a:blip>
          <a:stretch>
            <a:fillRect/>
          </a:stretch>
        </p:blipFill>
        <p:spPr>
          <a:xfrm>
            <a:off x="1354146" y="4934661"/>
            <a:ext cx="216644" cy="183524"/>
          </a:xfrm>
          <a:prstGeom prst="rect">
            <a:avLst/>
          </a:prstGeom>
          <a:noFill/>
          <a:ln>
            <a:noFill/>
          </a:ln>
        </p:spPr>
      </p:pic>
      <p:grpSp>
        <p:nvGrpSpPr>
          <p:cNvPr id="20" name="Group 19">
            <a:extLst>
              <a:ext uri="{FF2B5EF4-FFF2-40B4-BE49-F238E27FC236}">
                <a16:creationId xmlns:a16="http://schemas.microsoft.com/office/drawing/2014/main" id="{8C9D86DB-51A0-194F-8309-57FAED56F87C}"/>
              </a:ext>
            </a:extLst>
          </p:cNvPr>
          <p:cNvGrpSpPr/>
          <p:nvPr/>
        </p:nvGrpSpPr>
        <p:grpSpPr>
          <a:xfrm>
            <a:off x="0" y="4657189"/>
            <a:ext cx="9144000" cy="675443"/>
            <a:chOff x="0" y="4657189"/>
            <a:chExt cx="9144000" cy="675443"/>
          </a:xfrm>
        </p:grpSpPr>
        <p:grpSp>
          <p:nvGrpSpPr>
            <p:cNvPr id="21" name="Group 20">
              <a:extLst>
                <a:ext uri="{FF2B5EF4-FFF2-40B4-BE49-F238E27FC236}">
                  <a16:creationId xmlns:a16="http://schemas.microsoft.com/office/drawing/2014/main" id="{9C8402F7-25C9-3443-8C53-229B322ED3D2}"/>
                </a:ext>
              </a:extLst>
            </p:cNvPr>
            <p:cNvGrpSpPr/>
            <p:nvPr/>
          </p:nvGrpSpPr>
          <p:grpSpPr>
            <a:xfrm>
              <a:off x="0" y="4657189"/>
              <a:ext cx="9144000" cy="675443"/>
              <a:chOff x="0" y="4657189"/>
              <a:chExt cx="9144000" cy="675443"/>
            </a:xfrm>
          </p:grpSpPr>
          <p:sp>
            <p:nvSpPr>
              <p:cNvPr id="24" name="Rectangle 4">
                <a:extLst>
                  <a:ext uri="{FF2B5EF4-FFF2-40B4-BE49-F238E27FC236}">
                    <a16:creationId xmlns:a16="http://schemas.microsoft.com/office/drawing/2014/main" id="{8A190D99-BE30-1D48-89F6-D7EE12E259D5}"/>
                  </a:ext>
                </a:extLst>
              </p:cNvPr>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25" name="TextBox 24">
                <a:extLst>
                  <a:ext uri="{FF2B5EF4-FFF2-40B4-BE49-F238E27FC236}">
                    <a16:creationId xmlns:a16="http://schemas.microsoft.com/office/drawing/2014/main" id="{E2662007-59D5-9242-A16E-FB2385445EAA}"/>
                  </a:ext>
                </a:extLst>
              </p:cNvPr>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40</a:t>
                </a:r>
                <a:r>
                  <a:rPr lang="en-US" sz="900" baseline="30000" dirty="0">
                    <a:solidFill>
                      <a:schemeClr val="bg1"/>
                    </a:solidFill>
                    <a:latin typeface="Avenir LT Std 55 Roman" panose="020B0503020203020204" pitchFamily="34" charset="0"/>
                  </a:rPr>
                  <a:t>TH</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Frankfurt, Germany and Virtually</a:t>
                </a:r>
              </a:p>
            </p:txBody>
          </p:sp>
          <p:grpSp>
            <p:nvGrpSpPr>
              <p:cNvPr id="26" name="Group 25">
                <a:extLst>
                  <a:ext uri="{FF2B5EF4-FFF2-40B4-BE49-F238E27FC236}">
                    <a16:creationId xmlns:a16="http://schemas.microsoft.com/office/drawing/2014/main" id="{EB1C4EA8-2F97-0E47-8EA8-30EA89E1891F}"/>
                  </a:ext>
                </a:extLst>
              </p:cNvPr>
              <p:cNvGrpSpPr/>
              <p:nvPr/>
            </p:nvGrpSpPr>
            <p:grpSpPr>
              <a:xfrm>
                <a:off x="1378548" y="4686300"/>
                <a:ext cx="2107603" cy="646332"/>
                <a:chOff x="1378548" y="4686300"/>
                <a:chExt cx="2107603" cy="646332"/>
              </a:xfrm>
            </p:grpSpPr>
            <p:pic>
              <p:nvPicPr>
                <p:cNvPr id="27" name="Picture 2">
                  <a:extLst>
                    <a:ext uri="{FF2B5EF4-FFF2-40B4-BE49-F238E27FC236}">
                      <a16:creationId xmlns:a16="http://schemas.microsoft.com/office/drawing/2014/main" id="{805BEAB6-21E8-ED43-8125-2AA4183BE12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4">
                  <a:extLst>
                    <a:ext uri="{FF2B5EF4-FFF2-40B4-BE49-F238E27FC236}">
                      <a16:creationId xmlns:a16="http://schemas.microsoft.com/office/drawing/2014/main" id="{99B00992-786C-004E-B2BB-17B45E43E77E}"/>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29" name="Retângulo 9">
                  <a:extLst>
                    <a:ext uri="{FF2B5EF4-FFF2-40B4-BE49-F238E27FC236}">
                      <a16:creationId xmlns:a16="http://schemas.microsoft.com/office/drawing/2014/main" id="{EE249421-0621-0C49-BA96-470A9B20D54A}"/>
                    </a:ext>
                  </a:extLst>
                </p:cNvPr>
                <p:cNvSpPr/>
                <p:nvPr/>
              </p:nvSpPr>
              <p:spPr>
                <a:xfrm>
                  <a:off x="1867047" y="4686301"/>
                  <a:ext cx="1619104" cy="646331"/>
                </a:xfrm>
                <a:prstGeom prst="rect">
                  <a:avLst/>
                </a:prstGeom>
              </p:spPr>
              <p:txBody>
                <a:bodyPr wrap="square">
                  <a:spAutoFit/>
                </a:bodyPr>
                <a:lstStyle/>
                <a:p>
                  <a:r>
                    <a:rPr lang="en-US" sz="1200" dirty="0">
                      <a:solidFill>
                        <a:srgbClr val="FFFFFF"/>
                      </a:solidFill>
                      <a:latin typeface="Arial" panose="020B0604020202020204" pitchFamily="34" charset="0"/>
                    </a:rPr>
                    <a:t>@S_D_Society</a:t>
                  </a:r>
                  <a:endParaRPr lang="en-US" sz="1200" dirty="0"/>
                </a:p>
                <a:p>
                  <a:r>
                    <a:rPr lang="en-US" sz="1200" dirty="0"/>
                    <a:t/>
                  </a:r>
                  <a:br>
                    <a:rPr lang="en-US" sz="1200" dirty="0"/>
                  </a:br>
                  <a:endParaRPr lang="en-US" sz="1200" dirty="0"/>
                </a:p>
              </p:txBody>
            </p:sp>
          </p:grpSp>
        </p:grpSp>
        <p:sp>
          <p:nvSpPr>
            <p:cNvPr id="22" name="Retângulo 15">
              <a:extLst>
                <a:ext uri="{FF2B5EF4-FFF2-40B4-BE49-F238E27FC236}">
                  <a16:creationId xmlns:a16="http://schemas.microsoft.com/office/drawing/2014/main" id="{E5CC8F8D-778A-AC4C-AFD7-A98F95B187C3}"/>
                </a:ext>
              </a:extLst>
            </p:cNvPr>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#isdc2022</a:t>
              </a:r>
              <a:endParaRPr lang="en-US" sz="1200" dirty="0"/>
            </a:p>
          </p:txBody>
        </p:sp>
        <p:pic>
          <p:nvPicPr>
            <p:cNvPr id="23" name="Google Shape;210;p28">
              <a:extLst>
                <a:ext uri="{FF2B5EF4-FFF2-40B4-BE49-F238E27FC236}">
                  <a16:creationId xmlns:a16="http://schemas.microsoft.com/office/drawing/2014/main" id="{BF8C667E-9C83-2B4B-8AB6-EB28145CA321}"/>
                </a:ext>
              </a:extLst>
            </p:cNvPr>
            <p:cNvPicPr preferRelativeResize="0"/>
            <p:nvPr/>
          </p:nvPicPr>
          <p:blipFill>
            <a:blip r:embed="rId4">
              <a:alphaModFix/>
            </a:blip>
            <a:stretch>
              <a:fillRect/>
            </a:stretch>
          </p:blipFill>
          <p:spPr>
            <a:xfrm>
              <a:off x="1383556" y="4959976"/>
              <a:ext cx="216644" cy="183524"/>
            </a:xfrm>
            <a:prstGeom prst="rect">
              <a:avLst/>
            </a:prstGeom>
            <a:noFill/>
            <a:ln>
              <a:noFill/>
            </a:ln>
          </p:spPr>
        </p:pic>
      </p:grpSp>
    </p:spTree>
    <p:extLst>
      <p:ext uri="{BB962C8B-B14F-4D97-AF65-F5344CB8AC3E}">
        <p14:creationId xmlns:p14="http://schemas.microsoft.com/office/powerpoint/2010/main" val="1572637020"/>
      </p:ext>
    </p:extLst>
  </p:cSld>
  <p:clrMapOvr>
    <a:masterClrMapping/>
  </p:clrMapOvr>
  <mc:AlternateContent xmlns:mc="http://schemas.openxmlformats.org/markup-compatibility/2006" xmlns:p14="http://schemas.microsoft.com/office/powerpoint/2010/main">
    <mc:Choice Requires="p14">
      <p:transition spd="slow" p14:dur="2000" advTm="68532"/>
    </mc:Choice>
    <mc:Fallback xmlns="">
      <p:transition spd="slow" advTm="68532"/>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458200" y="4474518"/>
            <a:ext cx="675140" cy="230832"/>
          </a:xfrm>
          <a:prstGeom prst="rect">
            <a:avLst/>
          </a:prstGeom>
          <a:noFill/>
        </p:spPr>
        <p:txBody>
          <a:bodyPr wrap="square" rtlCol="0">
            <a:spAutoFit/>
          </a:bodyPr>
          <a:lstStyle/>
          <a:p>
            <a:r>
              <a:rPr lang="en-US" sz="900" dirty="0" smtClean="0"/>
              <a:t>2:11-4:50</a:t>
            </a:r>
            <a:endParaRPr lang="en-US" sz="900" dirty="0"/>
          </a:p>
        </p:txBody>
      </p:sp>
      <p:sp>
        <p:nvSpPr>
          <p:cNvPr id="13" name="Title 1">
            <a:extLst>
              <a:ext uri="{FF2B5EF4-FFF2-40B4-BE49-F238E27FC236}">
                <a16:creationId xmlns:a16="http://schemas.microsoft.com/office/drawing/2014/main" id="{4892DFE2-681C-4675-A8EC-F2B3C997AC4C}"/>
              </a:ext>
            </a:extLst>
          </p:cNvPr>
          <p:cNvSpPr txBox="1">
            <a:spLocks/>
          </p:cNvSpPr>
          <p:nvPr/>
        </p:nvSpPr>
        <p:spPr>
          <a:xfrm>
            <a:off x="1485900" y="152680"/>
            <a:ext cx="6172200" cy="533120"/>
          </a:xfrm>
          <a:prstGeom prst="rect">
            <a:avLst/>
          </a:prstGeom>
        </p:spPr>
        <p:txBody>
          <a:bodyPr vert="horz" lIns="68580" tIns="34290" rIns="68580" bIns="3429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CH" sz="3000" dirty="0" err="1"/>
              <a:t>Results</a:t>
            </a:r>
            <a:endParaRPr lang="en-US" sz="3000" dirty="0"/>
          </a:p>
        </p:txBody>
      </p:sp>
      <p:grpSp>
        <p:nvGrpSpPr>
          <p:cNvPr id="14" name="Group 5">
            <a:extLst>
              <a:ext uri="{FF2B5EF4-FFF2-40B4-BE49-F238E27FC236}">
                <a16:creationId xmlns:a16="http://schemas.microsoft.com/office/drawing/2014/main" id="{6FA4F188-4DB0-4938-8E95-0BCC38F78645}"/>
              </a:ext>
            </a:extLst>
          </p:cNvPr>
          <p:cNvGrpSpPr/>
          <p:nvPr/>
        </p:nvGrpSpPr>
        <p:grpSpPr>
          <a:xfrm>
            <a:off x="7101202" y="113134"/>
            <a:ext cx="675140" cy="470942"/>
            <a:chOff x="395214" y="152400"/>
            <a:chExt cx="1509786" cy="1053148"/>
          </a:xfrm>
        </p:grpSpPr>
        <p:sp>
          <p:nvSpPr>
            <p:cNvPr id="17" name="Oval 6">
              <a:extLst>
                <a:ext uri="{FF2B5EF4-FFF2-40B4-BE49-F238E27FC236}">
                  <a16:creationId xmlns:a16="http://schemas.microsoft.com/office/drawing/2014/main" id="{3B2406FB-AA27-4BCC-9385-B68681AC71CF}"/>
                </a:ext>
              </a:extLst>
            </p:cNvPr>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8" name="Picture 7">
              <a:extLst>
                <a:ext uri="{FF2B5EF4-FFF2-40B4-BE49-F238E27FC236}">
                  <a16:creationId xmlns:a16="http://schemas.microsoft.com/office/drawing/2014/main" id="{5A175774-26E5-4A81-81BC-E2C1187A979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19" name="Rectangle 4">
            <a:extLst>
              <a:ext uri="{FF2B5EF4-FFF2-40B4-BE49-F238E27FC236}">
                <a16:creationId xmlns:a16="http://schemas.microsoft.com/office/drawing/2014/main" id="{6F14AC0A-15D9-4ECB-B22A-1B0C59675BC0}"/>
              </a:ext>
            </a:extLst>
          </p:cNvPr>
          <p:cNvSpPr/>
          <p:nvPr/>
        </p:nvSpPr>
        <p:spPr>
          <a:xfrm>
            <a:off x="1371600" y="651511"/>
            <a:ext cx="6400800" cy="34289"/>
          </a:xfrm>
          <a:prstGeom prst="rect">
            <a:avLst/>
          </a:prstGeom>
          <a:solidFill>
            <a:srgbClr val="C4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 name="TextBox 8">
            <a:extLst>
              <a:ext uri="{FF2B5EF4-FFF2-40B4-BE49-F238E27FC236}">
                <a16:creationId xmlns:a16="http://schemas.microsoft.com/office/drawing/2014/main" id="{AC9D9718-80ED-475B-ACBC-EE094BE79279}"/>
              </a:ext>
            </a:extLst>
          </p:cNvPr>
          <p:cNvSpPr txBox="1"/>
          <p:nvPr/>
        </p:nvSpPr>
        <p:spPr>
          <a:xfrm>
            <a:off x="4114800" y="4857750"/>
            <a:ext cx="37649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40</a:t>
            </a:r>
            <a:r>
              <a:rPr lang="en-US" sz="900" baseline="30000" dirty="0">
                <a:solidFill>
                  <a:schemeClr val="bg1"/>
                </a:solidFill>
                <a:latin typeface="Avenir LT Std 55 Roman" panose="020B0503020203020204" pitchFamily="34" charset="0"/>
              </a:rPr>
              <a:t>TH</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Virtually everywhere!</a:t>
            </a:r>
          </a:p>
        </p:txBody>
      </p:sp>
      <p:sp>
        <p:nvSpPr>
          <p:cNvPr id="22" name="Retângulo 21">
            <a:extLst>
              <a:ext uri="{FF2B5EF4-FFF2-40B4-BE49-F238E27FC236}">
                <a16:creationId xmlns:a16="http://schemas.microsoft.com/office/drawing/2014/main" id="{9C91EDBB-1239-45C9-A52D-B1C6367035EB}"/>
              </a:ext>
            </a:extLst>
          </p:cNvPr>
          <p:cNvSpPr/>
          <p:nvPr/>
        </p:nvSpPr>
        <p:spPr>
          <a:xfrm>
            <a:off x="1570789" y="4889585"/>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#isdc2022</a:t>
            </a:r>
            <a:endParaRPr lang="en-US" sz="1200" dirty="0"/>
          </a:p>
        </p:txBody>
      </p:sp>
      <p:pic>
        <p:nvPicPr>
          <p:cNvPr id="23" name="Google Shape;210;p28">
            <a:extLst>
              <a:ext uri="{FF2B5EF4-FFF2-40B4-BE49-F238E27FC236}">
                <a16:creationId xmlns:a16="http://schemas.microsoft.com/office/drawing/2014/main" id="{39BBE872-725A-4D41-935F-93F8B8258C33}"/>
              </a:ext>
            </a:extLst>
          </p:cNvPr>
          <p:cNvPicPr preferRelativeResize="0"/>
          <p:nvPr/>
        </p:nvPicPr>
        <p:blipFill>
          <a:blip r:embed="rId4">
            <a:alphaModFix/>
          </a:blip>
          <a:stretch>
            <a:fillRect/>
          </a:stretch>
        </p:blipFill>
        <p:spPr>
          <a:xfrm>
            <a:off x="1354146" y="4934661"/>
            <a:ext cx="216644" cy="183524"/>
          </a:xfrm>
          <a:prstGeom prst="rect">
            <a:avLst/>
          </a:prstGeom>
          <a:noFill/>
          <a:ln>
            <a:noFill/>
          </a:ln>
        </p:spPr>
      </p:pic>
      <p:grpSp>
        <p:nvGrpSpPr>
          <p:cNvPr id="24" name="Group 23">
            <a:extLst>
              <a:ext uri="{FF2B5EF4-FFF2-40B4-BE49-F238E27FC236}">
                <a16:creationId xmlns:a16="http://schemas.microsoft.com/office/drawing/2014/main" id="{EDE191D6-8574-184E-9F6C-0AA0873140D2}"/>
              </a:ext>
            </a:extLst>
          </p:cNvPr>
          <p:cNvGrpSpPr/>
          <p:nvPr/>
        </p:nvGrpSpPr>
        <p:grpSpPr>
          <a:xfrm>
            <a:off x="0" y="4657189"/>
            <a:ext cx="9144000" cy="675443"/>
            <a:chOff x="0" y="4657189"/>
            <a:chExt cx="9144000" cy="675443"/>
          </a:xfrm>
        </p:grpSpPr>
        <p:grpSp>
          <p:nvGrpSpPr>
            <p:cNvPr id="25" name="Group 24">
              <a:extLst>
                <a:ext uri="{FF2B5EF4-FFF2-40B4-BE49-F238E27FC236}">
                  <a16:creationId xmlns:a16="http://schemas.microsoft.com/office/drawing/2014/main" id="{238EEEBB-E6E6-BE4C-8773-61BA31AE7467}"/>
                </a:ext>
              </a:extLst>
            </p:cNvPr>
            <p:cNvGrpSpPr/>
            <p:nvPr/>
          </p:nvGrpSpPr>
          <p:grpSpPr>
            <a:xfrm>
              <a:off x="0" y="4657189"/>
              <a:ext cx="9144000" cy="675443"/>
              <a:chOff x="0" y="4657189"/>
              <a:chExt cx="9144000" cy="675443"/>
            </a:xfrm>
          </p:grpSpPr>
          <p:sp>
            <p:nvSpPr>
              <p:cNvPr id="28" name="Rectangle 4">
                <a:extLst>
                  <a:ext uri="{FF2B5EF4-FFF2-40B4-BE49-F238E27FC236}">
                    <a16:creationId xmlns:a16="http://schemas.microsoft.com/office/drawing/2014/main" id="{51CDBCD5-663C-164C-9777-E4E7071BEF44}"/>
                  </a:ext>
                </a:extLst>
              </p:cNvPr>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29" name="TextBox 28">
                <a:extLst>
                  <a:ext uri="{FF2B5EF4-FFF2-40B4-BE49-F238E27FC236}">
                    <a16:creationId xmlns:a16="http://schemas.microsoft.com/office/drawing/2014/main" id="{43EF23A5-704A-B347-86B8-770204541FED}"/>
                  </a:ext>
                </a:extLst>
              </p:cNvPr>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40</a:t>
                </a:r>
                <a:r>
                  <a:rPr lang="en-US" sz="900" baseline="30000" dirty="0">
                    <a:solidFill>
                      <a:schemeClr val="bg1"/>
                    </a:solidFill>
                    <a:latin typeface="Avenir LT Std 55 Roman" panose="020B0503020203020204" pitchFamily="34" charset="0"/>
                  </a:rPr>
                  <a:t>TH</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Frankfurt, Germany and Virtually</a:t>
                </a:r>
              </a:p>
            </p:txBody>
          </p:sp>
          <p:grpSp>
            <p:nvGrpSpPr>
              <p:cNvPr id="30" name="Group 29">
                <a:extLst>
                  <a:ext uri="{FF2B5EF4-FFF2-40B4-BE49-F238E27FC236}">
                    <a16:creationId xmlns:a16="http://schemas.microsoft.com/office/drawing/2014/main" id="{4B3CEE4F-16AA-414D-81F1-A1148F7E2090}"/>
                  </a:ext>
                </a:extLst>
              </p:cNvPr>
              <p:cNvGrpSpPr/>
              <p:nvPr/>
            </p:nvGrpSpPr>
            <p:grpSpPr>
              <a:xfrm>
                <a:off x="1378548" y="4686300"/>
                <a:ext cx="2107603" cy="646332"/>
                <a:chOff x="1378548" y="4686300"/>
                <a:chExt cx="2107603" cy="646332"/>
              </a:xfrm>
            </p:grpSpPr>
            <p:pic>
              <p:nvPicPr>
                <p:cNvPr id="31" name="Picture 2">
                  <a:extLst>
                    <a:ext uri="{FF2B5EF4-FFF2-40B4-BE49-F238E27FC236}">
                      <a16:creationId xmlns:a16="http://schemas.microsoft.com/office/drawing/2014/main" id="{4D3865AE-2E95-7F49-8C13-7A80CF9F0312}"/>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4">
                  <a:extLst>
                    <a:ext uri="{FF2B5EF4-FFF2-40B4-BE49-F238E27FC236}">
                      <a16:creationId xmlns:a16="http://schemas.microsoft.com/office/drawing/2014/main" id="{A2622CF5-02A3-274A-84C7-279A69A8605A}"/>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33" name="Retângulo 9">
                  <a:extLst>
                    <a:ext uri="{FF2B5EF4-FFF2-40B4-BE49-F238E27FC236}">
                      <a16:creationId xmlns:a16="http://schemas.microsoft.com/office/drawing/2014/main" id="{7312339E-21C0-4548-ADAD-934D2BCF48CB}"/>
                    </a:ext>
                  </a:extLst>
                </p:cNvPr>
                <p:cNvSpPr/>
                <p:nvPr/>
              </p:nvSpPr>
              <p:spPr>
                <a:xfrm>
                  <a:off x="1867047" y="4686301"/>
                  <a:ext cx="1619104" cy="646331"/>
                </a:xfrm>
                <a:prstGeom prst="rect">
                  <a:avLst/>
                </a:prstGeom>
              </p:spPr>
              <p:txBody>
                <a:bodyPr wrap="square">
                  <a:spAutoFit/>
                </a:bodyPr>
                <a:lstStyle/>
                <a:p>
                  <a:r>
                    <a:rPr lang="en-US" sz="1200" dirty="0">
                      <a:solidFill>
                        <a:srgbClr val="FFFFFF"/>
                      </a:solidFill>
                      <a:latin typeface="Arial" panose="020B0604020202020204" pitchFamily="34" charset="0"/>
                    </a:rPr>
                    <a:t>@S_D_Society</a:t>
                  </a:r>
                  <a:endParaRPr lang="en-US" sz="1200" dirty="0"/>
                </a:p>
                <a:p>
                  <a:r>
                    <a:rPr lang="en-US" sz="1200" dirty="0"/>
                    <a:t/>
                  </a:r>
                  <a:br>
                    <a:rPr lang="en-US" sz="1200" dirty="0"/>
                  </a:br>
                  <a:endParaRPr lang="en-US" sz="1200" dirty="0"/>
                </a:p>
              </p:txBody>
            </p:sp>
          </p:grpSp>
        </p:grpSp>
        <p:sp>
          <p:nvSpPr>
            <p:cNvPr id="26" name="Retângulo 15">
              <a:extLst>
                <a:ext uri="{FF2B5EF4-FFF2-40B4-BE49-F238E27FC236}">
                  <a16:creationId xmlns:a16="http://schemas.microsoft.com/office/drawing/2014/main" id="{8C2D79DD-2981-CF4E-A204-3AA2532DC773}"/>
                </a:ext>
              </a:extLst>
            </p:cNvPr>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#isdc2022</a:t>
              </a:r>
              <a:endParaRPr lang="en-US" sz="1200" dirty="0"/>
            </a:p>
          </p:txBody>
        </p:sp>
        <p:pic>
          <p:nvPicPr>
            <p:cNvPr id="27" name="Google Shape;210;p28">
              <a:extLst>
                <a:ext uri="{FF2B5EF4-FFF2-40B4-BE49-F238E27FC236}">
                  <a16:creationId xmlns:a16="http://schemas.microsoft.com/office/drawing/2014/main" id="{AFB49DB3-E27A-AC4E-A09B-821A0C1A105A}"/>
                </a:ext>
              </a:extLst>
            </p:cNvPr>
            <p:cNvPicPr preferRelativeResize="0"/>
            <p:nvPr/>
          </p:nvPicPr>
          <p:blipFill>
            <a:blip r:embed="rId4">
              <a:alphaModFix/>
            </a:blip>
            <a:stretch>
              <a:fillRect/>
            </a:stretch>
          </p:blipFill>
          <p:spPr>
            <a:xfrm>
              <a:off x="1383556" y="4959976"/>
              <a:ext cx="216644" cy="183524"/>
            </a:xfrm>
            <a:prstGeom prst="rect">
              <a:avLst/>
            </a:prstGeom>
            <a:noFill/>
            <a:ln>
              <a:noFill/>
            </a:ln>
          </p:spPr>
        </p:pic>
      </p:grpSp>
      <p:sp>
        <p:nvSpPr>
          <p:cNvPr id="3" name="Content Placeholder 2"/>
          <p:cNvSpPr>
            <a:spLocks noGrp="1"/>
          </p:cNvSpPr>
          <p:nvPr>
            <p:ph idx="1"/>
          </p:nvPr>
        </p:nvSpPr>
        <p:spPr>
          <a:xfrm>
            <a:off x="1459074" y="803449"/>
            <a:ext cx="6172200" cy="3864653"/>
          </a:xfrm>
        </p:spPr>
        <p:txBody>
          <a:bodyPr>
            <a:normAutofit lnSpcReduction="10000"/>
          </a:bodyPr>
          <a:lstStyle/>
          <a:p>
            <a:r>
              <a:rPr lang="en-US" dirty="0" smtClean="0"/>
              <a:t>PSS implementation leading to RE</a:t>
            </a:r>
          </a:p>
          <a:p>
            <a:pPr lvl="1"/>
            <a:r>
              <a:rPr lang="en-US" dirty="0" smtClean="0"/>
              <a:t>Promotion and enabling to higher level of consumption</a:t>
            </a:r>
          </a:p>
          <a:p>
            <a:r>
              <a:rPr lang="en-US" dirty="0" smtClean="0"/>
              <a:t>Identified RE mechanisms</a:t>
            </a:r>
            <a:endParaRPr lang="en-US" dirty="0"/>
          </a:p>
          <a:p>
            <a:pPr lvl="1"/>
            <a:r>
              <a:rPr lang="en-US" dirty="0" smtClean="0"/>
              <a:t>Lower costs, increase in disposable income, perception of doing good</a:t>
            </a:r>
          </a:p>
          <a:p>
            <a:pPr lvl="1"/>
            <a:r>
              <a:rPr lang="en-US" dirty="0" smtClean="0"/>
              <a:t>Total of 7 direct and indirect mechanism for RE were identified</a:t>
            </a:r>
            <a:endParaRPr lang="en-US" dirty="0"/>
          </a:p>
          <a:p>
            <a:r>
              <a:rPr lang="en-US" dirty="0" smtClean="0"/>
              <a:t>RE early identification is essential </a:t>
            </a:r>
            <a:r>
              <a:rPr lang="en-US" smtClean="0"/>
              <a:t>– to help </a:t>
            </a:r>
            <a:r>
              <a:rPr lang="en-US" dirty="0" smtClean="0"/>
              <a:t>companies and policies to address them better</a:t>
            </a:r>
            <a:endParaRPr lang="en-US" dirty="0"/>
          </a:p>
        </p:txBody>
      </p:sp>
      <p:pic>
        <p:nvPicPr>
          <p:cNvPr id="34" name="Picture 33"/>
          <p:cNvPicPr>
            <a:picLocks noChangeAspect="1"/>
          </p:cNvPicPr>
          <p:nvPr/>
        </p:nvPicPr>
        <p:blipFill>
          <a:blip r:embed="rId7"/>
          <a:stretch>
            <a:fillRect/>
          </a:stretch>
        </p:blipFill>
        <p:spPr>
          <a:xfrm>
            <a:off x="6367720" y="766747"/>
            <a:ext cx="2765620" cy="3660378"/>
          </a:xfrm>
          <a:prstGeom prst="rect">
            <a:avLst/>
          </a:prstGeom>
        </p:spPr>
      </p:pic>
      <p:sp>
        <p:nvSpPr>
          <p:cNvPr id="42" name="Oval 41"/>
          <p:cNvSpPr/>
          <p:nvPr/>
        </p:nvSpPr>
        <p:spPr>
          <a:xfrm rot="404747">
            <a:off x="7080498" y="3559022"/>
            <a:ext cx="457200" cy="457200"/>
          </a:xfrm>
          <a:prstGeom prst="ellipse">
            <a:avLst/>
          </a:prstGeom>
          <a:solidFill>
            <a:srgbClr val="2E75B6">
              <a:alpha val="20000"/>
            </a:srgbClr>
          </a:solidFill>
          <a:ln w="3175">
            <a:solidFill>
              <a:schemeClr val="accent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Oval 42"/>
          <p:cNvSpPr/>
          <p:nvPr/>
        </p:nvSpPr>
        <p:spPr>
          <a:xfrm>
            <a:off x="8162174" y="3534822"/>
            <a:ext cx="457200" cy="457200"/>
          </a:xfrm>
          <a:prstGeom prst="ellipse">
            <a:avLst/>
          </a:prstGeom>
          <a:solidFill>
            <a:srgbClr val="203864">
              <a:alpha val="20000"/>
            </a:srgbClr>
          </a:solidFill>
          <a:ln w="3175">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Oval 43"/>
          <p:cNvSpPr/>
          <p:nvPr/>
        </p:nvSpPr>
        <p:spPr>
          <a:xfrm>
            <a:off x="7775799" y="3340141"/>
            <a:ext cx="457200" cy="457200"/>
          </a:xfrm>
          <a:prstGeom prst="ellipse">
            <a:avLst/>
          </a:prstGeom>
          <a:solidFill>
            <a:srgbClr val="203864">
              <a:alpha val="20000"/>
            </a:srgbClr>
          </a:solidFill>
          <a:ln w="3175">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Oval 44"/>
          <p:cNvSpPr/>
          <p:nvPr/>
        </p:nvSpPr>
        <p:spPr>
          <a:xfrm>
            <a:off x="7315200" y="3969925"/>
            <a:ext cx="457200" cy="457200"/>
          </a:xfrm>
          <a:prstGeom prst="ellipse">
            <a:avLst/>
          </a:prstGeom>
          <a:solidFill>
            <a:srgbClr val="203864">
              <a:alpha val="20000"/>
            </a:srgbClr>
          </a:solidFill>
          <a:ln w="3175">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Oval 45"/>
          <p:cNvSpPr/>
          <p:nvPr/>
        </p:nvSpPr>
        <p:spPr>
          <a:xfrm>
            <a:off x="8036270" y="2253157"/>
            <a:ext cx="457200" cy="457200"/>
          </a:xfrm>
          <a:prstGeom prst="ellipse">
            <a:avLst/>
          </a:prstGeom>
          <a:solidFill>
            <a:srgbClr val="203864">
              <a:alpha val="20000"/>
            </a:srgbClr>
          </a:solidFill>
          <a:ln w="3175">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Oval 46"/>
          <p:cNvSpPr/>
          <p:nvPr/>
        </p:nvSpPr>
        <p:spPr>
          <a:xfrm rot="404747">
            <a:off x="7521929" y="2501719"/>
            <a:ext cx="457200" cy="457200"/>
          </a:xfrm>
          <a:prstGeom prst="ellipse">
            <a:avLst/>
          </a:prstGeom>
          <a:solidFill>
            <a:srgbClr val="2E75B6">
              <a:alpha val="20000"/>
            </a:srgbClr>
          </a:solidFill>
          <a:ln w="3175">
            <a:solidFill>
              <a:schemeClr val="accent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Oval 47"/>
          <p:cNvSpPr/>
          <p:nvPr/>
        </p:nvSpPr>
        <p:spPr>
          <a:xfrm rot="404747">
            <a:off x="7668124" y="1806287"/>
            <a:ext cx="457200" cy="457200"/>
          </a:xfrm>
          <a:prstGeom prst="ellipse">
            <a:avLst/>
          </a:prstGeom>
          <a:solidFill>
            <a:srgbClr val="2E75B6">
              <a:alpha val="20000"/>
            </a:srgbClr>
          </a:solidFill>
          <a:ln w="3175">
            <a:solidFill>
              <a:schemeClr val="accent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93332924"/>
      </p:ext>
    </p:extLst>
  </p:cSld>
  <p:clrMapOvr>
    <a:masterClrMapping/>
  </p:clrMapOvr>
  <mc:AlternateContent xmlns:mc="http://schemas.openxmlformats.org/markup-compatibility/2006" xmlns:p14="http://schemas.microsoft.com/office/powerpoint/2010/main">
    <mc:Choice Requires="p14">
      <p:transition spd="slow" p14:dur="2000" advTm="160072"/>
    </mc:Choice>
    <mc:Fallback xmlns="">
      <p:transition spd="slow" advTm="160072"/>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95429D5FE33B7548984DF905836047B3" ma:contentTypeVersion="14" ma:contentTypeDescription="Opret et nyt dokument." ma:contentTypeScope="" ma:versionID="683f9c6fdaae0fe3dae5bae6c92b4cc0">
  <xsd:schema xmlns:xsd="http://www.w3.org/2001/XMLSchema" xmlns:xs="http://www.w3.org/2001/XMLSchema" xmlns:p="http://schemas.microsoft.com/office/2006/metadata/properties" xmlns:ns3="eebcf155-6348-4997-bc90-363712a092bc" xmlns:ns4="5b13214a-8372-44ba-afea-572c56dd0ad0" targetNamespace="http://schemas.microsoft.com/office/2006/metadata/properties" ma:root="true" ma:fieldsID="c39438e8d4e175ade1f656aa717430a8" ns3:_="" ns4:_="">
    <xsd:import namespace="eebcf155-6348-4997-bc90-363712a092bc"/>
    <xsd:import namespace="5b13214a-8372-44ba-afea-572c56dd0ad0"/>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4:SharedWithUsers" minOccurs="0"/>
                <xsd:element ref="ns4:SharedWithDetails" minOccurs="0"/>
                <xsd:element ref="ns4:SharingHintHash" minOccurs="0"/>
                <xsd:element ref="ns3:MediaLengthInSecond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bcf155-6348-4997-bc90-363712a092b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b13214a-8372-44ba-afea-572c56dd0ad0" elementFormDefault="qualified">
    <xsd:import namespace="http://schemas.microsoft.com/office/2006/documentManagement/types"/>
    <xsd:import namespace="http://schemas.microsoft.com/office/infopath/2007/PartnerControls"/>
    <xsd:element name="SharedWithUsers" ma:index="17"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Delt med detaljer" ma:internalName="SharedWithDetails" ma:readOnly="true">
      <xsd:simpleType>
        <xsd:restriction base="dms:Note">
          <xsd:maxLength value="255"/>
        </xsd:restriction>
      </xsd:simpleType>
    </xsd:element>
    <xsd:element name="SharingHintHash" ma:index="19" nillable="true" ma:displayName="Hashværdi for deling"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99AD0B6-FEC4-4421-B36D-52932AC5135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bcf155-6348-4997-bc90-363712a092bc"/>
    <ds:schemaRef ds:uri="5b13214a-8372-44ba-afea-572c56dd0a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FA16C3C-5E51-4AE4-8C1C-25A94AE9EB34}">
  <ds:schemaRefs>
    <ds:schemaRef ds:uri="http://schemas.microsoft.com/sharepoint/v3/contenttype/forms"/>
  </ds:schemaRefs>
</ds:datastoreItem>
</file>

<file path=customXml/itemProps3.xml><?xml version="1.0" encoding="utf-8"?>
<ds:datastoreItem xmlns:ds="http://schemas.openxmlformats.org/officeDocument/2006/customXml" ds:itemID="{5BF60B36-F921-47A8-8D1D-C0101CB62FF1}">
  <ds:schemaRefs>
    <ds:schemaRef ds:uri="http://purl.org/dc/terms/"/>
    <ds:schemaRef ds:uri="http://www.w3.org/XML/1998/namespace"/>
    <ds:schemaRef ds:uri="http://schemas.microsoft.com/office/2006/documentManagement/types"/>
    <ds:schemaRef ds:uri="http://purl.org/dc/elements/1.1/"/>
    <ds:schemaRef ds:uri="http://schemas.openxmlformats.org/package/2006/metadata/core-properties"/>
    <ds:schemaRef ds:uri="http://schemas.microsoft.com/office/infopath/2007/PartnerControls"/>
    <ds:schemaRef ds:uri="5b13214a-8372-44ba-afea-572c56dd0ad0"/>
    <ds:schemaRef ds:uri="eebcf155-6348-4997-bc90-363712a092bc"/>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1637</TotalTime>
  <Words>491</Words>
  <Application>Microsoft Office PowerPoint</Application>
  <PresentationFormat>On-screen Show (16:9)</PresentationFormat>
  <Paragraphs>70</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Avenir LT Std 55 Roman</vt:lpstr>
      <vt:lpstr>Calibri</vt:lpstr>
      <vt:lpstr>Office Theme</vt:lpstr>
      <vt:lpstr>Causal loop modelling of Rebound Effects Mechanisms in product-service systems The case of clothing rental</vt:lpstr>
      <vt:lpstr>Problem Statement</vt:lpstr>
      <vt:lpstr>Approach or Dynamic Hypothesis</vt:lpstr>
      <vt:lpstr>PowerPoint Presentation</vt:lpstr>
    </vt:vector>
  </TitlesOfParts>
  <Company>isee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work</dc:title>
  <dc:creator>Bob Eberlein</dc:creator>
  <cp:lastModifiedBy>Julija Metic</cp:lastModifiedBy>
  <cp:revision>82</cp:revision>
  <cp:lastPrinted>2018-05-29T13:54:06Z</cp:lastPrinted>
  <dcterms:created xsi:type="dcterms:W3CDTF">2018-04-25T19:48:46Z</dcterms:created>
  <dcterms:modified xsi:type="dcterms:W3CDTF">2022-06-03T21:45:36Z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0x01010095429D5FE33B7548984DF905836047B3</vt:lpwstr>
  </property>
</Properties>
</file>