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606" r:id="rId2"/>
    <p:sldId id="670" r:id="rId3"/>
    <p:sldId id="708" r:id="rId4"/>
    <p:sldId id="712" r:id="rId5"/>
    <p:sldId id="714" r:id="rId6"/>
    <p:sldId id="704" r:id="rId7"/>
    <p:sldId id="617" r:id="rId8"/>
    <p:sldId id="679" r:id="rId9"/>
    <p:sldId id="680" r:id="rId10"/>
    <p:sldId id="711" r:id="rId11"/>
    <p:sldId id="713" r:id="rId12"/>
    <p:sldId id="709" r:id="rId13"/>
    <p:sldId id="710" r:id="rId14"/>
    <p:sldId id="707" r:id="rId15"/>
    <p:sldId id="645" r:id="rId16"/>
  </p:sldIdLst>
  <p:sldSz cx="9144000" cy="6858000" type="screen4x3"/>
  <p:notesSz cx="7099300" cy="10234613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0" autoAdjust="0"/>
    <p:restoredTop sz="90685" autoAdjust="0"/>
  </p:normalViewPr>
  <p:slideViewPr>
    <p:cSldViewPr>
      <p:cViewPr varScale="1">
        <p:scale>
          <a:sx n="79" d="100"/>
          <a:sy n="79" d="100"/>
        </p:scale>
        <p:origin x="169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950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E36B580-C73D-6A41-8D04-BACEC7624C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19" rIns="99039" bIns="49519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B9E9629-F241-2146-8745-370A9D6217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19" rIns="99039" bIns="49519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8059F8B-B90E-A049-9A9F-C7D8B36C163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19" rIns="99039" bIns="49519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7AAD089-880A-DC48-867A-46EEE09934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19" rIns="99039" bIns="49519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B5AE13-BBC6-4335-A0EA-100AC738402E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0F203AB-F309-C44C-A99F-A20A6CA6E1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19" rIns="99039" bIns="49519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0373680-B442-F04C-B9E0-FCBFA85057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19" rIns="99039" bIns="49519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D69BC01-3DC4-5342-ADE8-590394ECD39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5B709EB-499E-4246-A296-1B874051F6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19" rIns="99039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 noProof="0"/>
              <a:t>Click to edit Master text styles</a:t>
            </a:r>
          </a:p>
          <a:p>
            <a:pPr lvl="1"/>
            <a:r>
              <a:rPr lang="nb-NO" altLang="en-US" noProof="0"/>
              <a:t>Second level</a:t>
            </a:r>
          </a:p>
          <a:p>
            <a:pPr lvl="2"/>
            <a:r>
              <a:rPr lang="nb-NO" altLang="en-US" noProof="0"/>
              <a:t>Third level</a:t>
            </a:r>
          </a:p>
          <a:p>
            <a:pPr lvl="3"/>
            <a:r>
              <a:rPr lang="nb-NO" altLang="en-US" noProof="0"/>
              <a:t>Fourth level</a:t>
            </a:r>
          </a:p>
          <a:p>
            <a:pPr lvl="4"/>
            <a:r>
              <a:rPr lang="nb-NO" alt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8ACD7D9-2AD0-564F-92EF-31F7C2D919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19" rIns="99039" bIns="49519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80556EC4-7EED-5547-B1E1-BAD2AA4268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19" rIns="99039" bIns="49519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70E728-5B4B-4330-8FB4-6920F5858524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0E728-5B4B-4330-8FB4-6920F5858524}" type="slidenum">
              <a:rPr lang="nb-NO" altLang="en-US" smtClean="0"/>
              <a:pPr>
                <a:defRPr/>
              </a:pPr>
              <a:t>2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61874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0E728-5B4B-4330-8FB4-6920F5858524}" type="slidenum">
              <a:rPr lang="nb-NO" altLang="en-US" smtClean="0"/>
              <a:pPr>
                <a:defRPr/>
              </a:pPr>
              <a:t>4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79654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8" y="549275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9D0D4646-4A72-EE41-BFA9-47674AE39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x-none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1E9572B-1783-F742-866D-BB39C76301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x-none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267F78FC-417A-9245-B4FA-AD4297206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x-none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9974086F-FAB1-1049-81E2-E104568AB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x-none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22E1C286-09CF-0F4C-9C46-1F113BA99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en-US" altLang="x-none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06ECC7CF-A9C2-4444-86AE-6695832F6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en-US" altLang="x-none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75E32544-4E33-E74B-8EC7-33C246BFF02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en-US" altLang="x-none"/>
            </a:p>
          </p:txBody>
        </p:sp>
      </p:grpSp>
      <p:sp>
        <p:nvSpPr>
          <p:cNvPr id="5132" name="Rectangle 1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5133" name="Rectangle 1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898CCB3B-A2F0-ED4C-8C72-E4BE29A6B18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Aklilu Tadesse, SD Group, UiB</a:t>
            </a: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306D377A-1B2C-3743-B4E7-0837EDF947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D1547C4-F1DD-4EEA-BB19-5CBACE8D7B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39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3F3E1-75A9-42BE-BE4E-08CCE376CD22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40751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4B51-0B6A-4C70-9682-A180AC0F5617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62234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82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/>
          </p:cNvPr>
          <p:cNvSpPr>
            <a:spLocks noGrp="1"/>
          </p:cNvSpPr>
          <p:nvPr>
            <p:ph type="tbl" idx="1"/>
          </p:nvPr>
        </p:nvSpPr>
        <p:spPr>
          <a:xfrm>
            <a:off x="1182688" y="1557338"/>
            <a:ext cx="7772400" cy="45751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D92F4-8398-46F6-9F0A-EE9813B5EFAB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2421845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Aklilu Tadesse, SD Group, UiB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6122-B8E1-4CAC-83E8-6754390D1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7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38F6C-E2E9-844C-A24E-3FF5A5D29C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71FB-06CC-47B2-A0E5-FEEF14EA69E0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F8B1EFA3-6F2C-ED41-813A-95E3E6716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Aklilu Tadesse, SD Group, UiB</a:t>
            </a:r>
          </a:p>
        </p:txBody>
      </p:sp>
    </p:spTree>
    <p:extLst>
      <p:ext uri="{BB962C8B-B14F-4D97-AF65-F5344CB8AC3E}">
        <p14:creationId xmlns:p14="http://schemas.microsoft.com/office/powerpoint/2010/main" val="159502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5902-3DF1-43EF-9EF7-BDEAE55E5753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4561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11826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51450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E758C-0222-40E7-B1F6-D7097A4637DF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21843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732A4-BD68-41E5-A74E-53B012585539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241736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6F38-E087-4D49-9528-84C81C982EC2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47197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BA109-84B0-4ACC-B8FA-70858E00C451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59858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3039-79E5-42D3-85E4-B10C400CA3E5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62769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9C29E-2A88-449D-B350-39C864F1A24F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196357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D89744-9FBE-4548-867C-290B343E208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657225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361B50F-7622-2241-AB39-A51A1D3085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65722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69928A0-AC9F-974F-B736-5D0523B516D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079500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3CBC22-9567-9841-893E-98E84FB7ABD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0795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59E2675-9B31-8C44-96E2-CC799F05AD4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00647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5370CAA-42F7-F74E-9665-8536372E40A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54927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DD196F54-3E23-6E4A-924E-14E0510E16C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3398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en-GB" altLang="en-US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2BD79E91-FAD4-6748-A050-A5B9212E0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98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7D287BE-ED62-8C41-9BB6-468630B11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57338"/>
            <a:ext cx="7772400" cy="457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Click to edit Master text styles</a:t>
            </a:r>
          </a:p>
          <a:p>
            <a:pPr lvl="1"/>
            <a:r>
              <a:rPr lang="nb-NO" altLang="en-US"/>
              <a:t>Second level</a:t>
            </a:r>
          </a:p>
          <a:p>
            <a:pPr lvl="2"/>
            <a:r>
              <a:rPr lang="nb-NO" altLang="en-US"/>
              <a:t>Third level</a:t>
            </a:r>
          </a:p>
          <a:p>
            <a:pPr lvl="3"/>
            <a:r>
              <a:rPr lang="nb-NO" altLang="en-US"/>
              <a:t>Fourth level</a:t>
            </a:r>
          </a:p>
          <a:p>
            <a:pPr lvl="4"/>
            <a:r>
              <a:rPr lang="nb-NO" altLang="en-US"/>
              <a:t>Fifth level</a:t>
            </a: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0F075BAC-EE65-6648-BA4A-AAF7A69C27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243638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DF1062E-740C-40BB-A8E8-A0AA57714D77}" type="slidenum">
              <a:rPr lang="nb-NO" altLang="en-US"/>
              <a:pPr>
                <a:defRPr/>
              </a:pPr>
              <a:t>‹#›</a:t>
            </a:fld>
            <a:endParaRPr lang="nb-N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40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klilu.Tadesse@uib.no" TargetMode="External"/><Relationship Id="rId2" Type="http://schemas.openxmlformats.org/officeDocument/2006/relationships/hyperlink" Target="mailto:aklilutt@gmail.co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1665908"/>
            <a:ext cx="8544556" cy="1462088"/>
          </a:xfrm>
        </p:spPr>
        <p:txBody>
          <a:bodyPr/>
          <a:lstStyle/>
          <a:p>
            <a:pPr algn="ctr">
              <a:defRPr/>
            </a:pPr>
            <a:r>
              <a:rPr lang="en-US" sz="2800" b="1" dirty="0"/>
              <a:t>Effect of online interactive learning environments on students’ </a:t>
            </a:r>
            <a:r>
              <a:rPr lang="en-US" sz="2800" b="1" dirty="0" smtClean="0"/>
              <a:t>complex dynamic </a:t>
            </a:r>
            <a:r>
              <a:rPr lang="en-US" sz="2800" b="1" dirty="0"/>
              <a:t>problem solving skills</a:t>
            </a:r>
            <a:endParaRPr lang="nb-NO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87450" y="3644900"/>
            <a:ext cx="7561014" cy="1198563"/>
          </a:xfrm>
        </p:spPr>
        <p:txBody>
          <a:bodyPr/>
          <a:lstStyle/>
          <a:p>
            <a:pPr>
              <a:defRPr/>
            </a:pPr>
            <a:r>
              <a:rPr lang="en-GB" altLang="en-US" sz="2800" b="1" dirty="0"/>
              <a:t>Aklilu </a:t>
            </a:r>
            <a:r>
              <a:rPr lang="en-GB" altLang="en-US" sz="2800" b="1" dirty="0" smtClean="0"/>
              <a:t>Tadesse </a:t>
            </a:r>
            <a:r>
              <a:rPr lang="en-US" altLang="en-US" sz="2800" b="1" dirty="0" smtClean="0"/>
              <a:t>&amp; Pål Davidsen</a:t>
            </a:r>
            <a:endParaRPr lang="en-GB" altLang="en-US" sz="2800" b="1" dirty="0"/>
          </a:p>
          <a:p>
            <a:pPr>
              <a:defRPr/>
            </a:pPr>
            <a:r>
              <a:rPr lang="en-GB" altLang="en-US" sz="2800" b="1" dirty="0"/>
              <a:t> </a:t>
            </a:r>
            <a:r>
              <a:rPr lang="en-GB" altLang="en-US" sz="2800" dirty="0"/>
              <a:t>System Dynamics Group, </a:t>
            </a:r>
            <a:r>
              <a:rPr lang="en-GB" altLang="en-US" sz="2800" dirty="0" smtClean="0"/>
              <a:t>University of Bergen</a:t>
            </a:r>
            <a:endParaRPr lang="en-GB" altLang="en-US" dirty="0"/>
          </a:p>
          <a:p>
            <a:pPr>
              <a:defRPr/>
            </a:pPr>
            <a:endParaRPr lang="nb-NO" dirty="0"/>
          </a:p>
        </p:txBody>
      </p:sp>
      <p:sp>
        <p:nvSpPr>
          <p:cNvPr id="6" name="Subtitle 4"/>
          <p:cNvSpPr txBox="1">
            <a:spLocks/>
          </p:cNvSpPr>
          <p:nvPr/>
        </p:nvSpPr>
        <p:spPr bwMode="auto">
          <a:xfrm>
            <a:off x="5076056" y="5877272"/>
            <a:ext cx="3843204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en-US" sz="1800" b="1" dirty="0" smtClean="0"/>
              <a:t>ISDC</a:t>
            </a:r>
            <a:r>
              <a:rPr lang="en-US" altLang="en-US" sz="1800" b="1" dirty="0" smtClean="0"/>
              <a:t>2019</a:t>
            </a:r>
            <a:r>
              <a:rPr lang="en-US" altLang="en-US" sz="1800" dirty="0"/>
              <a:t>, July 21-25 </a:t>
            </a:r>
            <a:endParaRPr lang="en-US" altLang="en-US" sz="1800" dirty="0" smtClean="0"/>
          </a:p>
          <a:p>
            <a:pPr algn="r">
              <a:defRPr/>
            </a:pPr>
            <a:r>
              <a:rPr lang="en-US" altLang="en-US" sz="1800" dirty="0"/>
              <a:t>Albuquerque, </a:t>
            </a:r>
            <a:r>
              <a:rPr lang="en-US" altLang="en-US" sz="1800" dirty="0" smtClean="0"/>
              <a:t>NM, USA</a:t>
            </a: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256512"/>
              </p:ext>
            </p:extLst>
          </p:nvPr>
        </p:nvGraphicFramePr>
        <p:xfrm>
          <a:off x="467544" y="2087723"/>
          <a:ext cx="8430120" cy="4653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6024">
                  <a:extLst>
                    <a:ext uri="{9D8B030D-6E8A-4147-A177-3AD203B41FA5}">
                      <a16:colId xmlns:a16="http://schemas.microsoft.com/office/drawing/2014/main" val="2465964546"/>
                    </a:ext>
                  </a:extLst>
                </a:gridCol>
                <a:gridCol w="6744096">
                  <a:extLst>
                    <a:ext uri="{9D8B030D-6E8A-4147-A177-3AD203B41FA5}">
                      <a16:colId xmlns:a16="http://schemas.microsoft.com/office/drawing/2014/main" val="3864219895"/>
                    </a:ext>
                  </a:extLst>
                </a:gridCol>
              </a:tblGrid>
              <a:tr h="1488092">
                <a:tc>
                  <a:txBody>
                    <a:bodyPr/>
                    <a:lstStyle/>
                    <a:p>
                      <a:pPr algn="ctr"/>
                      <a:endParaRPr lang="en-US" sz="2000" noProof="0" dirty="0"/>
                    </a:p>
                    <a:p>
                      <a:pPr algn="ctr"/>
                      <a:r>
                        <a:rPr lang="en-US" sz="2000" noProof="0" dirty="0"/>
                        <a:t>Problem identification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260386"/>
                  </a:ext>
                </a:extLst>
              </a:tr>
              <a:tr h="1582776">
                <a:tc>
                  <a:txBody>
                    <a:bodyPr/>
                    <a:lstStyle/>
                    <a:p>
                      <a:endParaRPr lang="nb-NO" sz="2000" dirty="0"/>
                    </a:p>
                    <a:p>
                      <a:pPr algn="ctr"/>
                      <a:r>
                        <a:rPr lang="en-US" sz="2000" noProof="0" dirty="0"/>
                        <a:t>Model Building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001495"/>
                  </a:ext>
                </a:extLst>
              </a:tr>
              <a:tr h="1582776">
                <a:tc>
                  <a:txBody>
                    <a:bodyPr/>
                    <a:lstStyle/>
                    <a:p>
                      <a:pPr algn="ctr"/>
                      <a:endParaRPr lang="en-US" sz="2000" noProof="0" dirty="0"/>
                    </a:p>
                    <a:p>
                      <a:pPr algn="ctr"/>
                      <a:r>
                        <a:rPr lang="en-US" sz="2000" noProof="0" dirty="0"/>
                        <a:t>Model Building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963716"/>
                  </a:ext>
                </a:extLst>
              </a:tr>
            </a:tbl>
          </a:graphicData>
        </a:graphic>
      </p:graphicFrame>
      <p:sp>
        <p:nvSpPr>
          <p:cNvPr id="20" name="Title 1"/>
          <p:cNvSpPr txBox="1">
            <a:spLocks/>
          </p:cNvSpPr>
          <p:nvPr/>
        </p:nvSpPr>
        <p:spPr>
          <a:xfrm>
            <a:off x="755576" y="716310"/>
            <a:ext cx="7772400" cy="55245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r>
              <a:rPr lang="en-US" dirty="0">
                <a:cs typeface="Narkisim" panose="020E0502050101010101" pitchFamily="34" charset="-79"/>
              </a:rPr>
              <a:t>Results: learning path – unique</a:t>
            </a:r>
          </a:p>
        </p:txBody>
      </p:sp>
      <p:sp>
        <p:nvSpPr>
          <p:cNvPr id="2" name="Down Arrow 1"/>
          <p:cNvSpPr/>
          <p:nvPr/>
        </p:nvSpPr>
        <p:spPr>
          <a:xfrm>
            <a:off x="1979712" y="2743403"/>
            <a:ext cx="293909" cy="313386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07504" y="1533077"/>
            <a:ext cx="8928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1. Does scaffolding </a:t>
            </a:r>
            <a:r>
              <a:rPr lang="en-US" sz="2200" dirty="0" smtClean="0"/>
              <a:t>help students </a:t>
            </a:r>
            <a:r>
              <a:rPr lang="en-US" sz="2200" dirty="0"/>
              <a:t>perform better in </a:t>
            </a:r>
            <a:r>
              <a:rPr lang="en-US" sz="2200" dirty="0" smtClean="0"/>
              <a:t>subsequent </a:t>
            </a:r>
            <a:r>
              <a:rPr lang="en-US" sz="2200" dirty="0"/>
              <a:t>tasks?</a:t>
            </a:r>
          </a:p>
        </p:txBody>
      </p:sp>
      <p:pic>
        <p:nvPicPr>
          <p:cNvPr id="15" name="Picture 4" descr="Problem identif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32856"/>
            <a:ext cx="6034891" cy="134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Model buildin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"/>
          <a:stretch>
            <a:fillRect/>
          </a:stretch>
        </p:blipFill>
        <p:spPr bwMode="auto">
          <a:xfrm>
            <a:off x="2267743" y="3624023"/>
            <a:ext cx="5029725" cy="146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Model buildin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192419"/>
            <a:ext cx="6034894" cy="154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11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cs typeface="Narkisim" panose="020E0502050101010101" pitchFamily="34" charset="-79"/>
              </a:rPr>
              <a:t>Results</a:t>
            </a:r>
            <a:r>
              <a:rPr lang="en-US" sz="4000" dirty="0" smtClean="0">
                <a:cs typeface="Narkisim" panose="020E0502050101010101" pitchFamily="34" charset="-79"/>
              </a:rPr>
              <a:t>: </a:t>
            </a:r>
            <a:r>
              <a:rPr lang="en-US" sz="4000" dirty="0" err="1" smtClean="0">
                <a:cs typeface="Narkisim" panose="020E0502050101010101" pitchFamily="34" charset="-79"/>
              </a:rPr>
              <a:t>Exp’t</a:t>
            </a:r>
            <a:r>
              <a:rPr lang="en-US" sz="4000" dirty="0" smtClean="0">
                <a:cs typeface="Narkisim" panose="020E0502050101010101" pitchFamily="34" charset="-79"/>
              </a:rPr>
              <a:t> Vs Control group</a:t>
            </a:r>
            <a:endParaRPr lang="nb-N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03568" cy="515719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200" dirty="0"/>
              <a:t>Will </a:t>
            </a:r>
            <a:r>
              <a:rPr lang="en-US" sz="2200" dirty="0" err="1" smtClean="0"/>
              <a:t>exp’tal</a:t>
            </a:r>
            <a:r>
              <a:rPr lang="en-US" sz="2200" dirty="0" smtClean="0"/>
              <a:t> </a:t>
            </a:r>
            <a:r>
              <a:rPr lang="en-US" sz="2200" dirty="0"/>
              <a:t>group students have significantly higher gains in their </a:t>
            </a:r>
            <a:r>
              <a:rPr lang="en-US" sz="2200" dirty="0" smtClean="0"/>
              <a:t>problem solving than </a:t>
            </a:r>
            <a:r>
              <a:rPr lang="en-US" sz="2200" dirty="0"/>
              <a:t>students in a comparable control </a:t>
            </a:r>
            <a:r>
              <a:rPr lang="en-US" sz="2200" dirty="0" smtClean="0"/>
              <a:t>group?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Independent </a:t>
            </a:r>
            <a:r>
              <a:rPr lang="en-US" sz="2200" dirty="0" smtClean="0"/>
              <a:t>sample </a:t>
            </a:r>
            <a:r>
              <a:rPr lang="en-US" sz="2200" dirty="0" smtClean="0"/>
              <a:t>t-test results from two studies: Study </a:t>
            </a:r>
            <a:r>
              <a:rPr lang="en-US" sz="2200" dirty="0" smtClean="0"/>
              <a:t>1 &amp;</a:t>
            </a:r>
            <a:r>
              <a:rPr lang="en-US" sz="2200" dirty="0" smtClean="0"/>
              <a:t>2</a:t>
            </a:r>
            <a:endParaRPr lang="en-US" sz="2200" dirty="0" smtClean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54384"/>
              </p:ext>
            </p:extLst>
          </p:nvPr>
        </p:nvGraphicFramePr>
        <p:xfrm>
          <a:off x="330113" y="3356993"/>
          <a:ext cx="8476431" cy="1656183"/>
        </p:xfrm>
        <a:graphic>
          <a:graphicData uri="http://schemas.openxmlformats.org/drawingml/2006/table">
            <a:tbl>
              <a:tblPr firstRow="1" firstCol="1" bandRow="1"/>
              <a:tblGrid>
                <a:gridCol w="1360415">
                  <a:extLst>
                    <a:ext uri="{9D8B030D-6E8A-4147-A177-3AD203B41FA5}">
                      <a16:colId xmlns:a16="http://schemas.microsoft.com/office/drawing/2014/main" val="1265002103"/>
                    </a:ext>
                  </a:extLst>
                </a:gridCol>
                <a:gridCol w="1151120">
                  <a:extLst>
                    <a:ext uri="{9D8B030D-6E8A-4147-A177-3AD203B41FA5}">
                      <a16:colId xmlns:a16="http://schemas.microsoft.com/office/drawing/2014/main" val="934754321"/>
                    </a:ext>
                  </a:extLst>
                </a:gridCol>
                <a:gridCol w="1255768">
                  <a:extLst>
                    <a:ext uri="{9D8B030D-6E8A-4147-A177-3AD203B41FA5}">
                      <a16:colId xmlns:a16="http://schemas.microsoft.com/office/drawing/2014/main" val="1005286499"/>
                    </a:ext>
                  </a:extLst>
                </a:gridCol>
                <a:gridCol w="732531">
                  <a:extLst>
                    <a:ext uri="{9D8B030D-6E8A-4147-A177-3AD203B41FA5}">
                      <a16:colId xmlns:a16="http://schemas.microsoft.com/office/drawing/2014/main" val="1287930166"/>
                    </a:ext>
                  </a:extLst>
                </a:gridCol>
                <a:gridCol w="732531">
                  <a:extLst>
                    <a:ext uri="{9D8B030D-6E8A-4147-A177-3AD203B41FA5}">
                      <a16:colId xmlns:a16="http://schemas.microsoft.com/office/drawing/2014/main" val="2705637234"/>
                    </a:ext>
                  </a:extLst>
                </a:gridCol>
                <a:gridCol w="732531">
                  <a:extLst>
                    <a:ext uri="{9D8B030D-6E8A-4147-A177-3AD203B41FA5}">
                      <a16:colId xmlns:a16="http://schemas.microsoft.com/office/drawing/2014/main" val="393132648"/>
                    </a:ext>
                  </a:extLst>
                </a:gridCol>
                <a:gridCol w="1360415">
                  <a:extLst>
                    <a:ext uri="{9D8B030D-6E8A-4147-A177-3AD203B41FA5}">
                      <a16:colId xmlns:a16="http://schemas.microsoft.com/office/drawing/2014/main" val="1175155363"/>
                    </a:ext>
                  </a:extLst>
                </a:gridCol>
                <a:gridCol w="1151120">
                  <a:extLst>
                    <a:ext uri="{9D8B030D-6E8A-4147-A177-3AD203B41FA5}">
                      <a16:colId xmlns:a16="http://schemas.microsoft.com/office/drawing/2014/main" val="734382459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Study 1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Students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df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(2-tailed)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 Size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(Cohen's d)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50526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Experimental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8.95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1.58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3.21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51638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7.17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2.68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28253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992040"/>
              </p:ext>
            </p:extLst>
          </p:nvPr>
        </p:nvGraphicFramePr>
        <p:xfrm>
          <a:off x="330113" y="5161284"/>
          <a:ext cx="8476430" cy="1580084"/>
        </p:xfrm>
        <a:graphic>
          <a:graphicData uri="http://schemas.openxmlformats.org/drawingml/2006/table">
            <a:tbl>
              <a:tblPr firstRow="1" firstCol="1" bandRow="1"/>
              <a:tblGrid>
                <a:gridCol w="1358475">
                  <a:extLst>
                    <a:ext uri="{9D8B030D-6E8A-4147-A177-3AD203B41FA5}">
                      <a16:colId xmlns:a16="http://schemas.microsoft.com/office/drawing/2014/main" val="786068299"/>
                    </a:ext>
                  </a:extLst>
                </a:gridCol>
                <a:gridCol w="1129256">
                  <a:extLst>
                    <a:ext uri="{9D8B030D-6E8A-4147-A177-3AD203B41FA5}">
                      <a16:colId xmlns:a16="http://schemas.microsoft.com/office/drawing/2014/main" val="1107493928"/>
                    </a:ext>
                  </a:extLst>
                </a:gridCol>
                <a:gridCol w="1251817">
                  <a:extLst>
                    <a:ext uri="{9D8B030D-6E8A-4147-A177-3AD203B41FA5}">
                      <a16:colId xmlns:a16="http://schemas.microsoft.com/office/drawing/2014/main" val="2514635065"/>
                    </a:ext>
                  </a:extLst>
                </a:gridCol>
                <a:gridCol w="786829">
                  <a:extLst>
                    <a:ext uri="{9D8B030D-6E8A-4147-A177-3AD203B41FA5}">
                      <a16:colId xmlns:a16="http://schemas.microsoft.com/office/drawing/2014/main" val="4629925"/>
                    </a:ext>
                  </a:extLst>
                </a:gridCol>
                <a:gridCol w="717595">
                  <a:extLst>
                    <a:ext uri="{9D8B030D-6E8A-4147-A177-3AD203B41FA5}">
                      <a16:colId xmlns:a16="http://schemas.microsoft.com/office/drawing/2014/main" val="1239936377"/>
                    </a:ext>
                  </a:extLst>
                </a:gridCol>
                <a:gridCol w="739115">
                  <a:extLst>
                    <a:ext uri="{9D8B030D-6E8A-4147-A177-3AD203B41FA5}">
                      <a16:colId xmlns:a16="http://schemas.microsoft.com/office/drawing/2014/main" val="216943518"/>
                    </a:ext>
                  </a:extLst>
                </a:gridCol>
                <a:gridCol w="1310759">
                  <a:extLst>
                    <a:ext uri="{9D8B030D-6E8A-4147-A177-3AD203B41FA5}">
                      <a16:colId xmlns:a16="http://schemas.microsoft.com/office/drawing/2014/main" val="2417776162"/>
                    </a:ext>
                  </a:extLst>
                </a:gridCol>
                <a:gridCol w="1182584">
                  <a:extLst>
                    <a:ext uri="{9D8B030D-6E8A-4147-A177-3AD203B41FA5}">
                      <a16:colId xmlns:a16="http://schemas.microsoft.com/office/drawing/2014/main" val="3647947539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Study 2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Students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df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(2-tailed)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 Size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(Cohen's d)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553667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Experimental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8.60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2.12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2.10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0.040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049193"/>
                  </a:ext>
                </a:extLst>
              </a:tr>
              <a:tr h="393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7.17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2.68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99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17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556792"/>
            <a:ext cx="7993062" cy="3059299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To teachers/mentors - Information about: 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P</a:t>
            </a:r>
            <a:r>
              <a:rPr lang="en-US" sz="2000" dirty="0" smtClean="0"/>
              <a:t>erformance </a:t>
            </a:r>
            <a:r>
              <a:rPr lang="en-US" sz="2000" dirty="0"/>
              <a:t>of the students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H</a:t>
            </a:r>
            <a:r>
              <a:rPr lang="en-US" sz="2000" dirty="0" smtClean="0"/>
              <a:t>ow </a:t>
            </a:r>
            <a:r>
              <a:rPr lang="en-US" sz="2000" dirty="0"/>
              <a:t>the students have utilized the material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amount of </a:t>
            </a:r>
            <a:r>
              <a:rPr lang="en-US" sz="2000" dirty="0" smtClean="0"/>
              <a:t>time the students have spent </a:t>
            </a:r>
            <a:r>
              <a:rPr lang="en-US" sz="2000" dirty="0"/>
              <a:t>on the tasks and </a:t>
            </a:r>
            <a:r>
              <a:rPr lang="en-US" sz="2000" dirty="0" smtClean="0"/>
              <a:t>feedback </a:t>
            </a:r>
            <a:r>
              <a:rPr lang="en-US" sz="2000" dirty="0"/>
              <a:t>they received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 smtClean="0"/>
              <a:t>C</a:t>
            </a:r>
            <a:r>
              <a:rPr lang="en-US" sz="2000" dirty="0" smtClean="0"/>
              <a:t>ontent </a:t>
            </a:r>
            <a:r>
              <a:rPr lang="en-US" sz="2000" dirty="0"/>
              <a:t>that </a:t>
            </a:r>
            <a:r>
              <a:rPr lang="en-US" sz="2000" dirty="0" smtClean="0"/>
              <a:t>needs </a:t>
            </a:r>
            <a:r>
              <a:rPr lang="en-US" sz="2000" dirty="0"/>
              <a:t>more </a:t>
            </a:r>
            <a:r>
              <a:rPr lang="en-US" sz="2000" dirty="0" smtClean="0"/>
              <a:t>or less </a:t>
            </a:r>
            <a:r>
              <a:rPr lang="en-US" sz="2000" dirty="0"/>
              <a:t>discussion during class time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C</a:t>
            </a:r>
            <a:r>
              <a:rPr lang="en-US" sz="2000" dirty="0" smtClean="0"/>
              <a:t>ontent </a:t>
            </a:r>
            <a:r>
              <a:rPr lang="en-US" sz="2000" dirty="0"/>
              <a:t>that </a:t>
            </a:r>
            <a:r>
              <a:rPr lang="en-US" sz="2000" dirty="0" smtClean="0"/>
              <a:t>needs </a:t>
            </a:r>
            <a:r>
              <a:rPr lang="en-US" sz="2000" dirty="0"/>
              <a:t>to be presented differently next time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021B6B8-094F-7246-8931-5BB16379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11" y="476671"/>
            <a:ext cx="7793037" cy="720303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>
                <a:cs typeface="Narkisim" panose="020E0502050101010101" pitchFamily="34" charset="-79"/>
              </a:rPr>
              <a:t>Discussion</a:t>
            </a:r>
            <a:r>
              <a:rPr lang="en-US" sz="3600" dirty="0" smtClean="0">
                <a:cs typeface="Narkisim" panose="020E0502050101010101" pitchFamily="34" charset="-79"/>
              </a:rPr>
              <a:t>: Feedback </a:t>
            </a:r>
            <a:r>
              <a:rPr lang="en-US" sz="3600" dirty="0" smtClean="0">
                <a:cs typeface="Narkisim" panose="020E0502050101010101" pitchFamily="34" charset="-79"/>
              </a:rPr>
              <a:t>from the OILE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280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3"/>
            <a:ext cx="7793037" cy="792311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>
                <a:cs typeface="Narkisim" panose="020E0502050101010101" pitchFamily="34" charset="-79"/>
              </a:rPr>
              <a:t>Discussion</a:t>
            </a:r>
            <a:r>
              <a:rPr lang="en-US" sz="3600" dirty="0" smtClean="0">
                <a:cs typeface="Narkisim" panose="020E0502050101010101" pitchFamily="34" charset="-79"/>
              </a:rPr>
              <a:t>: Feedback </a:t>
            </a:r>
            <a:r>
              <a:rPr lang="en-US" sz="3600" dirty="0" smtClean="0">
                <a:cs typeface="Narkisim" panose="020E0502050101010101" pitchFamily="34" charset="-79"/>
              </a:rPr>
              <a:t>from the OILE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556792"/>
            <a:ext cx="7993062" cy="2751522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To students – </a:t>
            </a:r>
            <a:r>
              <a:rPr lang="en-US" sz="2400" dirty="0" smtClean="0"/>
              <a:t>information about: </a:t>
            </a:r>
            <a:endParaRPr lang="en-US" sz="2400" dirty="0"/>
          </a:p>
          <a:p>
            <a:pPr marL="0" indent="0">
              <a:buNone/>
              <a:defRPr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T</a:t>
            </a:r>
            <a:r>
              <a:rPr lang="en-US" sz="2000" dirty="0" smtClean="0"/>
              <a:t>heir </a:t>
            </a:r>
            <a:r>
              <a:rPr lang="en-US" sz="2000" dirty="0"/>
              <a:t>own performance/ progress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H</a:t>
            </a:r>
            <a:r>
              <a:rPr lang="en-US" sz="2000" dirty="0" smtClean="0"/>
              <a:t>ow </a:t>
            </a:r>
            <a:r>
              <a:rPr lang="en-US" sz="2000" dirty="0"/>
              <a:t>to learn from their </a:t>
            </a:r>
            <a:r>
              <a:rPr lang="en-US" sz="2000" dirty="0" smtClean="0"/>
              <a:t>mistakes - chance </a:t>
            </a:r>
            <a:r>
              <a:rPr lang="en-US" sz="2000" dirty="0"/>
              <a:t>to redo </a:t>
            </a:r>
            <a:r>
              <a:rPr lang="en-US" sz="2000" dirty="0" smtClean="0"/>
              <a:t>tasks or branch to less difficult questions)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 smtClean="0"/>
              <a:t>The </a:t>
            </a:r>
            <a:r>
              <a:rPr lang="en-US" sz="2000" dirty="0" smtClean="0"/>
              <a:t>right reason why their answers were correct</a:t>
            </a:r>
            <a:endParaRPr lang="en-US" sz="2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339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3"/>
            <a:ext cx="7793037" cy="792311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Conclusion</a:t>
            </a:r>
            <a:endParaRPr lang="nb-NO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348880"/>
            <a:ext cx="8352928" cy="1200329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In light of the supportive </a:t>
            </a:r>
            <a:r>
              <a:rPr lang="en-US" sz="2400" dirty="0" smtClean="0"/>
              <a:t>evidence, </a:t>
            </a:r>
            <a:r>
              <a:rPr lang="en-US" sz="2400" dirty="0"/>
              <a:t>we conclude that the use of personalized and adaptive OILE to support learning about CDS is promising</a:t>
            </a:r>
          </a:p>
        </p:txBody>
      </p:sp>
    </p:spTree>
    <p:extLst>
      <p:ext uri="{BB962C8B-B14F-4D97-AF65-F5344CB8AC3E}">
        <p14:creationId xmlns:p14="http://schemas.microsoft.com/office/powerpoint/2010/main" val="32350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950200" cy="41764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nb-NO" sz="4050" b="1" dirty="0" err="1">
                <a:latin typeface="Narkisim" panose="020E0502050101010101" pitchFamily="34" charset="-79"/>
                <a:cs typeface="Narkisim" panose="020E0502050101010101" pitchFamily="34" charset="-79"/>
              </a:rPr>
              <a:t>Thank</a:t>
            </a:r>
            <a: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nb-NO" sz="4050" b="1" dirty="0" err="1">
                <a:latin typeface="Narkisim" panose="020E0502050101010101" pitchFamily="34" charset="-79"/>
                <a:cs typeface="Narkisim" panose="020E0502050101010101" pitchFamily="34" charset="-79"/>
              </a:rPr>
              <a:t>You</a:t>
            </a:r>
            <a: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  <a:t>!</a:t>
            </a:r>
            <a:b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  <a:t>Questions?</a:t>
            </a:r>
            <a:b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nb-NO" sz="4050" b="1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altLang="en-US" sz="2200" dirty="0">
                <a:solidFill>
                  <a:schemeClr val="tx1"/>
                </a:solidFill>
              </a:rPr>
              <a:t>Contact: Aklilu Tadesse </a:t>
            </a:r>
            <a:br>
              <a:rPr lang="en-US" altLang="en-US" sz="2200" dirty="0">
                <a:solidFill>
                  <a:schemeClr val="tx1"/>
                </a:solidFill>
              </a:rPr>
            </a:br>
            <a:r>
              <a:rPr lang="en-US" altLang="en-US" sz="2200" dirty="0">
                <a:solidFill>
                  <a:schemeClr val="tx1"/>
                </a:solidFill>
              </a:rPr>
              <a:t>Email: </a:t>
            </a:r>
            <a:r>
              <a:rPr lang="en-US" altLang="en-US" sz="2200" dirty="0" smtClean="0">
                <a:solidFill>
                  <a:schemeClr val="tx1"/>
                </a:solidFill>
                <a:hlinkClick r:id="rId2"/>
              </a:rPr>
              <a:t>aklilutt@gmail.com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br>
              <a:rPr lang="en-US" altLang="en-US" sz="2200" dirty="0" smtClean="0">
                <a:solidFill>
                  <a:schemeClr val="tx1"/>
                </a:solidFill>
              </a:rPr>
            </a:br>
            <a:r>
              <a:rPr lang="en-US" altLang="en-US" sz="2200" dirty="0" smtClean="0">
                <a:solidFill>
                  <a:schemeClr val="tx1"/>
                </a:solidFill>
              </a:rPr>
              <a:t>              </a:t>
            </a:r>
            <a:r>
              <a:rPr lang="en-US" altLang="en-US" sz="2200" dirty="0" smtClean="0">
                <a:solidFill>
                  <a:schemeClr val="tx1"/>
                </a:solidFill>
                <a:hlinkClick r:id="rId3"/>
              </a:rPr>
              <a:t>Aklilu.Tadesse@uib.no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nb-NO" dirty="0">
                <a:solidFill>
                  <a:schemeClr val="tx1"/>
                </a:solidFill>
              </a:rPr>
              <a:t/>
            </a:r>
            <a:br>
              <a:rPr lang="nb-NO" dirty="0">
                <a:solidFill>
                  <a:schemeClr val="tx1"/>
                </a:solidFill>
              </a:rPr>
            </a:br>
            <a:endParaRPr lang="nb-NO" sz="4050" b="1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3"/>
            <a:ext cx="7793037" cy="792311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Presentation highlight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39" y="1772816"/>
            <a:ext cx="8569325" cy="4824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Context – Mr. Wang case study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Why OILE?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The Mr. Wang OILE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Results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Discussion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Conclusion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3"/>
            <a:ext cx="7793037" cy="792311"/>
          </a:xfrm>
        </p:spPr>
        <p:txBody>
          <a:bodyPr/>
          <a:lstStyle/>
          <a:p>
            <a:pPr algn="ctr"/>
            <a:r>
              <a:rPr lang="en-US" sz="3600" dirty="0" smtClean="0"/>
              <a:t>Context: Mr</a:t>
            </a:r>
            <a:r>
              <a:rPr lang="en-US" sz="3600" dirty="0"/>
              <a:t>. </a:t>
            </a:r>
            <a:r>
              <a:rPr lang="en-US" sz="3600" dirty="0" smtClean="0"/>
              <a:t>Wang Case Study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1556792"/>
            <a:ext cx="8476431" cy="5040560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Mr. Wang is a </a:t>
            </a:r>
            <a:r>
              <a:rPr lang="en-US" altLang="en-US" sz="2400" dirty="0"/>
              <a:t>reputable bicycle repair shop in Shanghai established by Mr. Wang’s great grandfather in 1912.</a:t>
            </a:r>
          </a:p>
          <a:p>
            <a:endParaRPr lang="en-US" altLang="en-US" sz="2400" dirty="0"/>
          </a:p>
          <a:p>
            <a:r>
              <a:rPr lang="en-US" altLang="en-US" sz="2400" dirty="0"/>
              <a:t>It delivers your bike in top shape after one </a:t>
            </a:r>
            <a:r>
              <a:rPr lang="en-US" altLang="en-US" sz="2400" dirty="0" smtClean="0"/>
              <a:t>day.</a:t>
            </a:r>
            <a:endParaRPr lang="en-US" altLang="en-US" sz="2400" dirty="0"/>
          </a:p>
          <a:p>
            <a:endParaRPr lang="en-US" sz="2400" dirty="0"/>
          </a:p>
          <a:p>
            <a:r>
              <a:rPr lang="en-US" altLang="en-US" sz="2400" dirty="0"/>
              <a:t>Shanghai is a dynamic city with lots of events and bicycle rental is booming there.</a:t>
            </a:r>
          </a:p>
          <a:p>
            <a:endParaRPr lang="en-US" sz="2400" dirty="0"/>
          </a:p>
          <a:p>
            <a:r>
              <a:rPr lang="en-US" sz="2400" dirty="0" smtClean="0"/>
              <a:t>After each event, Mr</a:t>
            </a:r>
            <a:r>
              <a:rPr lang="en-US" sz="2400" dirty="0"/>
              <a:t>. Wang experiences </a:t>
            </a:r>
            <a:r>
              <a:rPr lang="en-US" sz="2400" dirty="0" smtClean="0"/>
              <a:t>lots </a:t>
            </a:r>
            <a:r>
              <a:rPr lang="en-US" sz="2400" dirty="0"/>
              <a:t>of bicycles coming in and oscillations (major disturbances) in </a:t>
            </a:r>
            <a:r>
              <a:rPr lang="en-US" sz="2400" dirty="0" smtClean="0"/>
              <a:t>the </a:t>
            </a:r>
            <a:r>
              <a:rPr lang="en-US" sz="2400" dirty="0"/>
              <a:t>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6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55185"/>
            <a:ext cx="7793037" cy="741789"/>
          </a:xfrm>
        </p:spPr>
        <p:txBody>
          <a:bodyPr/>
          <a:lstStyle/>
          <a:p>
            <a:pPr algn="ctr"/>
            <a:r>
              <a:rPr lang="en-US" dirty="0"/>
              <a:t>Mr. Wang’s Problem</a:t>
            </a:r>
            <a:endParaRPr lang="nb-NO" dirty="0"/>
          </a:p>
        </p:txBody>
      </p:sp>
      <p:pic>
        <p:nvPicPr>
          <p:cNvPr id="4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340768"/>
            <a:ext cx="6937177" cy="417646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29BBC1B-36D2-2445-ADAD-47F68ADCB02E}"/>
              </a:ext>
            </a:extLst>
          </p:cNvPr>
          <p:cNvSpPr txBox="1"/>
          <p:nvPr/>
        </p:nvSpPr>
        <p:spPr>
          <a:xfrm>
            <a:off x="5081638" y="3010054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0619178-18D3-B446-BE4A-5BD5A4FCB357}"/>
              </a:ext>
            </a:extLst>
          </p:cNvPr>
          <p:cNvSpPr txBox="1"/>
          <p:nvPr/>
        </p:nvSpPr>
        <p:spPr>
          <a:xfrm>
            <a:off x="4283968" y="3162454"/>
            <a:ext cx="282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F1362E2-8B2A-6A4D-9800-1C418816866A}"/>
              </a:ext>
            </a:extLst>
          </p:cNvPr>
          <p:cNvSpPr txBox="1"/>
          <p:nvPr/>
        </p:nvSpPr>
        <p:spPr>
          <a:xfrm>
            <a:off x="1822797" y="3132584"/>
            <a:ext cx="282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9F9565A-D3A6-3C46-82E1-140D578A3D92}"/>
              </a:ext>
            </a:extLst>
          </p:cNvPr>
          <p:cNvSpPr txBox="1"/>
          <p:nvPr/>
        </p:nvSpPr>
        <p:spPr>
          <a:xfrm>
            <a:off x="5004048" y="4451811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3D32166-B81B-8842-B937-3ECEF36CA814}"/>
              </a:ext>
            </a:extLst>
          </p:cNvPr>
          <p:cNvSpPr txBox="1"/>
          <p:nvPr/>
        </p:nvSpPr>
        <p:spPr>
          <a:xfrm>
            <a:off x="4152913" y="4458598"/>
            <a:ext cx="282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014D097-DF97-8843-B6BA-A925AFF17FDF}"/>
              </a:ext>
            </a:extLst>
          </p:cNvPr>
          <p:cNvSpPr txBox="1"/>
          <p:nvPr/>
        </p:nvSpPr>
        <p:spPr>
          <a:xfrm>
            <a:off x="1625254" y="4435997"/>
            <a:ext cx="282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3930" y="5661026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In the short run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company is not able to tackle the increase in demand very well. In the very long run, there are signs that indicate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it works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to the satisfaction of Mr.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Wang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- stabilizing the Backlog and the Service Time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97419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3"/>
            <a:ext cx="7793037" cy="792311"/>
          </a:xfrm>
        </p:spPr>
        <p:txBody>
          <a:bodyPr/>
          <a:lstStyle/>
          <a:p>
            <a:pPr algn="ctr"/>
            <a:r>
              <a:rPr lang="nb-NO" sz="3600" dirty="0" err="1"/>
              <a:t>Why</a:t>
            </a:r>
            <a:r>
              <a:rPr lang="nb-NO" sz="3600" dirty="0"/>
              <a:t> OILE?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1556792"/>
            <a:ext cx="8476431" cy="50405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Numerous </a:t>
            </a:r>
            <a:r>
              <a:rPr lang="en-US" sz="2400" dirty="0"/>
              <a:t>studies document that people have difficulties comprehending Complex Dynamic Systems (CDS) and managing these systems </a:t>
            </a:r>
            <a:r>
              <a:rPr lang="en-US" sz="2400" dirty="0" smtClean="0"/>
              <a:t>effectively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/>
              <a:t>difficulty in understanding arises from lack of: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Cognitive </a:t>
            </a:r>
            <a:r>
              <a:rPr lang="en-US" sz="2000" dirty="0"/>
              <a:t>capability to comprehend structural complexity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Skills </a:t>
            </a:r>
            <a:r>
              <a:rPr lang="en-US" sz="2000" dirty="0"/>
              <a:t>to infer dynamic behavior of a system from its underlying structures.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Effectiveness </a:t>
            </a:r>
            <a:r>
              <a:rPr lang="en-US" sz="2000" dirty="0"/>
              <a:t>of methods, techniques and tools that are available to analyze systems </a:t>
            </a:r>
          </a:p>
        </p:txBody>
      </p:sp>
      <p:sp>
        <p:nvSpPr>
          <p:cNvPr id="4" name="Oval 3"/>
          <p:cNvSpPr/>
          <p:nvPr/>
        </p:nvSpPr>
        <p:spPr>
          <a:xfrm>
            <a:off x="601302" y="5013176"/>
            <a:ext cx="8342672" cy="13464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9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1"/>
            <a:ext cx="7793037" cy="720303"/>
          </a:xfrm>
        </p:spPr>
        <p:txBody>
          <a:bodyPr/>
          <a:lstStyle/>
          <a:p>
            <a:pPr algn="ctr">
              <a:defRPr/>
            </a:pPr>
            <a:r>
              <a:rPr lang="nb-NO" sz="3600" dirty="0">
                <a:cs typeface="Narkisim" panose="020E0502050101010101" pitchFamily="34" charset="-79"/>
              </a:rPr>
              <a:t>The </a:t>
            </a:r>
            <a:r>
              <a:rPr lang="nb-NO" sz="3600" dirty="0" smtClean="0">
                <a:cs typeface="Narkisim" panose="020E0502050101010101" pitchFamily="34" charset="-79"/>
              </a:rPr>
              <a:t>Mr. Wang OILE</a:t>
            </a:r>
            <a:endParaRPr lang="nb-NO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556792"/>
            <a:ext cx="7993062" cy="4967514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/>
              <a:t>An </a:t>
            </a:r>
            <a:r>
              <a:rPr lang="en-US" sz="2400" dirty="0"/>
              <a:t>asynchronous, personalized and adaptive OILE with the following characteristics: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It presents a complex, dynamic problem that learners should address in its entirety. It then allows learners to progress through a sequence of learning </a:t>
            </a:r>
            <a:r>
              <a:rPr lang="en-US" sz="2000" dirty="0" smtClean="0"/>
              <a:t>tasks </a:t>
            </a:r>
            <a:r>
              <a:rPr lang="en-US" sz="2000" dirty="0"/>
              <a:t>from easy to complex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After completion of each learning task, the OILE provides learners with supportive information based on their individual performance. The support fades away as learners gain expertise.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The OILE tracks and collects information on learners’ progress and generates learning analytics. </a:t>
            </a:r>
          </a:p>
        </p:txBody>
      </p:sp>
    </p:spTree>
    <p:extLst>
      <p:ext uri="{BB962C8B-B14F-4D97-AF65-F5344CB8AC3E}">
        <p14:creationId xmlns:p14="http://schemas.microsoft.com/office/powerpoint/2010/main" val="20308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21" y="608013"/>
            <a:ext cx="7704211" cy="654050"/>
          </a:xfrm>
        </p:spPr>
        <p:txBody>
          <a:bodyPr/>
          <a:lstStyle/>
          <a:p>
            <a:pPr algn="ctr">
              <a:defRPr/>
            </a:pPr>
            <a:r>
              <a:rPr lang="nb-NO" sz="3600" dirty="0">
                <a:cs typeface="Narkisim" panose="020E0502050101010101" pitchFamily="34" charset="-79"/>
              </a:rPr>
              <a:t>The OILE …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042988" y="1412875"/>
            <a:ext cx="29511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welcome page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-102"/>
          <a:stretch/>
        </p:blipFill>
        <p:spPr bwMode="auto">
          <a:xfrm>
            <a:off x="1042988" y="1916832"/>
            <a:ext cx="7489452" cy="42484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02420"/>
            <a:ext cx="8280846" cy="8032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nb-NO" sz="3600" dirty="0">
                <a:cs typeface="Times New Roman" panose="02020603050405020304" pitchFamily="18" charset="0"/>
              </a:rPr>
              <a:t>The OILE: Templet for item description</a:t>
            </a:r>
            <a:endParaRPr lang="nb-NO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2788" y="2316163"/>
          <a:ext cx="7891462" cy="4316588"/>
        </p:xfrm>
        <a:graphic>
          <a:graphicData uri="http://schemas.openxmlformats.org/drawingml/2006/table">
            <a:tbl>
              <a:tblPr firstRow="1" firstCol="1" bandRow="1"/>
              <a:tblGrid>
                <a:gridCol w="1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5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222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Task and item number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42" marR="53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Stimulus material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(Feed-up)</a:t>
                      </a: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42" marR="53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192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Question                                                                                                                                                  </a:t>
                      </a: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42" marR="53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2788" y="1739900"/>
          <a:ext cx="7891462" cy="5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91462">
                  <a:extLst>
                    <a:ext uri="{9D8B030D-6E8A-4147-A177-3AD203B41FA5}">
                      <a16:colId xmlns:a16="http://schemas.microsoft.com/office/drawing/2014/main" val="4284395251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Navigation Buttons</a:t>
                      </a:r>
                    </a:p>
                  </a:txBody>
                  <a:tcPr marL="91432" marR="91432" marT="45797" marB="45797"/>
                </a:tc>
                <a:extLst>
                  <a:ext uri="{0D108BD9-81ED-4DB2-BD59-A6C34878D82A}">
                    <a16:rowId xmlns:a16="http://schemas.microsoft.com/office/drawing/2014/main" val="3980215891"/>
                  </a:ext>
                </a:extLst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 rot="-5400000">
            <a:off x="257969" y="4647406"/>
            <a:ext cx="24399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nb-NO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Multiple Choice </a:t>
            </a:r>
          </a:p>
          <a:p>
            <a:pPr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nb-NO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Alternatives</a:t>
            </a:r>
            <a:r>
              <a:rPr lang="en-US" altLang="nb-NO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nb-NO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</a:t>
            </a:r>
            <a:endParaRPr lang="nb-NO" altLang="nb-NO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93477"/>
            <a:ext cx="8280920" cy="8032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nb-NO" sz="3600" dirty="0">
                <a:cs typeface="Times New Roman" panose="02020603050405020304" pitchFamily="18" charset="0"/>
              </a:rPr>
              <a:t>The OILE: Templet for Feedback</a:t>
            </a:r>
            <a:endParaRPr lang="nb-NO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06180"/>
              </p:ext>
            </p:extLst>
          </p:nvPr>
        </p:nvGraphicFramePr>
        <p:xfrm>
          <a:off x="712788" y="2316163"/>
          <a:ext cx="7891462" cy="4136136"/>
        </p:xfrm>
        <a:graphic>
          <a:graphicData uri="http://schemas.openxmlformats.org/drawingml/2006/table">
            <a:tbl>
              <a:tblPr firstRow="1" firstCol="1" bandRow="1"/>
              <a:tblGrid>
                <a:gridCol w="789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Feedback: </a:t>
                      </a:r>
                      <a:r>
                        <a:rPr lang="en-US" sz="2400" b="0" baseline="0" noProof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gives the reason why the student’s response is not correct and supports the student to re-correct its response</a:t>
                      </a:r>
                      <a:endParaRPr lang="en-US" sz="2400" b="0" noProof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nb-NO" sz="2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nb-NO" sz="2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 </a:t>
                      </a:r>
                      <a:endParaRPr lang="nb-NO" sz="2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842" marR="53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2788" y="1739900"/>
          <a:ext cx="7891462" cy="557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91462">
                  <a:extLst>
                    <a:ext uri="{9D8B030D-6E8A-4147-A177-3AD203B41FA5}">
                      <a16:colId xmlns:a16="http://schemas.microsoft.com/office/drawing/2014/main" val="4284395251"/>
                    </a:ext>
                  </a:extLst>
                </a:gridCol>
              </a:tblGrid>
              <a:tr h="557213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Navigation Buttons</a:t>
                      </a:r>
                    </a:p>
                  </a:txBody>
                  <a:tcPr marL="91432" marR="91432" marT="45797" marB="45797"/>
                </a:tc>
                <a:extLst>
                  <a:ext uri="{0D108BD9-81ED-4DB2-BD59-A6C34878D82A}">
                    <a16:rowId xmlns:a16="http://schemas.microsoft.com/office/drawing/2014/main" val="3980215891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576" y="4581128"/>
            <a:ext cx="7652513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nb-NO" sz="2400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Feed-forward: gives the right reason why the student’s answer is correct and why the other alternatives are not</a:t>
            </a:r>
            <a:endParaRPr lang="en-US" altLang="nb-NO" sz="2400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24147</TotalTime>
  <Words>681</Words>
  <Application>Microsoft Office PowerPoint</Application>
  <PresentationFormat>On-screen Show (4:3)</PresentationFormat>
  <Paragraphs>145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Narkisim</vt:lpstr>
      <vt:lpstr>Tahoma</vt:lpstr>
      <vt:lpstr>Times New Roman</vt:lpstr>
      <vt:lpstr>Wingdings</vt:lpstr>
      <vt:lpstr>Blends</vt:lpstr>
      <vt:lpstr>Effect of online interactive learning environments on students’ complex dynamic problem solving skills</vt:lpstr>
      <vt:lpstr>Presentation highlight</vt:lpstr>
      <vt:lpstr>Context: Mr. Wang Case Study</vt:lpstr>
      <vt:lpstr>Mr. Wang’s Problem</vt:lpstr>
      <vt:lpstr>Why OILE?</vt:lpstr>
      <vt:lpstr>The Mr. Wang OILE</vt:lpstr>
      <vt:lpstr>The OILE …</vt:lpstr>
      <vt:lpstr>The OILE: Templet for item description</vt:lpstr>
      <vt:lpstr>The OILE: Templet for Feedback</vt:lpstr>
      <vt:lpstr>PowerPoint Presentation</vt:lpstr>
      <vt:lpstr>Results: Exp’t Vs Control group</vt:lpstr>
      <vt:lpstr>Discussion: Feedback from the OILE </vt:lpstr>
      <vt:lpstr>Discussion: Feedback from the OILE </vt:lpstr>
      <vt:lpstr>Conclusion</vt:lpstr>
      <vt:lpstr>Thank You!  Questions?   Contact: Aklilu Tadesse  Email: aklilutt@gmail.com                Aklilu.Tadesse@uib.no  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hindre misforståelser av klimaproblemet</dc:title>
  <dc:creator>sinem</dc:creator>
  <cp:lastModifiedBy>Aklilu Tilahun Tadesse</cp:lastModifiedBy>
  <cp:revision>495</cp:revision>
  <dcterms:created xsi:type="dcterms:W3CDTF">2006-09-04T13:56:21Z</dcterms:created>
  <dcterms:modified xsi:type="dcterms:W3CDTF">2019-06-25T22:14:29Z</dcterms:modified>
</cp:coreProperties>
</file>