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6"/>
    <p:restoredTop sz="94632"/>
  </p:normalViewPr>
  <p:slideViewPr>
    <p:cSldViewPr>
      <p:cViewPr>
        <p:scale>
          <a:sx n="179" d="100"/>
          <a:sy n="179" d="100"/>
        </p:scale>
        <p:origin x="2840" y="8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page: Bold</a:t>
            </a:r>
            <a:r>
              <a:rPr lang="en-US" baseline="0" dirty="0"/>
              <a:t> the name of the presenter and display your name as you want it read by the moderator (</a:t>
            </a:r>
            <a:r>
              <a:rPr lang="en-US" baseline="0" dirty="0" err="1"/>
              <a:t>eg</a:t>
            </a:r>
            <a:r>
              <a:rPr lang="en-US" baseline="0" dirty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Statement:</a:t>
            </a:r>
            <a:r>
              <a:rPr lang="en-US" baseline="0" dirty="0"/>
              <a:t> Do not change this title.  Keep fonts big (24 </a:t>
            </a:r>
            <a:r>
              <a:rPr lang="en-US" baseline="0" dirty="0" err="1"/>
              <a:t>pt</a:t>
            </a:r>
            <a:r>
              <a:rPr lang="en-US" baseline="0" dirty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big fonts, do not alter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3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short. Show</a:t>
            </a:r>
            <a:r>
              <a:rPr lang="en-US" baseline="0" dirty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656" y="2057400"/>
            <a:ext cx="8094688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Wetland City Planning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for the Controversy Surrounding Water levels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Min Kim, </a:t>
            </a:r>
            <a:r>
              <a:rPr lang="en-US" sz="2800" b="1" dirty="0" err="1" smtClean="0">
                <a:solidFill>
                  <a:schemeClr val="tx1"/>
                </a:solidFill>
              </a:rPr>
              <a:t>Jinhyung</a:t>
            </a:r>
            <a:r>
              <a:rPr lang="en-US" sz="2800" b="1" dirty="0" smtClean="0">
                <a:solidFill>
                  <a:schemeClr val="tx1"/>
                </a:solidFill>
              </a:rPr>
              <a:t> Chon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Department of Ecological Engineering and Environmental Science, Korea University, Seoul, Republic of Korea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0:00-0:30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“Wetland City” initiative </a:t>
            </a:r>
            <a:r>
              <a:rPr lang="en-US" sz="2400" dirty="0" smtClean="0"/>
              <a:t>(IUCN, 2015)</a:t>
            </a:r>
            <a:endParaRPr lang="en-US" sz="2400" dirty="0"/>
          </a:p>
          <a:p>
            <a:pPr marL="715963" lvl="1" indent="-358775"/>
            <a:r>
              <a:rPr lang="en-US" sz="2600" dirty="0" smtClean="0"/>
              <a:t>New wetland management from a social-ecological system(SES) perspective</a:t>
            </a:r>
          </a:p>
          <a:p>
            <a:pPr marL="715963" lvl="1" indent="-358775">
              <a:spcAft>
                <a:spcPts val="1200"/>
              </a:spcAft>
            </a:pPr>
            <a:r>
              <a:rPr lang="en-US" sz="2600" dirty="0" smtClean="0"/>
              <a:t>Wetland and water is a key natural resource in the SES of Wetland City</a:t>
            </a:r>
          </a:p>
          <a:p>
            <a:pPr marL="414338" indent="-457200">
              <a:buFont typeface="Arial" charset="0"/>
              <a:buChar char="•"/>
            </a:pPr>
            <a:r>
              <a:rPr lang="en-US" sz="2800" b="1" dirty="0" smtClean="0"/>
              <a:t>Controversy among Stakeholders with different mental models</a:t>
            </a:r>
          </a:p>
          <a:p>
            <a:pPr marL="715963" lvl="1" indent="-358775"/>
            <a:r>
              <a:rPr lang="en-US" altLang="ko-KR" sz="2600" dirty="0" smtClean="0"/>
              <a:t>Stakeholders in </a:t>
            </a:r>
            <a:r>
              <a:rPr lang="en-US" altLang="ko-KR" sz="2600" dirty="0" err="1" smtClean="0"/>
              <a:t>Chanyeong</a:t>
            </a:r>
            <a:r>
              <a:rPr lang="en-US" altLang="ko-KR" sz="2600" dirty="0" smtClean="0"/>
              <a:t>-gun, one of the Wetland City candidates, managing wetland with each </a:t>
            </a:r>
            <a:r>
              <a:rPr lang="en-US" altLang="ko-KR" sz="2600" dirty="0"/>
              <a:t>mental </a:t>
            </a:r>
            <a:r>
              <a:rPr lang="en-US" altLang="ko-KR" sz="2600" dirty="0" smtClean="0"/>
              <a:t>models</a:t>
            </a:r>
            <a:endParaRPr lang="en-US" altLang="ko-KR" sz="2600" dirty="0"/>
          </a:p>
          <a:p>
            <a:pPr marL="715963" lvl="1" indent="-358775"/>
            <a:r>
              <a:rPr lang="en-US" altLang="ko-KR" sz="2600" dirty="0"/>
              <a:t>No considering social system as wetland city</a:t>
            </a:r>
          </a:p>
          <a:p>
            <a:pPr marL="715963" lvl="1" indent="-358775"/>
            <a:r>
              <a:rPr lang="en-US" altLang="ko-KR" sz="2600" dirty="0"/>
              <a:t>No alternative to frequent flood leading to local residents who fail to manage water </a:t>
            </a:r>
            <a:r>
              <a:rPr lang="en-US" altLang="ko-KR" sz="2600" dirty="0" smtClean="0"/>
              <a:t>level</a:t>
            </a:r>
            <a:endParaRPr lang="en-US" altLang="ko-KR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2:00-3:30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Approach or Dynamic Hypothesis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09666" y="1163793"/>
            <a:ext cx="8703353" cy="1379708"/>
            <a:chOff x="226334" y="914400"/>
            <a:chExt cx="8703353" cy="1379708"/>
          </a:xfrm>
        </p:grpSpPr>
        <p:pic>
          <p:nvPicPr>
            <p:cNvPr id="17" name="그림 16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334" y="915035"/>
              <a:ext cx="2057400" cy="13787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그림 17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057" y="915035"/>
              <a:ext cx="2056427" cy="13787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그림 18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133"/>
            <a:stretch/>
          </p:blipFill>
          <p:spPr bwMode="auto">
            <a:xfrm>
              <a:off x="4650807" y="915035"/>
              <a:ext cx="2066157" cy="137873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</p:pic>
        <p:pic>
          <p:nvPicPr>
            <p:cNvPr id="20" name="그림 19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2287" y="914400"/>
              <a:ext cx="2057400" cy="1379708"/>
            </a:xfrm>
            <a:prstGeom prst="rect">
              <a:avLst/>
            </a:prstGeom>
            <a:noFill/>
          </p:spPr>
        </p:pic>
      </p:grpSp>
      <p:sp>
        <p:nvSpPr>
          <p:cNvPr id="14" name="텍스트 상자 13"/>
          <p:cNvSpPr txBox="1"/>
          <p:nvPr/>
        </p:nvSpPr>
        <p:spPr>
          <a:xfrm>
            <a:off x="152400" y="72461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400" b="1" dirty="0" smtClean="0"/>
              <a:t>Discovery of dynamic </a:t>
            </a:r>
            <a:r>
              <a:rPr kumimoji="1" lang="en-US" altLang="ko-KR" sz="2400" b="1" dirty="0"/>
              <a:t>p</a:t>
            </a:r>
            <a:r>
              <a:rPr kumimoji="1" lang="en-US" altLang="ko-KR" sz="2400" b="1" dirty="0" smtClean="0"/>
              <a:t>roblems in the study site </a:t>
            </a:r>
            <a:endParaRPr kumimoji="1" lang="ko-KR" altLang="en-US" sz="2400" b="1" dirty="0"/>
          </a:p>
        </p:txBody>
      </p:sp>
      <p:sp>
        <p:nvSpPr>
          <p:cNvPr id="15" name="텍스트 상자 14"/>
          <p:cNvSpPr txBox="1"/>
          <p:nvPr/>
        </p:nvSpPr>
        <p:spPr>
          <a:xfrm>
            <a:off x="205288" y="252441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600" dirty="0" smtClean="0"/>
              <a:t>Willow growth</a:t>
            </a:r>
            <a:endParaRPr kumimoji="1"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2349155" y="2524416"/>
            <a:ext cx="22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/>
              <a:t>Drain-pump competition </a:t>
            </a:r>
            <a:endParaRPr kumimoji="1" lang="ko-KR" altLang="en-US" sz="1600" dirty="0"/>
          </a:p>
        </p:txBody>
      </p:sp>
      <p:sp>
        <p:nvSpPr>
          <p:cNvPr id="21" name="직사각형 20"/>
          <p:cNvSpPr/>
          <p:nvPr/>
        </p:nvSpPr>
        <p:spPr>
          <a:xfrm>
            <a:off x="4648296" y="2524416"/>
            <a:ext cx="205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600" dirty="0"/>
              <a:t>Fishery structure</a:t>
            </a:r>
            <a:r>
              <a:rPr kumimoji="1" lang="ko-KR" altLang="ko-KR" sz="1600" dirty="0"/>
              <a:t> </a:t>
            </a:r>
            <a:endParaRPr kumimoji="1" lang="ko-KR" altLang="en-US" sz="1600" dirty="0"/>
          </a:p>
        </p:txBody>
      </p:sp>
      <p:sp>
        <p:nvSpPr>
          <p:cNvPr id="22" name="직사각형 21"/>
          <p:cNvSpPr/>
          <p:nvPr/>
        </p:nvSpPr>
        <p:spPr>
          <a:xfrm>
            <a:off x="6855619" y="2524416"/>
            <a:ext cx="205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600" dirty="0"/>
              <a:t>W</a:t>
            </a:r>
            <a:r>
              <a:rPr kumimoji="1" lang="en-US" altLang="ko-KR" sz="1600" dirty="0" smtClean="0"/>
              <a:t>ater </a:t>
            </a:r>
            <a:r>
              <a:rPr kumimoji="1" lang="en-US" altLang="ko-KR" sz="1600" dirty="0"/>
              <a:t>demand</a:t>
            </a:r>
            <a:r>
              <a:rPr kumimoji="1" lang="ko-KR" altLang="ko-KR" sz="1600" dirty="0"/>
              <a:t> </a:t>
            </a:r>
            <a:endParaRPr kumimoji="1" lang="ko-KR" altLang="en-US" sz="1600" dirty="0"/>
          </a:p>
        </p:txBody>
      </p:sp>
      <p:sp>
        <p:nvSpPr>
          <p:cNvPr id="23" name="아래쪽 화살표[D] 22"/>
          <p:cNvSpPr/>
          <p:nvPr/>
        </p:nvSpPr>
        <p:spPr>
          <a:xfrm>
            <a:off x="3580035" y="3299551"/>
            <a:ext cx="1981200" cy="621287"/>
          </a:xfrm>
          <a:prstGeom prst="downArrow">
            <a:avLst>
              <a:gd name="adj1" fmla="val 60962"/>
              <a:gd name="adj2" fmla="val 7184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45683" y="4201107"/>
            <a:ext cx="8427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400" dirty="0"/>
              <a:t>T</a:t>
            </a:r>
            <a:r>
              <a:rPr kumimoji="1" lang="en-US" altLang="ko-KR" sz="2400" dirty="0" smtClean="0"/>
              <a:t>o </a:t>
            </a:r>
            <a:r>
              <a:rPr kumimoji="1" lang="en-US" altLang="ko-KR" sz="2400" dirty="0"/>
              <a:t>suggest strategies for Wetland City planning through analyzing social and ecological problem structure by system dynamics analysis in </a:t>
            </a:r>
            <a:r>
              <a:rPr kumimoji="1" lang="en-US" altLang="ko-KR" sz="2400" dirty="0" err="1" smtClean="0"/>
              <a:t>Chanyong</a:t>
            </a:r>
            <a:r>
              <a:rPr kumimoji="1" lang="en-US" altLang="ko-KR" sz="2400" dirty="0" smtClean="0"/>
              <a:t>-gun with</a:t>
            </a:r>
            <a:r>
              <a:rPr kumimoji="1" lang="en-US" altLang="ko-KR" sz="2400" dirty="0"/>
              <a:t> </a:t>
            </a:r>
            <a:r>
              <a:rPr kumimoji="1" lang="en-US" altLang="ko-KR" sz="2400" dirty="0" err="1"/>
              <a:t>Upo</a:t>
            </a:r>
            <a:r>
              <a:rPr kumimoji="1" lang="en-US" altLang="ko-KR" sz="2400" dirty="0"/>
              <a:t> </a:t>
            </a:r>
            <a:r>
              <a:rPr kumimoji="1" lang="en-US" altLang="ko-KR" sz="2400" dirty="0" smtClean="0"/>
              <a:t>Wetland(</a:t>
            </a:r>
            <a:r>
              <a:rPr kumimoji="1" lang="en-US" altLang="ko-KR" sz="2400" dirty="0" err="1" smtClean="0"/>
              <a:t>Ramsar</a:t>
            </a:r>
            <a:r>
              <a:rPr kumimoji="1" lang="en-US" altLang="ko-KR" sz="2400" dirty="0" smtClean="0"/>
              <a:t> site).</a:t>
            </a:r>
            <a:r>
              <a:rPr kumimoji="1" lang="ko-KR" altLang="ko-KR" sz="2400" dirty="0" smtClean="0"/>
              <a:t> </a:t>
            </a:r>
            <a:endParaRPr kumimoji="1"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12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타원 19"/>
          <p:cNvSpPr/>
          <p:nvPr/>
        </p:nvSpPr>
        <p:spPr>
          <a:xfrm>
            <a:off x="4267200" y="5163573"/>
            <a:ext cx="2215268" cy="1600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114344" y="3128326"/>
            <a:ext cx="2801056" cy="29635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95378" y="4495800"/>
            <a:ext cx="3462222" cy="20470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895600" y="1411747"/>
            <a:ext cx="4724400" cy="204704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Progress and Insights to Share</a:t>
            </a:r>
          </a:p>
        </p:txBody>
      </p:sp>
      <p:pic>
        <p:nvPicPr>
          <p:cNvPr id="14" name="내용 개체 틀 13">
            <a:extLst>
              <a:ext uri="{FF2B5EF4-FFF2-40B4-BE49-F238E27FC236}">
                <a16:creationId xmlns:a16="http://schemas.microsoft.com/office/drawing/2014/main" xmlns="" id="{08152DBA-2FC8-4603-A139-47CDBB026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4555" y="1600200"/>
            <a:ext cx="8494890" cy="5069346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8382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Around </a:t>
            </a:r>
            <a:r>
              <a:rPr lang="en-US" sz="3000" b="1" dirty="0"/>
              <a:t>w</a:t>
            </a:r>
            <a:r>
              <a:rPr lang="en-US" sz="3000" b="1" dirty="0" smtClean="0"/>
              <a:t>ater volume, there are four(4) social-ecological problems interrelated.</a:t>
            </a:r>
            <a:endParaRPr lang="en-US" sz="24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3962400" y="4495800"/>
            <a:ext cx="6858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1" name="텍스트 상자 20"/>
          <p:cNvSpPr txBox="1"/>
          <p:nvPr/>
        </p:nvSpPr>
        <p:spPr>
          <a:xfrm>
            <a:off x="615611" y="1600200"/>
            <a:ext cx="22799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smtClean="0">
                <a:solidFill>
                  <a:schemeClr val="accent3">
                    <a:lumMod val="75000"/>
                  </a:schemeClr>
                </a:solidFill>
              </a:rPr>
              <a:t>- Willow </a:t>
            </a:r>
            <a:r>
              <a:rPr lang="en-US" altLang="ko-KR" sz="2200" dirty="0">
                <a:solidFill>
                  <a:schemeClr val="accent3">
                    <a:lumMod val="75000"/>
                  </a:schemeClr>
                </a:solidFill>
              </a:rPr>
              <a:t>Thinning</a:t>
            </a:r>
          </a:p>
          <a:p>
            <a:pPr marL="184150" indent="-184150"/>
            <a:r>
              <a:rPr lang="en-US" altLang="ko-KR" sz="2200" dirty="0" smtClean="0"/>
              <a:t>- </a:t>
            </a: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Drain </a:t>
            </a:r>
            <a:r>
              <a:rPr lang="en-US" altLang="ko-KR" sz="2200" dirty="0">
                <a:solidFill>
                  <a:schemeClr val="accent4">
                    <a:lumMod val="75000"/>
                  </a:schemeClr>
                </a:solidFill>
              </a:rPr>
              <a:t>-pump competition</a:t>
            </a:r>
          </a:p>
          <a:p>
            <a:r>
              <a:rPr lang="en-US" altLang="ko-KR" sz="2200" dirty="0" smtClean="0"/>
              <a:t>- </a:t>
            </a:r>
            <a:r>
              <a:rPr lang="en-US" altLang="ko-KR" sz="2200" dirty="0" smtClean="0">
                <a:solidFill>
                  <a:schemeClr val="accent2">
                    <a:lumMod val="75000"/>
                  </a:schemeClr>
                </a:solidFill>
              </a:rPr>
              <a:t>Fishery </a:t>
            </a:r>
            <a:r>
              <a:rPr lang="en-US" altLang="ko-KR" sz="2200" dirty="0">
                <a:solidFill>
                  <a:schemeClr val="accent2">
                    <a:lumMod val="75000"/>
                  </a:schemeClr>
                </a:solidFill>
              </a:rPr>
              <a:t>structure</a:t>
            </a:r>
          </a:p>
          <a:p>
            <a:r>
              <a:rPr lang="en-US" altLang="ko-KR" sz="2200" dirty="0" smtClean="0"/>
              <a:t>- </a:t>
            </a:r>
            <a:r>
              <a:rPr lang="en-US" altLang="ko-KR" sz="2200" dirty="0" smtClean="0">
                <a:solidFill>
                  <a:schemeClr val="accent5">
                    <a:lumMod val="75000"/>
                  </a:schemeClr>
                </a:solidFill>
              </a:rPr>
              <a:t>Water </a:t>
            </a:r>
            <a:r>
              <a:rPr lang="en-US" altLang="ko-KR" sz="2200" dirty="0">
                <a:solidFill>
                  <a:schemeClr val="accent5">
                    <a:lumMod val="75000"/>
                  </a:schemeClr>
                </a:solidFill>
              </a:rPr>
              <a:t>demand</a:t>
            </a:r>
            <a:endParaRPr lang="ko-KR" alt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334</Words>
  <Application>Microsoft Macintosh PowerPoint</Application>
  <PresentationFormat>화면 슬라이드 쇼(4:3)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Avenir LT Std 55 Roman</vt:lpstr>
      <vt:lpstr>Calibri</vt:lpstr>
      <vt:lpstr>Arial</vt:lpstr>
      <vt:lpstr>Office Theme</vt:lpstr>
      <vt:lpstr>Wetland City Planning  for the Controversy Surrounding Water levels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김민</cp:lastModifiedBy>
  <cp:revision>31</cp:revision>
  <cp:lastPrinted>2018-05-29T13:54:06Z</cp:lastPrinted>
  <dcterms:created xsi:type="dcterms:W3CDTF">2018-04-25T19:48:46Z</dcterms:created>
  <dcterms:modified xsi:type="dcterms:W3CDTF">2018-07-16T20:47:35Z</dcterms:modified>
</cp:coreProperties>
</file>