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14"/>
  </p:notesMasterIdLst>
  <p:handoutMasterIdLst>
    <p:handoutMasterId r:id="rId15"/>
  </p:handoutMasterIdLst>
  <p:sldIdLst>
    <p:sldId id="402" r:id="rId3"/>
    <p:sldId id="445" r:id="rId4"/>
    <p:sldId id="444" r:id="rId5"/>
    <p:sldId id="433" r:id="rId6"/>
    <p:sldId id="434" r:id="rId7"/>
    <p:sldId id="435" r:id="rId8"/>
    <p:sldId id="440" r:id="rId9"/>
    <p:sldId id="441" r:id="rId10"/>
    <p:sldId id="437" r:id="rId11"/>
    <p:sldId id="442" r:id="rId12"/>
    <p:sldId id="432" r:id="rId13"/>
  </p:sldIdLst>
  <p:sldSz cx="17345025" cy="9756775"/>
  <p:notesSz cx="6858000" cy="9144000"/>
  <p:custDataLst>
    <p:tags r:id="rId16"/>
  </p:custDataLst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22"/>
    <a:srgbClr val="B72E1B"/>
    <a:srgbClr val="BF2E1B"/>
    <a:srgbClr val="A8011B"/>
    <a:srgbClr val="BE2E1A"/>
    <a:srgbClr val="B3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 autoAdjust="0"/>
    <p:restoredTop sz="83890" autoAdjust="0"/>
  </p:normalViewPr>
  <p:slideViewPr>
    <p:cSldViewPr snapToGrid="0" snapToObjects="1">
      <p:cViewPr varScale="1">
        <p:scale>
          <a:sx n="55" d="100"/>
          <a:sy n="55" d="100"/>
        </p:scale>
        <p:origin x="858" y="72"/>
      </p:cViewPr>
      <p:guideLst>
        <p:guide orient="horz" pos="3073"/>
        <p:guide pos="5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5-7-2018</a:t>
            </a:fld>
            <a:endParaRPr lang="nl-NL" alt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5-7-2018</a:t>
            </a:fld>
            <a:endParaRPr lang="nl-NL" alt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6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examples are cyber attacks with their results known in the media while preventing these attacks were relatively easy (patching, update, strong passwords). However, it did not happen.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DFE1-544E-4AD0-8AE2-9ADF9877B11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86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2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Contact information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DFE1-544E-4AD0-8AE2-9ADF9877B11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7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513" y="1799999"/>
            <a:ext cx="14886358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5-7-2018</a:t>
            </a:fld>
            <a:endParaRPr lang="nl-NL" altLang="nl-NL" dirty="0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1200665" y="8980714"/>
            <a:ext cx="1488652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57756" y="9147198"/>
            <a:ext cx="2229115" cy="5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513" y="1799999"/>
            <a:ext cx="14886358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5-7-2018</a:t>
            </a:fld>
            <a:endParaRPr lang="nl-NL" alt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756" y="9147198"/>
            <a:ext cx="2229115" cy="507738"/>
          </a:xfrm>
          <a:prstGeom prst="rect">
            <a:avLst/>
          </a:prstGeom>
        </p:spPr>
      </p:pic>
    </p:spTree>
    <p:extLst/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621908"/>
              </p:ext>
            </p:extLst>
          </p:nvPr>
        </p:nvGraphicFramePr>
        <p:xfrm>
          <a:off x="2259" y="2260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" y="2260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1202963" y="1818740"/>
            <a:ext cx="14922490" cy="7003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 marL="381693" indent="-381693">
              <a:buClr>
                <a:schemeClr val="accent1"/>
              </a:buClr>
              <a:buFont typeface="ING Me" pitchFamily="2" charset="0"/>
              <a:buChar char="•"/>
              <a:defRPr/>
            </a:lvl2pPr>
            <a:lvl3pPr marL="763385" indent="-379434">
              <a:buClr>
                <a:schemeClr val="accent2"/>
              </a:buClr>
              <a:defRPr/>
            </a:lvl3pPr>
            <a:lvl4pPr marL="1149596" indent="-370400">
              <a:buClr>
                <a:schemeClr val="accent3"/>
              </a:buClr>
              <a:defRPr/>
            </a:lvl4pPr>
            <a:lvl5pPr marL="1524513" indent="-359108">
              <a:buClr>
                <a:schemeClr val="accent4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24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4563203"/>
              </p:ext>
            </p:extLst>
          </p:nvPr>
        </p:nvGraphicFramePr>
        <p:xfrm>
          <a:off x="2259" y="2260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" y="2260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1202963" y="1818740"/>
            <a:ext cx="14922490" cy="7003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168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3261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085" y="9172347"/>
            <a:ext cx="83644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2107" y="9172347"/>
            <a:ext cx="337584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4204" y="9172347"/>
            <a:ext cx="123031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5-7-2018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665" y="3318319"/>
            <a:ext cx="14886524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200665" y="8980714"/>
            <a:ext cx="1488652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665" y="2157049"/>
            <a:ext cx="14886524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756" y="9147198"/>
            <a:ext cx="2229115" cy="5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085" y="9172347"/>
            <a:ext cx="83644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2107" y="9172347"/>
            <a:ext cx="337584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4204" y="9172347"/>
            <a:ext cx="123031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5-7-2018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665" y="2157047"/>
            <a:ext cx="14886524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200665" y="8980714"/>
            <a:ext cx="1488652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756" y="9147198"/>
            <a:ext cx="2229115" cy="5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ags" Target="../tags/tag5.xml"/><Relationship Id="rId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039052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665" y="720725"/>
            <a:ext cx="1488652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665" y="1800224"/>
            <a:ext cx="14886524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7085" y="9172347"/>
            <a:ext cx="83644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2106" y="9172347"/>
            <a:ext cx="337584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4204" y="9172347"/>
            <a:ext cx="123031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5-7-2018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</p:sldLayoutIdLst>
  <p:transition spd="med">
    <p:fade/>
  </p:transition>
  <p:hf sldNum="0"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50280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665" y="720725"/>
            <a:ext cx="1488652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665" y="2157415"/>
            <a:ext cx="14886524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7085" y="9172347"/>
            <a:ext cx="83644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2106" y="9172347"/>
            <a:ext cx="337584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4204" y="9172347"/>
            <a:ext cx="123031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FB5CF2AB-20FF-5442-9E53-3C6EDD7FBCEA}" type="datetime1">
              <a:rPr lang="nl-NL" altLang="nl-NL" smtClean="0"/>
              <a:pPr/>
              <a:t>5-7-2018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hf sldNum="0"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sander.zeijlemaker@ing.nl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1696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400" dirty="0"/>
              <a:t>ISDC 2018</a:t>
            </a:r>
          </a:p>
          <a:p>
            <a:r>
              <a:rPr lang="en-US" sz="3200" b="1" i="1" dirty="0"/>
              <a:t>Malware dynamics: how to develop a successful anti-malware defense reference architecture policy</a:t>
            </a:r>
            <a:endParaRPr lang="en-GB" sz="3200" dirty="0"/>
          </a:p>
          <a:p>
            <a:endParaRPr lang="en-GB" sz="2000" b="1" i="1" dirty="0"/>
          </a:p>
          <a:p>
            <a:endParaRPr lang="en-GB" sz="2000" b="1" i="1" dirty="0"/>
          </a:p>
          <a:p>
            <a:endParaRPr lang="en-GB" sz="2000" b="1" i="1" dirty="0"/>
          </a:p>
          <a:p>
            <a:r>
              <a:rPr lang="nl-NL" sz="2000" i="1" dirty="0"/>
              <a:t>Speaker: Sander Zeijlemaker, </a:t>
            </a:r>
            <a:r>
              <a:rPr lang="en-GB" sz="2000" i="1" dirty="0"/>
              <a:t>PhD </a:t>
            </a:r>
            <a:r>
              <a:rPr lang="en-GB" sz="2000" i="1" dirty="0"/>
              <a:t>Student </a:t>
            </a:r>
            <a:endParaRPr lang="en-GB" sz="2000" i="1" dirty="0"/>
          </a:p>
          <a:p>
            <a:r>
              <a:rPr lang="en-GB" sz="2000" i="1" dirty="0"/>
              <a:t>Authors: </a:t>
            </a:r>
            <a:r>
              <a:rPr lang="nl-NL" sz="2000" dirty="0"/>
              <a:t>Sander Zeijlemaker RA RE MSc </a:t>
            </a:r>
            <a:r>
              <a:rPr lang="nl-NL" sz="2000" dirty="0"/>
              <a:t>CSF, </a:t>
            </a:r>
            <a:r>
              <a:rPr lang="en-GB" sz="2000" dirty="0"/>
              <a:t>Jorge Daniel Uriega Silva </a:t>
            </a:r>
            <a:r>
              <a:rPr lang="en-GB" sz="2000" dirty="0"/>
              <a:t>MSc, </a:t>
            </a:r>
            <a:r>
              <a:rPr lang="en-GB" sz="2000" dirty="0" err="1"/>
              <a:t>Dr.</a:t>
            </a:r>
            <a:r>
              <a:rPr lang="en-GB" sz="2000" dirty="0"/>
              <a:t> Guzay Pasaoglu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4923448"/>
              </p:ext>
            </p:extLst>
          </p:nvPr>
        </p:nvGraphicFramePr>
        <p:xfrm>
          <a:off x="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1595" y="1818740"/>
            <a:ext cx="7483524" cy="669542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By building this malware dynamics model we were able to quantify. </a:t>
            </a:r>
          </a:p>
          <a:p>
            <a:pPr marL="0" indent="0">
              <a:buNone/>
            </a:pPr>
            <a:r>
              <a:rPr lang="en-GB" dirty="0" smtClean="0"/>
              <a:t>Further research should provide us rational quantified evaluation means (not FUD, e.d.) by:</a:t>
            </a:r>
          </a:p>
          <a:p>
            <a:r>
              <a:rPr lang="en-GB" dirty="0" smtClean="0"/>
              <a:t>Including dynamics for defender financial decision making</a:t>
            </a:r>
          </a:p>
          <a:p>
            <a:r>
              <a:rPr lang="en-GB" dirty="0"/>
              <a:t>Focus on end-point and servers </a:t>
            </a:r>
          </a:p>
          <a:p>
            <a:r>
              <a:rPr lang="en-GB" dirty="0" smtClean="0"/>
              <a:t>Focus </a:t>
            </a:r>
            <a:r>
              <a:rPr lang="en-GB" dirty="0"/>
              <a:t>on the attacker dynamics within the “unknown infected devices</a:t>
            </a:r>
          </a:p>
          <a:p>
            <a:r>
              <a:rPr lang="en-GB" dirty="0"/>
              <a:t>Include dynamics from an attacker perspective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550" dirty="0"/>
              <a:t>Possible Future Research</a:t>
            </a:r>
            <a:endParaRPr lang="en-GB" sz="4550" dirty="0"/>
          </a:p>
        </p:txBody>
      </p:sp>
      <p:grpSp>
        <p:nvGrpSpPr>
          <p:cNvPr id="9" name="Group 8"/>
          <p:cNvGrpSpPr/>
          <p:nvPr/>
        </p:nvGrpSpPr>
        <p:grpSpPr>
          <a:xfrm>
            <a:off x="11148585" y="6909121"/>
            <a:ext cx="4424517" cy="2079522"/>
            <a:chOff x="9999406" y="5368414"/>
            <a:chExt cx="4424517" cy="2079522"/>
          </a:xfrm>
        </p:grpSpPr>
        <p:sp>
          <p:nvSpPr>
            <p:cNvPr id="7" name="Rounded Rectangle 6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1408998" y="6556268"/>
            <a:ext cx="4424517" cy="2079522"/>
            <a:chOff x="9999406" y="5368414"/>
            <a:chExt cx="4424517" cy="2079522"/>
          </a:xfrm>
        </p:grpSpPr>
        <p:sp>
          <p:nvSpPr>
            <p:cNvPr id="11" name="Rounded Rectangle 10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648505" y="6253217"/>
            <a:ext cx="4424517" cy="2079522"/>
            <a:chOff x="9999406" y="5368414"/>
            <a:chExt cx="4424517" cy="2079522"/>
          </a:xfrm>
        </p:grpSpPr>
        <p:sp>
          <p:nvSpPr>
            <p:cNvPr id="14" name="Rounded Rectangle 13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870619" y="5912895"/>
            <a:ext cx="4424517" cy="2079522"/>
            <a:chOff x="9999406" y="5368414"/>
            <a:chExt cx="4424517" cy="2079522"/>
          </a:xfrm>
        </p:grpSpPr>
        <p:sp>
          <p:nvSpPr>
            <p:cNvPr id="17" name="Rounded Rectangle 16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2092733" y="5614845"/>
            <a:ext cx="4424517" cy="2079522"/>
            <a:chOff x="9999406" y="5368414"/>
            <a:chExt cx="4424517" cy="2079522"/>
          </a:xfrm>
        </p:grpSpPr>
        <p:sp>
          <p:nvSpPr>
            <p:cNvPr id="20" name="Rounded Rectangle 19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314847" y="5290325"/>
            <a:ext cx="4424517" cy="2079522"/>
            <a:chOff x="9999406" y="5368414"/>
            <a:chExt cx="4424517" cy="2079522"/>
          </a:xfrm>
        </p:grpSpPr>
        <p:sp>
          <p:nvSpPr>
            <p:cNvPr id="23" name="Rounded Rectangle 22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974744" y="1402363"/>
            <a:ext cx="8548740" cy="5782130"/>
            <a:chOff x="9999406" y="5368414"/>
            <a:chExt cx="4424517" cy="2079522"/>
          </a:xfrm>
        </p:grpSpPr>
        <p:sp>
          <p:nvSpPr>
            <p:cNvPr id="26" name="Rounded Rectangle 25"/>
            <p:cNvSpPr/>
            <p:nvPr/>
          </p:nvSpPr>
          <p:spPr>
            <a:xfrm>
              <a:off x="9999406" y="5368414"/>
              <a:ext cx="4424517" cy="2079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419" y="5501148"/>
              <a:ext cx="4200718" cy="1825164"/>
            </a:xfrm>
            <a:prstGeom prst="rect">
              <a:avLst/>
            </a:prstGeom>
          </p:spPr>
        </p:pic>
      </p:grpSp>
      <p:sp>
        <p:nvSpPr>
          <p:cNvPr id="28" name="Left Brace 27"/>
          <p:cNvSpPr/>
          <p:nvPr/>
        </p:nvSpPr>
        <p:spPr>
          <a:xfrm>
            <a:off x="10588146" y="4755855"/>
            <a:ext cx="560438" cy="44982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52967" y="2326193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latin typeface="+mn-lt"/>
              </a:rPr>
              <a:t>€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66113" y="1402363"/>
            <a:ext cx="1888327" cy="109008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11517011" y="3372523"/>
            <a:ext cx="1415737" cy="680868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5" grpId="0"/>
      <p:bldP spid="5" grpId="1"/>
      <p:bldP spid="6" grpId="0" animBg="1"/>
      <p:bldP spid="6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9596539"/>
              </p:ext>
            </p:extLst>
          </p:nvPr>
        </p:nvGraphicFramePr>
        <p:xfrm>
          <a:off x="2083" y="2259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3" y="2259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23" name="TextBox 22"/>
          <p:cNvSpPr txBox="1"/>
          <p:nvPr/>
        </p:nvSpPr>
        <p:spPr>
          <a:xfrm>
            <a:off x="1192319" y="1626129"/>
            <a:ext cx="5548836" cy="2161114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endParaRPr lang="nl-NL" sz="2276" dirty="0"/>
          </a:p>
          <a:p>
            <a:r>
              <a:rPr lang="en-GB" sz="2276" b="1" dirty="0"/>
              <a:t>Sander Zeijlemaker</a:t>
            </a:r>
            <a:endParaRPr lang="nl-NL" sz="2276" dirty="0"/>
          </a:p>
          <a:p>
            <a:r>
              <a:rPr lang="en-GB" sz="2276" dirty="0"/>
              <a:t>PhD </a:t>
            </a:r>
            <a:r>
              <a:rPr lang="en-GB" sz="2276" dirty="0"/>
              <a:t>research student Radboud University</a:t>
            </a:r>
          </a:p>
          <a:p>
            <a:endParaRPr lang="nl-NL" sz="2276" dirty="0"/>
          </a:p>
          <a:p>
            <a:r>
              <a:rPr lang="nl-NL" sz="2276" dirty="0"/>
              <a:t>E</a:t>
            </a:r>
            <a:r>
              <a:rPr lang="nl-NL" sz="2276" dirty="0"/>
              <a:t>: </a:t>
            </a:r>
            <a:r>
              <a:rPr lang="nl-NL" sz="2276" dirty="0">
                <a:hlinkClick r:id="rId7"/>
              </a:rPr>
              <a:t>s.zeijlemaker@ru.nl</a:t>
            </a:r>
            <a:endParaRPr lang="nl-NL" sz="2276" dirty="0"/>
          </a:p>
          <a:p>
            <a:endParaRPr lang="nl-NL" sz="1992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50" dirty="0"/>
              <a:t>Past raised concern </a:t>
            </a:r>
            <a:r>
              <a:rPr lang="en-GB" sz="1450" dirty="0"/>
              <a:t> </a:t>
            </a:r>
            <a:r>
              <a:rPr lang="en-US" sz="1450" i="1" dirty="0"/>
              <a:t>(</a:t>
            </a:r>
            <a:r>
              <a:rPr lang="en-GB" sz="1450" i="1" dirty="0"/>
              <a:t>Tongia and Kanika </a:t>
            </a:r>
            <a:r>
              <a:rPr lang="en-GB" sz="1450" i="1" dirty="0"/>
              <a:t>2003, </a:t>
            </a:r>
            <a:r>
              <a:rPr lang="en-GB" sz="1450" i="1" dirty="0"/>
              <a:t>Su </a:t>
            </a:r>
            <a:r>
              <a:rPr lang="en-GB" sz="1450" i="1" dirty="0"/>
              <a:t>2006, Rue et al 2007, Graves et al 2016)</a:t>
            </a:r>
            <a:endParaRPr lang="en-US" sz="1450" i="1" dirty="0"/>
          </a:p>
          <a:p>
            <a:r>
              <a:rPr lang="en-GB" sz="2850" dirty="0"/>
              <a:t>Incomplete Data</a:t>
            </a:r>
          </a:p>
          <a:p>
            <a:r>
              <a:rPr lang="en-GB" sz="2850" dirty="0"/>
              <a:t>Inaccurate Data</a:t>
            </a:r>
          </a:p>
          <a:p>
            <a:r>
              <a:rPr lang="en-GB" sz="2850" dirty="0"/>
              <a:t>Tackle the essence of the case</a:t>
            </a:r>
          </a:p>
          <a:p>
            <a:pPr marL="0" indent="0">
              <a:buNone/>
            </a:pPr>
            <a:endParaRPr lang="en-GB" sz="285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Difficulties in cyber security investment decision making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9962147" y="1996930"/>
            <a:ext cx="6873032" cy="241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537" indent="-406537">
              <a:buFont typeface="Arial" panose="020B0604020202020204" pitchFamily="34" charset="0"/>
              <a:buChar char="•"/>
            </a:pPr>
            <a:r>
              <a:rPr lang="en-US" sz="2845" b="1" dirty="0">
                <a:solidFill>
                  <a:schemeClr val="accent1"/>
                </a:solidFill>
              </a:rPr>
              <a:t>Fear, Uncertainty and Doubt, </a:t>
            </a:r>
            <a:r>
              <a:rPr lang="en-US" sz="2845" b="1" dirty="0">
                <a:solidFill>
                  <a:schemeClr val="accent1"/>
                </a:solidFill>
              </a:rPr>
              <a:t>FUD </a:t>
            </a:r>
            <a:r>
              <a:rPr lang="en-US" sz="1420" i="1" dirty="0"/>
              <a:t>(</a:t>
            </a:r>
            <a:r>
              <a:rPr lang="en-GB" sz="1420" i="1" dirty="0"/>
              <a:t>Tongia </a:t>
            </a:r>
            <a:r>
              <a:rPr lang="en-GB" sz="1420" i="1" dirty="0"/>
              <a:t>and Kanika </a:t>
            </a:r>
            <a:r>
              <a:rPr lang="en-GB" sz="1420" i="1" dirty="0"/>
              <a:t>2003)</a:t>
            </a:r>
            <a:endParaRPr lang="en-US" sz="1420" i="1" dirty="0"/>
          </a:p>
          <a:p>
            <a:pPr marL="406537" indent="-406537">
              <a:buFont typeface="Arial" panose="020B0604020202020204" pitchFamily="34" charset="0"/>
              <a:buChar char="•"/>
            </a:pPr>
            <a:endParaRPr lang="en-US" sz="2276" dirty="0"/>
          </a:p>
          <a:p>
            <a:pPr marL="406537" indent="-406537">
              <a:buFont typeface="Arial" panose="020B0604020202020204" pitchFamily="34" charset="0"/>
              <a:buChar char="•"/>
            </a:pPr>
            <a:r>
              <a:rPr lang="en-US" sz="2845" b="1" dirty="0">
                <a:solidFill>
                  <a:schemeClr val="accent1"/>
                </a:solidFill>
              </a:rPr>
              <a:t>Willingness to </a:t>
            </a:r>
            <a:r>
              <a:rPr lang="en-US" sz="2845" b="1" dirty="0">
                <a:solidFill>
                  <a:schemeClr val="accent1"/>
                </a:solidFill>
              </a:rPr>
              <a:t>spend </a:t>
            </a:r>
            <a:r>
              <a:rPr lang="en-GB" sz="1420" i="1" dirty="0"/>
              <a:t>(Anderson et al 2013</a:t>
            </a:r>
            <a:r>
              <a:rPr lang="en-GB" sz="1420" i="1" dirty="0"/>
              <a:t>)</a:t>
            </a:r>
          </a:p>
          <a:p>
            <a:pPr marL="406537" indent="-406537">
              <a:buFont typeface="Arial" panose="020B0604020202020204" pitchFamily="34" charset="0"/>
              <a:buChar char="•"/>
            </a:pPr>
            <a:endParaRPr lang="en-US" sz="2845" b="1" dirty="0">
              <a:solidFill>
                <a:schemeClr val="accent1"/>
              </a:solidFill>
            </a:endParaRPr>
          </a:p>
          <a:p>
            <a:pPr marL="406537" indent="-406537">
              <a:buFont typeface="Arial" panose="020B0604020202020204" pitchFamily="34" charset="0"/>
              <a:buChar char="•"/>
            </a:pPr>
            <a:r>
              <a:rPr lang="en-US" sz="2845" b="1" dirty="0">
                <a:solidFill>
                  <a:schemeClr val="accent1"/>
                </a:solidFill>
              </a:rPr>
              <a:t>‘Cover my ass security</a:t>
            </a:r>
            <a:r>
              <a:rPr lang="en-US" sz="2845" b="1" dirty="0">
                <a:solidFill>
                  <a:schemeClr val="accent1"/>
                </a:solidFill>
              </a:rPr>
              <a:t>’ </a:t>
            </a:r>
            <a:r>
              <a:rPr lang="en-US" sz="1420" i="1" dirty="0"/>
              <a:t>(</a:t>
            </a:r>
            <a:r>
              <a:rPr lang="en-GB" sz="1420" i="1" dirty="0"/>
              <a:t>Schneier 2007)</a:t>
            </a:r>
            <a:endParaRPr lang="en-US" sz="1420" i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7413" y="7526215"/>
            <a:ext cx="9706708" cy="969496"/>
          </a:xfrm>
          <a:prstGeom prst="rect">
            <a:avLst/>
          </a:prstGeom>
          <a:solidFill>
            <a:srgbClr val="B72922"/>
          </a:solidFill>
        </p:spPr>
        <p:txBody>
          <a:bodyPr wrap="square" rtlCol="0">
            <a:spAutoFit/>
          </a:bodyPr>
          <a:lstStyle/>
          <a:p>
            <a:r>
              <a:rPr lang="en-GB" sz="2850" dirty="0">
                <a:solidFill>
                  <a:schemeClr val="bg1"/>
                </a:solidFill>
                <a:latin typeface="+mn-lt"/>
              </a:rPr>
              <a:t>Our malware dynamics model is an attempt to address these past raised concerns</a:t>
            </a:r>
          </a:p>
        </p:txBody>
      </p:sp>
    </p:spTree>
    <p:extLst>
      <p:ext uri="{BB962C8B-B14F-4D97-AF65-F5344CB8AC3E}">
        <p14:creationId xmlns:p14="http://schemas.microsoft.com/office/powerpoint/2010/main" val="22946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659634"/>
              </p:ext>
            </p:extLst>
          </p:nvPr>
        </p:nvGraphicFramePr>
        <p:xfrm>
          <a:off x="2083" y="2259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3" y="2259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2811" y="399395"/>
            <a:ext cx="8543464" cy="1215080"/>
          </a:xfrm>
        </p:spPr>
        <p:txBody>
          <a:bodyPr/>
          <a:lstStyle/>
          <a:p>
            <a:r>
              <a:rPr lang="en-GB" sz="4000" dirty="0"/>
              <a:t>Some real-life examples in 2017*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Rectangle 5"/>
          <p:cNvSpPr/>
          <p:nvPr/>
        </p:nvSpPr>
        <p:spPr>
          <a:xfrm>
            <a:off x="14329012" y="8998224"/>
            <a:ext cx="911849" cy="7073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2276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3762" y="5858738"/>
            <a:ext cx="7368623" cy="3139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3860" y="8779054"/>
            <a:ext cx="3835225" cy="322405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US" sz="1423" i="1" dirty="0"/>
              <a:t>*sources: semantic, hack facts and NBC news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44405">
            <a:off x="698339" y="2140922"/>
            <a:ext cx="7508990" cy="5298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84593">
            <a:off x="9750644" y="1192226"/>
            <a:ext cx="7113157" cy="34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02812" y="321905"/>
            <a:ext cx="15790063" cy="1215080"/>
          </a:xfrm>
        </p:spPr>
        <p:txBody>
          <a:bodyPr/>
          <a:lstStyle/>
          <a:p>
            <a:r>
              <a:rPr lang="en-US" sz="4000" dirty="0"/>
              <a:t>Sometimes people receive suspicious emails; maybe you recognize them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1795140"/>
            <a:ext cx="9316422" cy="6817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710" y="1795140"/>
            <a:ext cx="8631903" cy="6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02812" y="321905"/>
            <a:ext cx="15790063" cy="1215080"/>
          </a:xfrm>
        </p:spPr>
        <p:txBody>
          <a:bodyPr/>
          <a:lstStyle/>
          <a:p>
            <a:r>
              <a:rPr lang="en-US" sz="4000" dirty="0"/>
              <a:t>In case you open files or click on links you, your device or even your employer may be under attack by a threat actor 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71" y="1953236"/>
            <a:ext cx="9734582" cy="7377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361" y="1801575"/>
            <a:ext cx="10816083" cy="76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02812" y="321905"/>
            <a:ext cx="15790063" cy="1215080"/>
          </a:xfrm>
        </p:spPr>
        <p:txBody>
          <a:bodyPr/>
          <a:lstStyle/>
          <a:p>
            <a:r>
              <a:rPr lang="en-US" sz="4000" dirty="0"/>
              <a:t>Susceptibility for malware attacks is a relevant security (research) question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810" y="2013053"/>
            <a:ext cx="8910814" cy="509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03" y="6886122"/>
            <a:ext cx="9180104" cy="1350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3624" y="8381369"/>
            <a:ext cx="5318400" cy="349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b="1" dirty="0"/>
              <a:t>Malware usage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64387" y="6592529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 chain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87999" y="2713704"/>
            <a:ext cx="7241458" cy="2949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08463" y="6952968"/>
            <a:ext cx="8664954" cy="971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753241"/>
              </p:ext>
            </p:extLst>
          </p:nvPr>
        </p:nvGraphicFramePr>
        <p:xfrm>
          <a:off x="2083" y="2259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3" y="2259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7605" y="1614475"/>
            <a:ext cx="17287597" cy="7491849"/>
          </a:xfrm>
          <a:prstGeom prst="roundRect">
            <a:avLst/>
          </a:prstGeom>
          <a:solidFill>
            <a:srgbClr val="3496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9" name="Rounded Rectangle 48"/>
          <p:cNvSpPr/>
          <p:nvPr/>
        </p:nvSpPr>
        <p:spPr>
          <a:xfrm>
            <a:off x="10203785" y="6590215"/>
            <a:ext cx="6626476" cy="24077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2" name="Rounded Rectangle 51"/>
          <p:cNvSpPr/>
          <p:nvPr/>
        </p:nvSpPr>
        <p:spPr>
          <a:xfrm>
            <a:off x="1896973" y="5672849"/>
            <a:ext cx="5773056" cy="3433474"/>
          </a:xfrm>
          <a:prstGeom prst="round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23" name="Rounded Rectangle 22"/>
          <p:cNvSpPr/>
          <p:nvPr/>
        </p:nvSpPr>
        <p:spPr>
          <a:xfrm>
            <a:off x="2115348" y="1841681"/>
            <a:ext cx="5262212" cy="2906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758" y="399395"/>
            <a:ext cx="16405444" cy="1215080"/>
          </a:xfrm>
        </p:spPr>
        <p:txBody>
          <a:bodyPr/>
          <a:lstStyle/>
          <a:p>
            <a:r>
              <a:rPr lang="en-US" sz="4000" dirty="0"/>
              <a:t>Our malware dynamics model recognizes: attacker – defender interactions, employee awareness and asset susceptibility 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2447221" y="1841681"/>
            <a:ext cx="1013940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Assets </a:t>
            </a:r>
          </a:p>
        </p:txBody>
      </p:sp>
      <p:sp>
        <p:nvSpPr>
          <p:cNvPr id="29" name="Down Arrow 28"/>
          <p:cNvSpPr/>
          <p:nvPr/>
        </p:nvSpPr>
        <p:spPr>
          <a:xfrm rot="10800000">
            <a:off x="4898785" y="4419014"/>
            <a:ext cx="375035" cy="1795234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2" name="Down Arrow 41"/>
          <p:cNvSpPr/>
          <p:nvPr/>
        </p:nvSpPr>
        <p:spPr>
          <a:xfrm rot="5400000">
            <a:off x="8707641" y="6755317"/>
            <a:ext cx="375035" cy="2787180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3" name="Down Arrow 42"/>
          <p:cNvSpPr/>
          <p:nvPr/>
        </p:nvSpPr>
        <p:spPr>
          <a:xfrm rot="16200000">
            <a:off x="8719364" y="5646059"/>
            <a:ext cx="375035" cy="2810623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4" name="Rounded Rectangle 43"/>
          <p:cNvSpPr/>
          <p:nvPr/>
        </p:nvSpPr>
        <p:spPr>
          <a:xfrm>
            <a:off x="9750278" y="2840032"/>
            <a:ext cx="5262212" cy="3274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7" name="TextBox 46"/>
          <p:cNvSpPr txBox="1"/>
          <p:nvPr/>
        </p:nvSpPr>
        <p:spPr>
          <a:xfrm>
            <a:off x="10125314" y="2931734"/>
            <a:ext cx="1453163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Employees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8383187" y="2683026"/>
            <a:ext cx="375035" cy="2258225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0" name="TextBox 49"/>
          <p:cNvSpPr txBox="1"/>
          <p:nvPr/>
        </p:nvSpPr>
        <p:spPr>
          <a:xfrm>
            <a:off x="10495384" y="6561392"/>
            <a:ext cx="1579801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>
                <a:solidFill>
                  <a:schemeClr val="bg1"/>
                </a:solidFill>
              </a:rPr>
              <a:t>Threat actor</a:t>
            </a:r>
          </a:p>
        </p:txBody>
      </p:sp>
      <p:sp>
        <p:nvSpPr>
          <p:cNvPr id="51" name="Down Arrow 50"/>
          <p:cNvSpPr/>
          <p:nvPr/>
        </p:nvSpPr>
        <p:spPr>
          <a:xfrm rot="5400000">
            <a:off x="7403967" y="3161897"/>
            <a:ext cx="375035" cy="4586794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3" name="TextBox 52"/>
          <p:cNvSpPr txBox="1"/>
          <p:nvPr/>
        </p:nvSpPr>
        <p:spPr>
          <a:xfrm>
            <a:off x="2245148" y="5704978"/>
            <a:ext cx="2187338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>
                <a:solidFill>
                  <a:schemeClr val="bg1"/>
                </a:solidFill>
              </a:rPr>
              <a:t>Security function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61480" y="4858431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Click on links / open files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36812" y="5043077"/>
            <a:ext cx="1645377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Activate malware attack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34960" y="7502716"/>
            <a:ext cx="1790353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Launch malware attack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5423" y="6444312"/>
            <a:ext cx="1547344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Mitigate malware attack</a:t>
            </a:r>
          </a:p>
        </p:txBody>
      </p:sp>
      <p:sp>
        <p:nvSpPr>
          <p:cNvPr id="59" name="Down Arrow 58"/>
          <p:cNvSpPr/>
          <p:nvPr/>
        </p:nvSpPr>
        <p:spPr>
          <a:xfrm rot="16200000">
            <a:off x="11287449" y="-2004178"/>
            <a:ext cx="479131" cy="8170845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1" name="Down Arrow 60"/>
          <p:cNvSpPr/>
          <p:nvPr/>
        </p:nvSpPr>
        <p:spPr>
          <a:xfrm>
            <a:off x="15841038" y="2342332"/>
            <a:ext cx="375035" cy="410197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2" name="TextBox 61"/>
          <p:cNvSpPr txBox="1"/>
          <p:nvPr/>
        </p:nvSpPr>
        <p:spPr>
          <a:xfrm>
            <a:off x="15612436" y="1791832"/>
            <a:ext cx="1547344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successful malware attack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24271" y="3232429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Learn from infections</a:t>
            </a:r>
          </a:p>
        </p:txBody>
      </p:sp>
      <p:sp>
        <p:nvSpPr>
          <p:cNvPr id="64" name="Down Arrow 63"/>
          <p:cNvSpPr/>
          <p:nvPr/>
        </p:nvSpPr>
        <p:spPr>
          <a:xfrm rot="16200000">
            <a:off x="8610281" y="4431825"/>
            <a:ext cx="375035" cy="2811979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6" name="TextBox 65"/>
          <p:cNvSpPr txBox="1"/>
          <p:nvPr/>
        </p:nvSpPr>
        <p:spPr>
          <a:xfrm>
            <a:off x="8455482" y="5930497"/>
            <a:ext cx="1557779" cy="349656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Inform / train</a:t>
            </a:r>
          </a:p>
        </p:txBody>
      </p:sp>
      <p:sp>
        <p:nvSpPr>
          <p:cNvPr id="68" name="Circular Arrow 67"/>
          <p:cNvSpPr/>
          <p:nvPr/>
        </p:nvSpPr>
        <p:spPr>
          <a:xfrm rot="16464079">
            <a:off x="993194" y="6505694"/>
            <a:ext cx="1534538" cy="1528153"/>
          </a:xfrm>
          <a:prstGeom prst="circular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606" y="7186967"/>
            <a:ext cx="1249867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Learn from threat actors</a:t>
            </a:r>
          </a:p>
        </p:txBody>
      </p:sp>
      <p:sp>
        <p:nvSpPr>
          <p:cNvPr id="80" name="Down Arrow 79"/>
          <p:cNvSpPr/>
          <p:nvPr/>
        </p:nvSpPr>
        <p:spPr>
          <a:xfrm rot="10800000">
            <a:off x="12617492" y="5912305"/>
            <a:ext cx="375035" cy="792959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81" name="TextBox 80"/>
          <p:cNvSpPr txBox="1"/>
          <p:nvPr/>
        </p:nvSpPr>
        <p:spPr>
          <a:xfrm>
            <a:off x="12974333" y="6176971"/>
            <a:ext cx="1547344" cy="349656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Targeted attack</a:t>
            </a:r>
          </a:p>
        </p:txBody>
      </p:sp>
    </p:spTree>
    <p:extLst>
      <p:ext uri="{BB962C8B-B14F-4D97-AF65-F5344CB8AC3E}">
        <p14:creationId xmlns:p14="http://schemas.microsoft.com/office/powerpoint/2010/main" val="24391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23" grpId="0" animBg="1"/>
      <p:bldP spid="24" grpId="0"/>
      <p:bldP spid="29" grpId="0" animBg="1"/>
      <p:bldP spid="42" grpId="0" animBg="1"/>
      <p:bldP spid="43" grpId="0" animBg="1"/>
      <p:bldP spid="44" grpId="0" animBg="1"/>
      <p:bldP spid="47" grpId="0"/>
      <p:bldP spid="48" grpId="0" animBg="1"/>
      <p:bldP spid="50" grpId="0"/>
      <p:bldP spid="51" grpId="0" animBg="1"/>
      <p:bldP spid="53" grpId="0"/>
      <p:bldP spid="54" grpId="0"/>
      <p:bldP spid="55" grpId="0"/>
      <p:bldP spid="56" grpId="0"/>
      <p:bldP spid="57" grpId="0"/>
      <p:bldP spid="59" grpId="0" animBg="1"/>
      <p:bldP spid="61" grpId="0" animBg="1"/>
      <p:bldP spid="62" grpId="0"/>
      <p:bldP spid="63" grpId="0"/>
      <p:bldP spid="64" grpId="0" animBg="1"/>
      <p:bldP spid="66" grpId="0"/>
      <p:bldP spid="68" grpId="0" animBg="1"/>
      <p:bldP spid="69" grpId="0"/>
      <p:bldP spid="80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6689965"/>
              </p:ext>
            </p:extLst>
          </p:nvPr>
        </p:nvGraphicFramePr>
        <p:xfrm>
          <a:off x="2083" y="2259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3" y="2259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ounded Rectangle 81"/>
          <p:cNvSpPr/>
          <p:nvPr/>
        </p:nvSpPr>
        <p:spPr>
          <a:xfrm>
            <a:off x="57605" y="1644041"/>
            <a:ext cx="17287597" cy="7491849"/>
          </a:xfrm>
          <a:prstGeom prst="roundRect">
            <a:avLst/>
          </a:prstGeom>
          <a:solidFill>
            <a:srgbClr val="3496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9" name="Rounded Rectangle 48"/>
          <p:cNvSpPr/>
          <p:nvPr/>
        </p:nvSpPr>
        <p:spPr>
          <a:xfrm>
            <a:off x="10203785" y="6590215"/>
            <a:ext cx="6626476" cy="24077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2" name="Rounded Rectangle 51"/>
          <p:cNvSpPr/>
          <p:nvPr/>
        </p:nvSpPr>
        <p:spPr>
          <a:xfrm>
            <a:off x="1896973" y="5672849"/>
            <a:ext cx="5773056" cy="3433474"/>
          </a:xfrm>
          <a:prstGeom prst="round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8" name="Rounded Rectangle 37"/>
          <p:cNvSpPr/>
          <p:nvPr/>
        </p:nvSpPr>
        <p:spPr>
          <a:xfrm>
            <a:off x="2838388" y="6298183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9" name="TextBox 38"/>
          <p:cNvSpPr txBox="1"/>
          <p:nvPr/>
        </p:nvSpPr>
        <p:spPr>
          <a:xfrm>
            <a:off x="2838387" y="6295321"/>
            <a:ext cx="1180652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P</a:t>
            </a:r>
            <a:r>
              <a:rPr lang="en-GB" sz="1992" b="1" dirty="0"/>
              <a:t>atching</a:t>
            </a:r>
            <a:endParaRPr lang="en-GB" sz="1992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335707" y="6609093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0" name="Rounded Rectangle 29"/>
          <p:cNvSpPr/>
          <p:nvPr/>
        </p:nvSpPr>
        <p:spPr>
          <a:xfrm>
            <a:off x="3649192" y="6924553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3" name="Rounded Rectangle 32"/>
          <p:cNvSpPr/>
          <p:nvPr/>
        </p:nvSpPr>
        <p:spPr>
          <a:xfrm>
            <a:off x="4011897" y="7271109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23" name="Rounded Rectangle 22"/>
          <p:cNvSpPr/>
          <p:nvPr/>
        </p:nvSpPr>
        <p:spPr>
          <a:xfrm>
            <a:off x="2115348" y="1841681"/>
            <a:ext cx="5262212" cy="2906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2812" y="399395"/>
            <a:ext cx="16142391" cy="1215080"/>
          </a:xfrm>
        </p:spPr>
        <p:txBody>
          <a:bodyPr/>
          <a:lstStyle/>
          <a:p>
            <a:r>
              <a:rPr lang="en-US" sz="4000" dirty="0"/>
              <a:t>Our model </a:t>
            </a:r>
            <a:r>
              <a:rPr lang="en-US" sz="4000" dirty="0"/>
              <a:t>combines </a:t>
            </a:r>
            <a:r>
              <a:rPr lang="en-US" sz="4000" dirty="0"/>
              <a:t>expert participation, calibration to actual data, fairly rigorous testing, and extensive policy analysis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2413775" y="2254833"/>
            <a:ext cx="5262212" cy="2906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7" name="TextBox 6"/>
          <p:cNvSpPr txBox="1"/>
          <p:nvPr/>
        </p:nvSpPr>
        <p:spPr>
          <a:xfrm>
            <a:off x="2862060" y="4259700"/>
            <a:ext cx="1505999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Susceptible devices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2593" y="4270647"/>
            <a:ext cx="1798997" cy="62883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Unknown infected devices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2592" y="2830009"/>
            <a:ext cx="1798998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Known infected devices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2058" y="2830010"/>
            <a:ext cx="1505999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Resolved devices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831850" y="3518642"/>
            <a:ext cx="375035" cy="68129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12" name="Down Arrow 11"/>
          <p:cNvSpPr/>
          <p:nvPr/>
        </p:nvSpPr>
        <p:spPr>
          <a:xfrm rot="10800000">
            <a:off x="5753919" y="3518642"/>
            <a:ext cx="375035" cy="68129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13" name="Down Arrow 12"/>
          <p:cNvSpPr/>
          <p:nvPr/>
        </p:nvSpPr>
        <p:spPr>
          <a:xfrm rot="5400000">
            <a:off x="4817807" y="2770956"/>
            <a:ext cx="375035" cy="68129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14" name="Down Arrow 13"/>
          <p:cNvSpPr/>
          <p:nvPr/>
        </p:nvSpPr>
        <p:spPr>
          <a:xfrm rot="16200000">
            <a:off x="4857365" y="4211592"/>
            <a:ext cx="375035" cy="68129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15" name="TextBox 14"/>
          <p:cNvSpPr txBox="1"/>
          <p:nvPr/>
        </p:nvSpPr>
        <p:spPr>
          <a:xfrm>
            <a:off x="6128954" y="3561275"/>
            <a:ext cx="1738345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Detect </a:t>
            </a:r>
            <a:r>
              <a:rPr lang="en-GB" sz="1600" i="1" dirty="0"/>
              <a:t>/ </a:t>
            </a:r>
            <a:r>
              <a:rPr lang="en-GB" sz="1600" i="1" dirty="0"/>
              <a:t>observe infectivity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5885" y="4618741"/>
            <a:ext cx="148844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Not stopped malware attack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221" y="2483748"/>
            <a:ext cx="1171998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Response to infection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4887" y="3561274"/>
            <a:ext cx="1171998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Cleaned asset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5039" y="2254833"/>
            <a:ext cx="943408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Assets</a:t>
            </a:r>
            <a:endParaRPr lang="en-GB" sz="1992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47221" y="1841681"/>
            <a:ext cx="1685727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Other Assets</a:t>
            </a:r>
            <a:endParaRPr lang="en-GB" sz="1992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374602" y="7609046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 dirty="0"/>
          </a:p>
        </p:txBody>
      </p:sp>
      <p:sp>
        <p:nvSpPr>
          <p:cNvPr id="29" name="Down Arrow 28"/>
          <p:cNvSpPr/>
          <p:nvPr/>
        </p:nvSpPr>
        <p:spPr>
          <a:xfrm rot="10800000">
            <a:off x="4898786" y="5183449"/>
            <a:ext cx="375035" cy="103079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2" name="Rounded Rectangle 31"/>
          <p:cNvSpPr/>
          <p:nvPr/>
        </p:nvSpPr>
        <p:spPr>
          <a:xfrm>
            <a:off x="4517574" y="7977211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34" name="TextBox 33"/>
          <p:cNvSpPr txBox="1"/>
          <p:nvPr/>
        </p:nvSpPr>
        <p:spPr>
          <a:xfrm>
            <a:off x="4564278" y="7937409"/>
            <a:ext cx="1653539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Proxy server</a:t>
            </a:r>
            <a:endParaRPr lang="en-GB" sz="1992" b="1" dirty="0"/>
          </a:p>
        </p:txBody>
      </p:sp>
      <p:sp>
        <p:nvSpPr>
          <p:cNvPr id="42" name="Down Arrow 41"/>
          <p:cNvSpPr/>
          <p:nvPr/>
        </p:nvSpPr>
        <p:spPr>
          <a:xfrm rot="5400000">
            <a:off x="8707641" y="6755317"/>
            <a:ext cx="375035" cy="2787180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3" name="Down Arrow 42"/>
          <p:cNvSpPr/>
          <p:nvPr/>
        </p:nvSpPr>
        <p:spPr>
          <a:xfrm rot="16200000">
            <a:off x="8230294" y="5156987"/>
            <a:ext cx="375035" cy="3788764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4" name="Rounded Rectangle 43"/>
          <p:cNvSpPr/>
          <p:nvPr/>
        </p:nvSpPr>
        <p:spPr>
          <a:xfrm>
            <a:off x="9750278" y="2840032"/>
            <a:ext cx="5262212" cy="3274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45" name="TextBox 44"/>
          <p:cNvSpPr txBox="1"/>
          <p:nvPr/>
        </p:nvSpPr>
        <p:spPr>
          <a:xfrm>
            <a:off x="10052893" y="4096776"/>
            <a:ext cx="1798998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Unaware employees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56520" y="4084338"/>
            <a:ext cx="1798998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Aware employees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25314" y="2931734"/>
            <a:ext cx="1453163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Employees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8551463" y="2851304"/>
            <a:ext cx="375035" cy="1921671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0" name="TextBox 49"/>
          <p:cNvSpPr txBox="1"/>
          <p:nvPr/>
        </p:nvSpPr>
        <p:spPr>
          <a:xfrm>
            <a:off x="10495384" y="6561392"/>
            <a:ext cx="1579801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>
                <a:solidFill>
                  <a:schemeClr val="bg1"/>
                </a:solidFill>
              </a:rPr>
              <a:t>Threat actor</a:t>
            </a:r>
          </a:p>
        </p:txBody>
      </p:sp>
      <p:sp>
        <p:nvSpPr>
          <p:cNvPr id="51" name="Down Arrow 50"/>
          <p:cNvSpPr/>
          <p:nvPr/>
        </p:nvSpPr>
        <p:spPr>
          <a:xfrm rot="5400000">
            <a:off x="7403967" y="3161897"/>
            <a:ext cx="375035" cy="4586794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53" name="TextBox 52"/>
          <p:cNvSpPr txBox="1"/>
          <p:nvPr/>
        </p:nvSpPr>
        <p:spPr>
          <a:xfrm>
            <a:off x="2245148" y="5704978"/>
            <a:ext cx="2187338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>
                <a:solidFill>
                  <a:schemeClr val="bg1"/>
                </a:solidFill>
              </a:rPr>
              <a:t>Security function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61480" y="4858431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Click on links / open files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41051" y="5187815"/>
            <a:ext cx="149802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Activate malware attack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34960" y="7502716"/>
            <a:ext cx="1711070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Launch malware attack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5423" y="6444312"/>
            <a:ext cx="1547344" cy="541375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423" i="1" dirty="0">
                <a:solidFill>
                  <a:schemeClr val="bg1"/>
                </a:solidFill>
              </a:rPr>
              <a:t>Mitigate malware attack</a:t>
            </a:r>
          </a:p>
        </p:txBody>
      </p:sp>
      <p:sp>
        <p:nvSpPr>
          <p:cNvPr id="59" name="Down Arrow 58"/>
          <p:cNvSpPr/>
          <p:nvPr/>
        </p:nvSpPr>
        <p:spPr>
          <a:xfrm rot="16200000">
            <a:off x="11297141" y="-1924658"/>
            <a:ext cx="389920" cy="810101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1" name="Down Arrow 60"/>
          <p:cNvSpPr/>
          <p:nvPr/>
        </p:nvSpPr>
        <p:spPr>
          <a:xfrm>
            <a:off x="15841038" y="2456158"/>
            <a:ext cx="324078" cy="3988152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2" name="TextBox 61"/>
          <p:cNvSpPr txBox="1"/>
          <p:nvPr/>
        </p:nvSpPr>
        <p:spPr>
          <a:xfrm>
            <a:off x="15458821" y="1860282"/>
            <a:ext cx="1547344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successful malware attack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24271" y="3232429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Learn from infections</a:t>
            </a:r>
          </a:p>
        </p:txBody>
      </p:sp>
      <p:sp>
        <p:nvSpPr>
          <p:cNvPr id="64" name="Down Arrow 63"/>
          <p:cNvSpPr/>
          <p:nvPr/>
        </p:nvSpPr>
        <p:spPr>
          <a:xfrm rot="16200000">
            <a:off x="8610281" y="4431825"/>
            <a:ext cx="375035" cy="2811979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66" name="TextBox 65"/>
          <p:cNvSpPr txBox="1"/>
          <p:nvPr/>
        </p:nvSpPr>
        <p:spPr>
          <a:xfrm>
            <a:off x="8455482" y="5930498"/>
            <a:ext cx="1557779" cy="322405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423" i="1" dirty="0">
                <a:solidFill>
                  <a:schemeClr val="bg1"/>
                </a:solidFill>
              </a:rPr>
              <a:t>Inform / train</a:t>
            </a:r>
          </a:p>
        </p:txBody>
      </p:sp>
      <p:sp>
        <p:nvSpPr>
          <p:cNvPr id="68" name="Circular Arrow 67"/>
          <p:cNvSpPr/>
          <p:nvPr/>
        </p:nvSpPr>
        <p:spPr>
          <a:xfrm rot="16464079">
            <a:off x="993194" y="6505694"/>
            <a:ext cx="1534538" cy="1528153"/>
          </a:xfrm>
          <a:prstGeom prst="circular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606" y="7186967"/>
            <a:ext cx="1249867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Learn from threat actors</a:t>
            </a:r>
          </a:p>
        </p:txBody>
      </p:sp>
      <p:sp>
        <p:nvSpPr>
          <p:cNvPr id="70" name="Circular Arrow 69"/>
          <p:cNvSpPr/>
          <p:nvPr/>
        </p:nvSpPr>
        <p:spPr>
          <a:xfrm rot="10800000">
            <a:off x="11308792" y="4084338"/>
            <a:ext cx="2256747" cy="1528153"/>
          </a:xfrm>
          <a:prstGeom prst="circularArrow">
            <a:avLst>
              <a:gd name="adj1" fmla="val 11493"/>
              <a:gd name="adj2" fmla="val 1163324"/>
              <a:gd name="adj3" fmla="val 20405770"/>
              <a:gd name="adj4" fmla="val 10800000"/>
              <a:gd name="adj5" fmla="val 175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71" name="Circular Arrow 70"/>
          <p:cNvSpPr/>
          <p:nvPr/>
        </p:nvSpPr>
        <p:spPr>
          <a:xfrm rot="364683">
            <a:off x="11229578" y="3156698"/>
            <a:ext cx="2256747" cy="1528153"/>
          </a:xfrm>
          <a:prstGeom prst="circularArrow">
            <a:avLst>
              <a:gd name="adj1" fmla="val 11493"/>
              <a:gd name="adj2" fmla="val 1163324"/>
              <a:gd name="adj3" fmla="val 20405770"/>
              <a:gd name="adj4" fmla="val 10800000"/>
              <a:gd name="adj5" fmla="val 175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128181" y="4892152"/>
            <a:ext cx="1557779" cy="349656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forget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834739" y="3510034"/>
            <a:ext cx="1204851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/>
              <a:t>Share experiences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124397" y="7643084"/>
            <a:ext cx="1798998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Known malware</a:t>
            </a:r>
          </a:p>
          <a:p>
            <a:endParaRPr lang="en-GB" sz="1707" dirty="0"/>
          </a:p>
        </p:txBody>
      </p:sp>
      <p:sp>
        <p:nvSpPr>
          <p:cNvPr id="75" name="TextBox 74"/>
          <p:cNvSpPr txBox="1"/>
          <p:nvPr/>
        </p:nvSpPr>
        <p:spPr>
          <a:xfrm>
            <a:off x="14275716" y="7631154"/>
            <a:ext cx="1798998" cy="628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707" dirty="0"/>
              <a:t>Unknown malware</a:t>
            </a:r>
          </a:p>
        </p:txBody>
      </p:sp>
      <p:sp>
        <p:nvSpPr>
          <p:cNvPr id="76" name="Circular Arrow 75"/>
          <p:cNvSpPr/>
          <p:nvPr/>
        </p:nvSpPr>
        <p:spPr>
          <a:xfrm rot="10800000">
            <a:off x="12414499" y="7558952"/>
            <a:ext cx="2256747" cy="1528153"/>
          </a:xfrm>
          <a:prstGeom prst="circularArrow">
            <a:avLst>
              <a:gd name="adj1" fmla="val 11493"/>
              <a:gd name="adj2" fmla="val 1163324"/>
              <a:gd name="adj3" fmla="val 20405770"/>
              <a:gd name="adj4" fmla="val 10800000"/>
              <a:gd name="adj5" fmla="val 175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77" name="Circular Arrow 76"/>
          <p:cNvSpPr/>
          <p:nvPr/>
        </p:nvSpPr>
        <p:spPr>
          <a:xfrm rot="364683">
            <a:off x="12331703" y="6713462"/>
            <a:ext cx="2256747" cy="1528153"/>
          </a:xfrm>
          <a:prstGeom prst="circularArrow">
            <a:avLst>
              <a:gd name="adj1" fmla="val 11493"/>
              <a:gd name="adj2" fmla="val 1163324"/>
              <a:gd name="adj3" fmla="val 20405770"/>
              <a:gd name="adj4" fmla="val 10800000"/>
              <a:gd name="adj5" fmla="val 175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081151" y="8029215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Observed by defenders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851134" y="7144462"/>
            <a:ext cx="1557779" cy="595877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Innovate by failure</a:t>
            </a:r>
          </a:p>
        </p:txBody>
      </p:sp>
      <p:sp>
        <p:nvSpPr>
          <p:cNvPr id="80" name="Down Arrow 79"/>
          <p:cNvSpPr/>
          <p:nvPr/>
        </p:nvSpPr>
        <p:spPr>
          <a:xfrm rot="10800000">
            <a:off x="12617492" y="5912305"/>
            <a:ext cx="375035" cy="792959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81" name="TextBox 80"/>
          <p:cNvSpPr txBox="1"/>
          <p:nvPr/>
        </p:nvSpPr>
        <p:spPr>
          <a:xfrm>
            <a:off x="12974333" y="6176971"/>
            <a:ext cx="1547344" cy="349656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Targeted attack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7069" y="9230999"/>
            <a:ext cx="556159" cy="266845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84" name="TextBox 83"/>
          <p:cNvSpPr txBox="1"/>
          <p:nvPr/>
        </p:nvSpPr>
        <p:spPr>
          <a:xfrm>
            <a:off x="2523227" y="9183938"/>
            <a:ext cx="10735836" cy="585105"/>
          </a:xfrm>
          <a:prstGeom prst="rect">
            <a:avLst/>
          </a:prstGeom>
          <a:noFill/>
        </p:spPr>
        <p:txBody>
          <a:bodyPr wrap="square" lIns="51217" tIns="51217" rIns="51217" bIns="51217" rtlCol="0">
            <a:spAutoFit/>
          </a:bodyPr>
          <a:lstStyle/>
          <a:p>
            <a:r>
              <a:rPr lang="en-GB" sz="1565" i="1" dirty="0"/>
              <a:t>= in this area the attacker can evoke damages without notice of the defender. Especially when crown jewels or high privilege accounts are compromised.  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682103" y="8305303"/>
            <a:ext cx="2874235" cy="618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17" tIns="51217" rIns="51217" bIns="51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276"/>
          </a:p>
        </p:txBody>
      </p:sp>
      <p:sp>
        <p:nvSpPr>
          <p:cNvPr id="85" name="TextBox 84"/>
          <p:cNvSpPr txBox="1"/>
          <p:nvPr/>
        </p:nvSpPr>
        <p:spPr>
          <a:xfrm>
            <a:off x="3338979" y="6547457"/>
            <a:ext cx="2387714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Anomaly detection</a:t>
            </a:r>
            <a:endParaRPr lang="en-GB" sz="1992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33524" y="8262770"/>
            <a:ext cx="1635905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Spam Filters</a:t>
            </a:r>
            <a:endParaRPr lang="en-GB" sz="1992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54519" y="7595657"/>
            <a:ext cx="1607051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Black listing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04348" y="7197060"/>
            <a:ext cx="2873423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Anti Malware scanners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1806" y="6886213"/>
            <a:ext cx="2842967" cy="409993"/>
          </a:xfrm>
          <a:prstGeom prst="rect">
            <a:avLst/>
          </a:prstGeom>
          <a:noFill/>
        </p:spPr>
        <p:txBody>
          <a:bodyPr wrap="none" lIns="51217" tIns="51217" rIns="51217" bIns="51217" rtlCol="0">
            <a:spAutoFit/>
          </a:bodyPr>
          <a:lstStyle/>
          <a:p>
            <a:r>
              <a:rPr lang="en-GB" sz="1992" b="1" dirty="0"/>
              <a:t>Network segmentation</a:t>
            </a:r>
            <a:endParaRPr lang="en-GB" sz="1992" b="1" dirty="0"/>
          </a:p>
        </p:txBody>
      </p:sp>
    </p:spTree>
    <p:extLst>
      <p:ext uri="{BB962C8B-B14F-4D97-AF65-F5344CB8AC3E}">
        <p14:creationId xmlns:p14="http://schemas.microsoft.com/office/powerpoint/2010/main" val="18533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31" grpId="0" animBg="1"/>
      <p:bldP spid="30" grpId="0" animBg="1"/>
      <p:bldP spid="3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7" grpId="0" animBg="1"/>
      <p:bldP spid="32" grpId="0" animBg="1"/>
      <p:bldP spid="34" grpId="0"/>
      <p:bldP spid="45" grpId="0" animBg="1"/>
      <p:bldP spid="46" grpId="0" animBg="1"/>
      <p:bldP spid="70" grpId="0" animBg="1"/>
      <p:bldP spid="71" grpId="0" animBg="1"/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3" grpId="0" animBg="1"/>
      <p:bldP spid="85" grpId="0"/>
      <p:bldP spid="40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0086410"/>
              </p:ext>
            </p:extLst>
          </p:nvPr>
        </p:nvGraphicFramePr>
        <p:xfrm>
          <a:off x="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480356" y="3433100"/>
            <a:ext cx="14512519" cy="3522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02812" y="321905"/>
            <a:ext cx="15790063" cy="1215080"/>
          </a:xfrm>
        </p:spPr>
        <p:txBody>
          <a:bodyPr/>
          <a:lstStyle/>
          <a:p>
            <a:r>
              <a:rPr lang="en-US" sz="4553" dirty="0"/>
              <a:t>We simulated several different policy settings</a:t>
            </a:r>
            <a:endParaRPr lang="en-US" sz="4553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7740" y="1558074"/>
            <a:ext cx="16064644" cy="60507"/>
          </a:xfrm>
          <a:prstGeom prst="line">
            <a:avLst/>
          </a:prstGeom>
          <a:ln>
            <a:solidFill>
              <a:srgbClr val="A8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906288" y="2121138"/>
            <a:ext cx="1771639" cy="830997"/>
          </a:xfrm>
          <a:prstGeom prst="rect">
            <a:avLst/>
          </a:prstGeom>
          <a:solidFill>
            <a:srgbClr val="B72E1B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Organisation</a:t>
            </a: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3568" y="4792057"/>
            <a:ext cx="3497085" cy="830997"/>
          </a:xfrm>
          <a:prstGeom prst="rect">
            <a:avLst/>
          </a:prstGeom>
          <a:solidFill>
            <a:srgbClr val="B72E1B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General malware attacks</a:t>
            </a: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10245" y="7812585"/>
            <a:ext cx="2363723" cy="830997"/>
          </a:xfrm>
          <a:prstGeom prst="rect">
            <a:avLst/>
          </a:prstGeom>
          <a:solidFill>
            <a:srgbClr val="B72E1B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Specific malware campaigns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7303" y="2118592"/>
            <a:ext cx="2537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+mn-lt"/>
              </a:rPr>
              <a:t>Organization A</a:t>
            </a:r>
            <a:endParaRPr lang="en-GB" sz="2400" u="sng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500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2.500 assets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8726" y="1971508"/>
            <a:ext cx="2769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+mn-lt"/>
              </a:rPr>
              <a:t>Organization B</a:t>
            </a:r>
            <a:endParaRPr lang="en-GB" sz="2400" u="sng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2.500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10.000 assets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302" y="7193954"/>
            <a:ext cx="4908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+mn-lt"/>
              </a:rPr>
              <a:t>Organization A</a:t>
            </a:r>
            <a:endParaRPr lang="en-GB" sz="2400" u="sng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Increase to infection of 16% of assets follow by small decline (low defence)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Small peak up to 0,04% of assets infected (high defence)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1106" y="7201061"/>
            <a:ext cx="4885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+mn-lt"/>
              </a:rPr>
              <a:t>Organization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Increase to infection of </a:t>
            </a:r>
            <a:r>
              <a:rPr lang="en-GB" sz="2400" dirty="0">
                <a:latin typeface="+mn-lt"/>
              </a:rPr>
              <a:t>9% of assets </a:t>
            </a:r>
            <a:r>
              <a:rPr lang="en-GB" sz="2400" dirty="0">
                <a:latin typeface="+mn-lt"/>
              </a:rPr>
              <a:t>follow by small decline</a:t>
            </a:r>
            <a:r>
              <a:rPr lang="en-GB" sz="2400" dirty="0">
                <a:latin typeface="+mn-lt"/>
              </a:rPr>
              <a:t> (low defence)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Small </a:t>
            </a:r>
            <a:r>
              <a:rPr lang="en-GB" sz="2400" dirty="0">
                <a:latin typeface="+mn-lt"/>
              </a:rPr>
              <a:t>peak up to </a:t>
            </a:r>
            <a:r>
              <a:rPr lang="en-GB" sz="2400" dirty="0">
                <a:latin typeface="+mn-lt"/>
              </a:rPr>
              <a:t>0,06% </a:t>
            </a:r>
            <a:r>
              <a:rPr lang="en-GB" sz="2400" dirty="0">
                <a:latin typeface="+mn-lt"/>
              </a:rPr>
              <a:t>of assets infected (high defence)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620" y="3642141"/>
            <a:ext cx="5499083" cy="31343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85934" y="3696268"/>
            <a:ext cx="522579" cy="2536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61047" y="4085243"/>
            <a:ext cx="0" cy="1315946"/>
          </a:xfrm>
          <a:prstGeom prst="straightConnector1">
            <a:avLst/>
          </a:prstGeom>
          <a:ln w="28575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04053" y="3845783"/>
            <a:ext cx="1056994" cy="0"/>
          </a:xfrm>
          <a:prstGeom prst="straightConnector1">
            <a:avLst/>
          </a:prstGeom>
          <a:ln w="28575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594527" y="3459011"/>
            <a:ext cx="276046" cy="294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5384367" y="4522053"/>
            <a:ext cx="276046" cy="294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6412806" y="5317708"/>
            <a:ext cx="276046" cy="294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44461" y="3618134"/>
            <a:ext cx="5306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+mn-lt"/>
              </a:rPr>
              <a:t>Organization A and B</a:t>
            </a:r>
            <a:endParaRPr lang="en-GB" sz="2400" u="sng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Anomaly detection in place?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Foothold defender and attackers behaviour, awareness employees, layers of defence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Foothold defender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	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0610C197-D2CE-F742-808A-4203E95CFBE9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517056A0-CF55-7C43-983E-1F57EB9600F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RU_PPT_ENG_Algemeen</Template>
  <TotalTime>460</TotalTime>
  <Words>610</Words>
  <Application>Microsoft Office PowerPoint</Application>
  <PresentationFormat>Custom</PresentationFormat>
  <Paragraphs>126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ING Me</vt:lpstr>
      <vt:lpstr>Times New Roman</vt:lpstr>
      <vt:lpstr>1_Basis NL</vt:lpstr>
      <vt:lpstr>Titel NL</vt:lpstr>
      <vt:lpstr>think-cell Slide</vt:lpstr>
      <vt:lpstr>PowerPoint Presentation</vt:lpstr>
      <vt:lpstr>Difficulties in cyber security investment decision making</vt:lpstr>
      <vt:lpstr>Some real-life examples in 2017*</vt:lpstr>
      <vt:lpstr>Sometimes people receive suspicious emails; maybe you recognize them</vt:lpstr>
      <vt:lpstr>In case you open files or click on links you, your device or even your employer may be under attack by a threat actor </vt:lpstr>
      <vt:lpstr>Susceptibility for malware attacks is a relevant security (research) question</vt:lpstr>
      <vt:lpstr>Our malware dynamics model recognizes: attacker – defender interactions, employee awareness and asset susceptibility </vt:lpstr>
      <vt:lpstr>Our model combines expert participation, calibration to actual data, fairly rigorous testing, and extensive policy analysis</vt:lpstr>
      <vt:lpstr>We simulated several different policy settings</vt:lpstr>
      <vt:lpstr>Possible Future Research</vt:lpstr>
      <vt:lpstr>Contact information</vt:lpstr>
    </vt:vector>
  </TitlesOfParts>
  <Company>Radboud Universiteit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Zeijlemaker, S. (Sander)</cp:lastModifiedBy>
  <cp:revision>90</cp:revision>
  <cp:lastPrinted>2017-01-24T09:58:55Z</cp:lastPrinted>
  <dcterms:created xsi:type="dcterms:W3CDTF">2017-03-20T08:02:45Z</dcterms:created>
  <dcterms:modified xsi:type="dcterms:W3CDTF">2018-07-05T18:58:53Z</dcterms:modified>
</cp:coreProperties>
</file>