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6" r:id="rId7"/>
    <p:sldId id="265" r:id="rId8"/>
    <p:sldId id="268" r:id="rId9"/>
    <p:sldId id="267" r:id="rId10"/>
  </p:sldIdLst>
  <p:sldSz cx="9144000" cy="6858000" type="screen4x3"/>
  <p:notesSz cx="6742113" cy="9872663"/>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8" d="100"/>
          <a:sy n="108" d="100"/>
        </p:scale>
        <p:origin x="-1704"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disagree</c:v>
                </c:pt>
              </c:strCache>
            </c:strRef>
          </c:tx>
          <c:invertIfNegative val="0"/>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part agree</c:v>
                </c:pt>
              </c:strCache>
            </c:strRef>
          </c:tx>
          <c:invertIfNegative val="0"/>
          <c:cat>
            <c:strRef>
              <c:f>Sheet1!$A$2:$A$5</c:f>
              <c:strCache>
                <c:ptCount val="4"/>
                <c:pt idx="0">
                  <c:v>Question 1</c:v>
                </c:pt>
                <c:pt idx="1">
                  <c:v>Question 2</c:v>
                </c:pt>
                <c:pt idx="2">
                  <c:v>Question 3</c:v>
                </c:pt>
                <c:pt idx="3">
                  <c:v>Question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agree</c:v>
                </c:pt>
              </c:strCache>
            </c:strRef>
          </c:tx>
          <c:invertIfNegative val="0"/>
          <c:cat>
            <c:strRef>
              <c:f>Sheet1!$A$2:$A$5</c:f>
              <c:strCache>
                <c:ptCount val="4"/>
                <c:pt idx="0">
                  <c:v>Question 1</c:v>
                </c:pt>
                <c:pt idx="1">
                  <c:v>Question 2</c:v>
                </c:pt>
                <c:pt idx="2">
                  <c:v>Question 3</c:v>
                </c:pt>
                <c:pt idx="3">
                  <c:v>Question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32065408"/>
        <c:axId val="32076544"/>
      </c:barChart>
      <c:catAx>
        <c:axId val="32065408"/>
        <c:scaling>
          <c:orientation val="minMax"/>
        </c:scaling>
        <c:delete val="0"/>
        <c:axPos val="l"/>
        <c:majorTickMark val="out"/>
        <c:minorTickMark val="none"/>
        <c:tickLblPos val="nextTo"/>
        <c:crossAx val="32076544"/>
        <c:crosses val="autoZero"/>
        <c:auto val="1"/>
        <c:lblAlgn val="ctr"/>
        <c:lblOffset val="100"/>
        <c:noMultiLvlLbl val="0"/>
      </c:catAx>
      <c:valAx>
        <c:axId val="32076544"/>
        <c:scaling>
          <c:orientation val="minMax"/>
        </c:scaling>
        <c:delete val="0"/>
        <c:axPos val="b"/>
        <c:majorGridlines/>
        <c:numFmt formatCode="General" sourceLinked="1"/>
        <c:majorTickMark val="out"/>
        <c:minorTickMark val="none"/>
        <c:tickLblPos val="nextTo"/>
        <c:crossAx val="320654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FC342E-6F8B-4035-8054-BE899BE2AD31}"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GB"/>
        </a:p>
      </dgm:t>
    </dgm:pt>
    <dgm:pt modelId="{58DB43EF-837D-47A1-AACC-0FCE68E95E52}">
      <dgm:prSet phldrT="[Text]"/>
      <dgm:spPr>
        <a:noFill/>
      </dgm:spPr>
      <dgm:t>
        <a:bodyPr/>
        <a:lstStyle/>
        <a:p>
          <a:r>
            <a:rPr lang="en-GB" dirty="0" smtClean="0"/>
            <a:t>Cause</a:t>
          </a:r>
        </a:p>
        <a:p>
          <a:r>
            <a:rPr lang="en-GB" dirty="0" smtClean="0"/>
            <a:t>e.g. smoke</a:t>
          </a:r>
        </a:p>
        <a:p>
          <a:r>
            <a:rPr lang="en-GB" dirty="0" smtClean="0"/>
            <a:t>      </a:t>
          </a:r>
        </a:p>
        <a:p>
          <a:r>
            <a:rPr lang="en-GB" dirty="0" smtClean="0"/>
            <a:t> -</a:t>
          </a:r>
          <a:endParaRPr lang="en-GB" dirty="0"/>
        </a:p>
      </dgm:t>
    </dgm:pt>
    <dgm:pt modelId="{24CB86A8-CBE5-42B1-99B3-0E909376226B}" type="parTrans" cxnId="{57E5B1CC-2C4B-428F-9BD5-FECBFFA7AE91}">
      <dgm:prSet/>
      <dgm:spPr/>
      <dgm:t>
        <a:bodyPr/>
        <a:lstStyle/>
        <a:p>
          <a:endParaRPr lang="en-GB"/>
        </a:p>
      </dgm:t>
    </dgm:pt>
    <dgm:pt modelId="{F6843A45-D206-428C-968E-8794B0ECC25A}" type="sibTrans" cxnId="{57E5B1CC-2C4B-428F-9BD5-FECBFFA7AE91}">
      <dgm:prSet/>
      <dgm:spPr/>
      <dgm:t>
        <a:bodyPr/>
        <a:lstStyle/>
        <a:p>
          <a:endParaRPr lang="en-GB"/>
        </a:p>
      </dgm:t>
    </dgm:pt>
    <dgm:pt modelId="{891A78B9-E305-4D74-8A7B-627489BC5793}">
      <dgm:prSet phldrT="[Text]"/>
      <dgm:spPr>
        <a:noFill/>
      </dgm:spPr>
      <dgm:t>
        <a:bodyPr/>
        <a:lstStyle/>
        <a:p>
          <a:r>
            <a:rPr lang="en-GB" dirty="0" smtClean="0"/>
            <a:t>          +</a:t>
          </a:r>
        </a:p>
        <a:p>
          <a:endParaRPr lang="en-GB" dirty="0" smtClean="0"/>
        </a:p>
        <a:p>
          <a:endParaRPr lang="en-GB" dirty="0" smtClean="0"/>
        </a:p>
        <a:p>
          <a:r>
            <a:rPr lang="en-GB" dirty="0" smtClean="0"/>
            <a:t>Effect</a:t>
          </a:r>
        </a:p>
        <a:p>
          <a:r>
            <a:rPr lang="en-GB" dirty="0" smtClean="0"/>
            <a:t>e.g. disease</a:t>
          </a:r>
        </a:p>
        <a:p>
          <a:endParaRPr lang="en-GB" dirty="0"/>
        </a:p>
      </dgm:t>
    </dgm:pt>
    <dgm:pt modelId="{B3662DB7-193E-4895-B70B-707F69AB4FC7}" type="parTrans" cxnId="{90E0AB7E-ED4B-4135-AD30-6D683DEF44F0}">
      <dgm:prSet/>
      <dgm:spPr/>
      <dgm:t>
        <a:bodyPr/>
        <a:lstStyle/>
        <a:p>
          <a:endParaRPr lang="en-GB"/>
        </a:p>
      </dgm:t>
    </dgm:pt>
    <dgm:pt modelId="{C41C7EA3-3724-4291-9C2D-E042915E54DA}" type="sibTrans" cxnId="{90E0AB7E-ED4B-4135-AD30-6D683DEF44F0}">
      <dgm:prSet/>
      <dgm:spPr/>
      <dgm:t>
        <a:bodyPr/>
        <a:lstStyle/>
        <a:p>
          <a:endParaRPr lang="en-GB"/>
        </a:p>
      </dgm:t>
    </dgm:pt>
    <dgm:pt modelId="{3C242B5A-2949-4934-AA46-F5C6B9AD5A80}" type="pres">
      <dgm:prSet presAssocID="{ECFC342E-6F8B-4035-8054-BE899BE2AD31}" presName="Name0" presStyleCnt="0">
        <dgm:presLayoutVars>
          <dgm:chMax val="2"/>
          <dgm:chPref val="2"/>
          <dgm:animLvl val="lvl"/>
        </dgm:presLayoutVars>
      </dgm:prSet>
      <dgm:spPr/>
      <dgm:t>
        <a:bodyPr/>
        <a:lstStyle/>
        <a:p>
          <a:endParaRPr lang="en-GB"/>
        </a:p>
      </dgm:t>
    </dgm:pt>
    <dgm:pt modelId="{890F874E-161C-4357-9D6C-74F1C7CA1D86}" type="pres">
      <dgm:prSet presAssocID="{ECFC342E-6F8B-4035-8054-BE899BE2AD31}" presName="LeftText" presStyleLbl="revTx" presStyleIdx="0" presStyleCnt="0">
        <dgm:presLayoutVars>
          <dgm:bulletEnabled val="1"/>
        </dgm:presLayoutVars>
      </dgm:prSet>
      <dgm:spPr/>
      <dgm:t>
        <a:bodyPr/>
        <a:lstStyle/>
        <a:p>
          <a:endParaRPr lang="en-GB"/>
        </a:p>
      </dgm:t>
    </dgm:pt>
    <dgm:pt modelId="{A488B70A-82C9-4676-8929-8CDA3A6BF3F5}" type="pres">
      <dgm:prSet presAssocID="{ECFC342E-6F8B-4035-8054-BE899BE2AD31}" presName="LeftNode" presStyleLbl="bgImgPlace1" presStyleIdx="0" presStyleCnt="2">
        <dgm:presLayoutVars>
          <dgm:chMax val="2"/>
          <dgm:chPref val="2"/>
        </dgm:presLayoutVars>
      </dgm:prSet>
      <dgm:spPr/>
      <dgm:t>
        <a:bodyPr/>
        <a:lstStyle/>
        <a:p>
          <a:endParaRPr lang="en-GB"/>
        </a:p>
      </dgm:t>
    </dgm:pt>
    <dgm:pt modelId="{66436437-5220-467C-95F3-CAFFBCF1DFD4}" type="pres">
      <dgm:prSet presAssocID="{ECFC342E-6F8B-4035-8054-BE899BE2AD31}" presName="RightText" presStyleLbl="revTx" presStyleIdx="0" presStyleCnt="0">
        <dgm:presLayoutVars>
          <dgm:bulletEnabled val="1"/>
        </dgm:presLayoutVars>
      </dgm:prSet>
      <dgm:spPr/>
      <dgm:t>
        <a:bodyPr/>
        <a:lstStyle/>
        <a:p>
          <a:endParaRPr lang="en-GB"/>
        </a:p>
      </dgm:t>
    </dgm:pt>
    <dgm:pt modelId="{D8167AFF-854F-443C-B52F-A6EA5D2A1F31}" type="pres">
      <dgm:prSet presAssocID="{ECFC342E-6F8B-4035-8054-BE899BE2AD31}" presName="RightNode" presStyleLbl="bgImgPlace1" presStyleIdx="1" presStyleCnt="2">
        <dgm:presLayoutVars>
          <dgm:chMax val="0"/>
          <dgm:chPref val="0"/>
        </dgm:presLayoutVars>
      </dgm:prSet>
      <dgm:spPr/>
      <dgm:t>
        <a:bodyPr/>
        <a:lstStyle/>
        <a:p>
          <a:endParaRPr lang="en-GB"/>
        </a:p>
      </dgm:t>
    </dgm:pt>
    <dgm:pt modelId="{AF13088D-2B1D-4275-8F41-2F082629E63D}" type="pres">
      <dgm:prSet presAssocID="{ECFC342E-6F8B-4035-8054-BE899BE2AD31}" presName="TopArrow" presStyleLbl="node1" presStyleIdx="0" presStyleCnt="2" custLinFactNeighborX="10" custLinFactNeighborY="9286"/>
      <dgm:spPr/>
    </dgm:pt>
    <dgm:pt modelId="{B06180B5-2BF1-4BE6-948F-2AFAD44BF6F6}" type="pres">
      <dgm:prSet presAssocID="{ECFC342E-6F8B-4035-8054-BE899BE2AD31}" presName="BottomArrow" presStyleLbl="node1" presStyleIdx="1" presStyleCnt="2" custLinFactNeighborX="10" custLinFactNeighborY="-21858"/>
      <dgm:spPr/>
    </dgm:pt>
  </dgm:ptLst>
  <dgm:cxnLst>
    <dgm:cxn modelId="{90E0AB7E-ED4B-4135-AD30-6D683DEF44F0}" srcId="{ECFC342E-6F8B-4035-8054-BE899BE2AD31}" destId="{891A78B9-E305-4D74-8A7B-627489BC5793}" srcOrd="1" destOrd="0" parTransId="{B3662DB7-193E-4895-B70B-707F69AB4FC7}" sibTransId="{C41C7EA3-3724-4291-9C2D-E042915E54DA}"/>
    <dgm:cxn modelId="{8B78B02A-03DA-48DB-91EF-E023C5D293D5}" type="presOf" srcId="{891A78B9-E305-4D74-8A7B-627489BC5793}" destId="{66436437-5220-467C-95F3-CAFFBCF1DFD4}" srcOrd="0" destOrd="0" presId="urn:microsoft.com/office/officeart/2009/layout/ReverseList"/>
    <dgm:cxn modelId="{D58E9387-3BF6-41FC-A2AA-0ED363713883}" type="presOf" srcId="{58DB43EF-837D-47A1-AACC-0FCE68E95E52}" destId="{A488B70A-82C9-4676-8929-8CDA3A6BF3F5}" srcOrd="1" destOrd="0" presId="urn:microsoft.com/office/officeart/2009/layout/ReverseList"/>
    <dgm:cxn modelId="{802C584F-8C15-4AE1-A3B5-207B2DCA425D}" type="presOf" srcId="{58DB43EF-837D-47A1-AACC-0FCE68E95E52}" destId="{890F874E-161C-4357-9D6C-74F1C7CA1D86}" srcOrd="0" destOrd="0" presId="urn:microsoft.com/office/officeart/2009/layout/ReverseList"/>
    <dgm:cxn modelId="{896D74B8-9268-421A-AE32-5D593AC3FA52}" type="presOf" srcId="{ECFC342E-6F8B-4035-8054-BE899BE2AD31}" destId="{3C242B5A-2949-4934-AA46-F5C6B9AD5A80}" srcOrd="0" destOrd="0" presId="urn:microsoft.com/office/officeart/2009/layout/ReverseList"/>
    <dgm:cxn modelId="{16A87557-FBC8-4E5D-9B42-35F8CAE0D5A1}" type="presOf" srcId="{891A78B9-E305-4D74-8A7B-627489BC5793}" destId="{D8167AFF-854F-443C-B52F-A6EA5D2A1F31}" srcOrd="1" destOrd="0" presId="urn:microsoft.com/office/officeart/2009/layout/ReverseList"/>
    <dgm:cxn modelId="{57E5B1CC-2C4B-428F-9BD5-FECBFFA7AE91}" srcId="{ECFC342E-6F8B-4035-8054-BE899BE2AD31}" destId="{58DB43EF-837D-47A1-AACC-0FCE68E95E52}" srcOrd="0" destOrd="0" parTransId="{24CB86A8-CBE5-42B1-99B3-0E909376226B}" sibTransId="{F6843A45-D206-428C-968E-8794B0ECC25A}"/>
    <dgm:cxn modelId="{D8239C2F-B57D-4856-B3F1-481F4F7BB9D2}" type="presParOf" srcId="{3C242B5A-2949-4934-AA46-F5C6B9AD5A80}" destId="{890F874E-161C-4357-9D6C-74F1C7CA1D86}" srcOrd="0" destOrd="0" presId="urn:microsoft.com/office/officeart/2009/layout/ReverseList"/>
    <dgm:cxn modelId="{359B7497-FBAE-4F5A-9116-822F8419CCCF}" type="presParOf" srcId="{3C242B5A-2949-4934-AA46-F5C6B9AD5A80}" destId="{A488B70A-82C9-4676-8929-8CDA3A6BF3F5}" srcOrd="1" destOrd="0" presId="urn:microsoft.com/office/officeart/2009/layout/ReverseList"/>
    <dgm:cxn modelId="{7F21192C-2416-4035-BB55-B32185BC2849}" type="presParOf" srcId="{3C242B5A-2949-4934-AA46-F5C6B9AD5A80}" destId="{66436437-5220-467C-95F3-CAFFBCF1DFD4}" srcOrd="2" destOrd="0" presId="urn:microsoft.com/office/officeart/2009/layout/ReverseList"/>
    <dgm:cxn modelId="{CE8C17EB-498A-43B1-91D1-CBD329E97885}" type="presParOf" srcId="{3C242B5A-2949-4934-AA46-F5C6B9AD5A80}" destId="{D8167AFF-854F-443C-B52F-A6EA5D2A1F31}" srcOrd="3" destOrd="0" presId="urn:microsoft.com/office/officeart/2009/layout/ReverseList"/>
    <dgm:cxn modelId="{8EF4788F-F3C7-419E-A933-8339B6E7FCDE}" type="presParOf" srcId="{3C242B5A-2949-4934-AA46-F5C6B9AD5A80}" destId="{AF13088D-2B1D-4275-8F41-2F082629E63D}" srcOrd="4" destOrd="0" presId="urn:microsoft.com/office/officeart/2009/layout/ReverseList"/>
    <dgm:cxn modelId="{34AF39D7-FD66-4931-B8FA-29332A1E0F18}" type="presParOf" srcId="{3C242B5A-2949-4934-AA46-F5C6B9AD5A80}" destId="{B06180B5-2BF1-4BE6-948F-2AFAD44BF6F6}"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88B70A-82C9-4676-8929-8CDA3A6BF3F5}">
      <dsp:nvSpPr>
        <dsp:cNvPr id="0" name=""/>
        <dsp:cNvSpPr/>
      </dsp:nvSpPr>
      <dsp:spPr>
        <a:xfrm rot="16200000">
          <a:off x="1730477" y="1374127"/>
          <a:ext cx="2909741" cy="1778160"/>
        </a:xfrm>
        <a:prstGeom prst="round2SameRect">
          <a:avLst>
            <a:gd name="adj1" fmla="val 16670"/>
            <a:gd name="adj2" fmla="val 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139700" rIns="125730" bIns="139700" numCol="1" spcCol="1270" anchor="t" anchorCtr="0">
          <a:noAutofit/>
        </a:bodyPr>
        <a:lstStyle/>
        <a:p>
          <a:pPr lvl="0" algn="l" defTabSz="977900">
            <a:lnSpc>
              <a:spcPct val="90000"/>
            </a:lnSpc>
            <a:spcBef>
              <a:spcPct val="0"/>
            </a:spcBef>
            <a:spcAft>
              <a:spcPct val="35000"/>
            </a:spcAft>
          </a:pPr>
          <a:r>
            <a:rPr lang="en-GB" sz="2200" kern="1200" dirty="0" smtClean="0"/>
            <a:t>Cause</a:t>
          </a:r>
        </a:p>
        <a:p>
          <a:pPr lvl="0" algn="l" defTabSz="977900">
            <a:lnSpc>
              <a:spcPct val="90000"/>
            </a:lnSpc>
            <a:spcBef>
              <a:spcPct val="0"/>
            </a:spcBef>
            <a:spcAft>
              <a:spcPct val="35000"/>
            </a:spcAft>
          </a:pPr>
          <a:r>
            <a:rPr lang="en-GB" sz="2200" kern="1200" dirty="0" smtClean="0"/>
            <a:t>e.g. smoke</a:t>
          </a:r>
        </a:p>
        <a:p>
          <a:pPr lvl="0" algn="l" defTabSz="977900">
            <a:lnSpc>
              <a:spcPct val="90000"/>
            </a:lnSpc>
            <a:spcBef>
              <a:spcPct val="0"/>
            </a:spcBef>
            <a:spcAft>
              <a:spcPct val="35000"/>
            </a:spcAft>
          </a:pPr>
          <a:r>
            <a:rPr lang="en-GB" sz="2200" kern="1200" dirty="0" smtClean="0"/>
            <a:t>      </a:t>
          </a:r>
        </a:p>
        <a:p>
          <a:pPr lvl="0" algn="l" defTabSz="977900">
            <a:lnSpc>
              <a:spcPct val="90000"/>
            </a:lnSpc>
            <a:spcBef>
              <a:spcPct val="0"/>
            </a:spcBef>
            <a:spcAft>
              <a:spcPct val="35000"/>
            </a:spcAft>
          </a:pPr>
          <a:r>
            <a:rPr lang="en-GB" sz="2200" kern="1200" dirty="0" smtClean="0"/>
            <a:t> -</a:t>
          </a:r>
          <a:endParaRPr lang="en-GB" sz="2200" kern="1200" dirty="0"/>
        </a:p>
      </dsp:txBody>
      <dsp:txXfrm rot="5400000">
        <a:off x="2383085" y="895155"/>
        <a:ext cx="1691342" cy="2736105"/>
      </dsp:txXfrm>
    </dsp:sp>
    <dsp:sp modelId="{D8167AFF-854F-443C-B52F-A6EA5D2A1F31}">
      <dsp:nvSpPr>
        <dsp:cNvPr id="0" name=""/>
        <dsp:cNvSpPr/>
      </dsp:nvSpPr>
      <dsp:spPr>
        <a:xfrm rot="5400000">
          <a:off x="3589380" y="1374127"/>
          <a:ext cx="2909741" cy="1778160"/>
        </a:xfrm>
        <a:prstGeom prst="round2SameRect">
          <a:avLst>
            <a:gd name="adj1" fmla="val 16670"/>
            <a:gd name="adj2" fmla="val 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39700" rIns="83820" bIns="139700" numCol="1" spcCol="1270" anchor="t" anchorCtr="0">
          <a:noAutofit/>
        </a:bodyPr>
        <a:lstStyle/>
        <a:p>
          <a:pPr lvl="0" algn="l" defTabSz="977900">
            <a:lnSpc>
              <a:spcPct val="90000"/>
            </a:lnSpc>
            <a:spcBef>
              <a:spcPct val="0"/>
            </a:spcBef>
            <a:spcAft>
              <a:spcPct val="35000"/>
            </a:spcAft>
          </a:pPr>
          <a:r>
            <a:rPr lang="en-GB" sz="2200" kern="1200" dirty="0" smtClean="0"/>
            <a:t>          +</a:t>
          </a:r>
        </a:p>
        <a:p>
          <a:pPr lvl="0" algn="l" defTabSz="977900">
            <a:lnSpc>
              <a:spcPct val="90000"/>
            </a:lnSpc>
            <a:spcBef>
              <a:spcPct val="0"/>
            </a:spcBef>
            <a:spcAft>
              <a:spcPct val="35000"/>
            </a:spcAft>
          </a:pPr>
          <a:endParaRPr lang="en-GB" sz="2200" kern="1200" dirty="0" smtClean="0"/>
        </a:p>
        <a:p>
          <a:pPr lvl="0" algn="l" defTabSz="977900">
            <a:lnSpc>
              <a:spcPct val="90000"/>
            </a:lnSpc>
            <a:spcBef>
              <a:spcPct val="0"/>
            </a:spcBef>
            <a:spcAft>
              <a:spcPct val="35000"/>
            </a:spcAft>
          </a:pPr>
          <a:endParaRPr lang="en-GB" sz="2200" kern="1200" dirty="0" smtClean="0"/>
        </a:p>
        <a:p>
          <a:pPr lvl="0" algn="l" defTabSz="977900">
            <a:lnSpc>
              <a:spcPct val="90000"/>
            </a:lnSpc>
            <a:spcBef>
              <a:spcPct val="0"/>
            </a:spcBef>
            <a:spcAft>
              <a:spcPct val="35000"/>
            </a:spcAft>
          </a:pPr>
          <a:r>
            <a:rPr lang="en-GB" sz="2200" kern="1200" dirty="0" smtClean="0"/>
            <a:t>Effect</a:t>
          </a:r>
        </a:p>
        <a:p>
          <a:pPr lvl="0" algn="l" defTabSz="977900">
            <a:lnSpc>
              <a:spcPct val="90000"/>
            </a:lnSpc>
            <a:spcBef>
              <a:spcPct val="0"/>
            </a:spcBef>
            <a:spcAft>
              <a:spcPct val="35000"/>
            </a:spcAft>
          </a:pPr>
          <a:r>
            <a:rPr lang="en-GB" sz="2200" kern="1200" dirty="0" smtClean="0"/>
            <a:t>e.g. disease</a:t>
          </a:r>
        </a:p>
        <a:p>
          <a:pPr lvl="0" algn="l" defTabSz="977900">
            <a:lnSpc>
              <a:spcPct val="90000"/>
            </a:lnSpc>
            <a:spcBef>
              <a:spcPct val="0"/>
            </a:spcBef>
            <a:spcAft>
              <a:spcPct val="35000"/>
            </a:spcAft>
          </a:pPr>
          <a:endParaRPr lang="en-GB" sz="2200" kern="1200" dirty="0"/>
        </a:p>
      </dsp:txBody>
      <dsp:txXfrm rot="-5400000">
        <a:off x="4155170" y="895155"/>
        <a:ext cx="1691342" cy="2736105"/>
      </dsp:txXfrm>
    </dsp:sp>
    <dsp:sp modelId="{AF13088D-2B1D-4275-8F41-2F082629E63D}">
      <dsp:nvSpPr>
        <dsp:cNvPr id="0" name=""/>
        <dsp:cNvSpPr/>
      </dsp:nvSpPr>
      <dsp:spPr>
        <a:xfrm>
          <a:off x="3185352" y="172609"/>
          <a:ext cx="1858903" cy="1858813"/>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6180B5-2BF1-4BE6-948F-2AFAD44BF6F6}">
      <dsp:nvSpPr>
        <dsp:cNvPr id="0" name=""/>
        <dsp:cNvSpPr/>
      </dsp:nvSpPr>
      <dsp:spPr>
        <a:xfrm rot="10800000">
          <a:off x="3185352" y="2260850"/>
          <a:ext cx="1858903" cy="1858813"/>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3633"/>
          </a:xfrm>
          <a:prstGeom prst="rect">
            <a:avLst/>
          </a:prstGeom>
        </p:spPr>
        <p:txBody>
          <a:bodyPr vert="horz" lIns="91141" tIns="45570" rIns="91141" bIns="45570" rtlCol="0"/>
          <a:lstStyle>
            <a:lvl1pPr algn="l">
              <a:defRPr sz="1200"/>
            </a:lvl1pPr>
          </a:lstStyle>
          <a:p>
            <a:endParaRPr lang="en-GB"/>
          </a:p>
        </p:txBody>
      </p:sp>
      <p:sp>
        <p:nvSpPr>
          <p:cNvPr id="3" name="Date Placeholder 2"/>
          <p:cNvSpPr>
            <a:spLocks noGrp="1"/>
          </p:cNvSpPr>
          <p:nvPr>
            <p:ph type="dt" idx="1"/>
          </p:nvPr>
        </p:nvSpPr>
        <p:spPr>
          <a:xfrm>
            <a:off x="3818971" y="1"/>
            <a:ext cx="2921582" cy="493633"/>
          </a:xfrm>
          <a:prstGeom prst="rect">
            <a:avLst/>
          </a:prstGeom>
        </p:spPr>
        <p:txBody>
          <a:bodyPr vert="horz" lIns="91141" tIns="45570" rIns="91141" bIns="45570" rtlCol="0"/>
          <a:lstStyle>
            <a:lvl1pPr algn="r">
              <a:defRPr sz="1200"/>
            </a:lvl1pPr>
          </a:lstStyle>
          <a:p>
            <a:fld id="{E3ABA4ED-3CD8-49DE-B5BC-74031C729D2F}" type="datetimeFigureOut">
              <a:rPr lang="en-GB" smtClean="0"/>
              <a:pPr/>
              <a:t>10/07/2015</a:t>
            </a:fld>
            <a:endParaRPr lang="en-GB"/>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141" tIns="45570" rIns="91141" bIns="45570" rtlCol="0" anchor="ctr"/>
          <a:lstStyle/>
          <a:p>
            <a:endParaRPr lang="en-GB"/>
          </a:p>
        </p:txBody>
      </p:sp>
      <p:sp>
        <p:nvSpPr>
          <p:cNvPr id="5" name="Notes Placeholder 4"/>
          <p:cNvSpPr>
            <a:spLocks noGrp="1"/>
          </p:cNvSpPr>
          <p:nvPr>
            <p:ph type="body" sz="quarter" idx="3"/>
          </p:nvPr>
        </p:nvSpPr>
        <p:spPr>
          <a:xfrm>
            <a:off x="674212" y="4689516"/>
            <a:ext cx="5393690" cy="4442698"/>
          </a:xfrm>
          <a:prstGeom prst="rect">
            <a:avLst/>
          </a:prstGeom>
        </p:spPr>
        <p:txBody>
          <a:bodyPr vert="horz" lIns="91141" tIns="45570" rIns="91141" bIns="455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921582" cy="493633"/>
          </a:xfrm>
          <a:prstGeom prst="rect">
            <a:avLst/>
          </a:prstGeom>
        </p:spPr>
        <p:txBody>
          <a:bodyPr vert="horz" lIns="91141" tIns="45570" rIns="91141" bIns="4557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7"/>
            <a:ext cx="2921582" cy="493633"/>
          </a:xfrm>
          <a:prstGeom prst="rect">
            <a:avLst/>
          </a:prstGeom>
        </p:spPr>
        <p:txBody>
          <a:bodyPr vert="horz" lIns="91141" tIns="45570" rIns="91141" bIns="45570" rtlCol="0" anchor="b"/>
          <a:lstStyle>
            <a:lvl1pPr algn="r">
              <a:defRPr sz="1200"/>
            </a:lvl1pPr>
          </a:lstStyle>
          <a:p>
            <a:fld id="{38AAB9F1-399B-4C08-876F-D7A86B7FCB85}" type="slidenum">
              <a:rPr lang="en-GB" smtClean="0"/>
              <a:pPr/>
              <a:t>‹#›</a:t>
            </a:fld>
            <a:endParaRPr lang="en-GB"/>
          </a:p>
        </p:txBody>
      </p:sp>
    </p:spTree>
    <p:extLst>
      <p:ext uri="{BB962C8B-B14F-4D97-AF65-F5344CB8AC3E}">
        <p14:creationId xmlns:p14="http://schemas.microsoft.com/office/powerpoint/2010/main" val="396474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UPON ENTRY TO ROOM </a:t>
            </a:r>
            <a:r>
              <a:rPr lang="en-GB" baseline="0" dirty="0" smtClean="0"/>
              <a:t>TALK STARTS</a:t>
            </a:r>
          </a:p>
          <a:p>
            <a:r>
              <a:rPr lang="en-GB" baseline="0" dirty="0" smtClean="0"/>
              <a:t>Switch-on workshop audio recordings</a:t>
            </a:r>
          </a:p>
          <a:p>
            <a:r>
              <a:rPr lang="en-GB" baseline="0" dirty="0" smtClean="0"/>
              <a:t>Check sound levels on video clips</a:t>
            </a:r>
          </a:p>
          <a:p>
            <a:r>
              <a:rPr lang="en-GB" baseline="0" dirty="0" smtClean="0"/>
              <a:t>Confirm all presentation elements on desktop</a:t>
            </a:r>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1</a:t>
            </a:fld>
            <a:endParaRPr lang="en-GB"/>
          </a:p>
        </p:txBody>
      </p:sp>
    </p:spTree>
    <p:extLst>
      <p:ext uri="{BB962C8B-B14F-4D97-AF65-F5344CB8AC3E}">
        <p14:creationId xmlns:p14="http://schemas.microsoft.com/office/powerpoint/2010/main" val="271854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13:30-13:45 (15 minutes)</a:t>
            </a:r>
          </a:p>
          <a:p>
            <a:r>
              <a:rPr lang="en-GB" dirty="0" smtClean="0"/>
              <a:t>Start audio recording</a:t>
            </a:r>
          </a:p>
          <a:p>
            <a:r>
              <a:rPr lang="en-GB" dirty="0" smtClean="0"/>
              <a:t>Three bullets and 2 more slides</a:t>
            </a:r>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2</a:t>
            </a:fld>
            <a:endParaRPr lang="en-GB"/>
          </a:p>
        </p:txBody>
      </p:sp>
    </p:spTree>
    <p:extLst>
      <p:ext uri="{BB962C8B-B14F-4D97-AF65-F5344CB8AC3E}">
        <p14:creationId xmlns:p14="http://schemas.microsoft.com/office/powerpoint/2010/main" val="3203963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Workbook has aim for today and case-specific, real world problem on your desk based on what is available online. Also glossary of terms at the end otherwise</a:t>
            </a:r>
            <a:r>
              <a:rPr lang="en-GB" baseline="0" dirty="0" smtClean="0"/>
              <a:t> just ask.</a:t>
            </a:r>
            <a:endParaRPr lang="en-GB" dirty="0" smtClean="0"/>
          </a:p>
          <a:p>
            <a:r>
              <a:rPr lang="en-GB" dirty="0" smtClean="0"/>
              <a:t>Will be using sketch models within workbook to record connections when discussing component parts</a:t>
            </a:r>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3</a:t>
            </a:fld>
            <a:endParaRPr lang="en-GB"/>
          </a:p>
        </p:txBody>
      </p:sp>
    </p:spTree>
    <p:extLst>
      <p:ext uri="{BB962C8B-B14F-4D97-AF65-F5344CB8AC3E}">
        <p14:creationId xmlns:p14="http://schemas.microsoft.com/office/powerpoint/2010/main" val="31953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TIMING - 13:45 complete this slide</a:t>
            </a:r>
          </a:p>
          <a:p>
            <a:r>
              <a:rPr lang="en-GB" dirty="0" smtClean="0"/>
              <a:t>Run through list</a:t>
            </a:r>
          </a:p>
          <a:p>
            <a:r>
              <a:rPr lang="en-GB" dirty="0" smtClean="0"/>
              <a:t>Check everyone OK with recording audio</a:t>
            </a:r>
          </a:p>
          <a:p>
            <a:r>
              <a:rPr lang="en-GB" dirty="0" smtClean="0"/>
              <a:t>Ask everyone to complete their card facing outward and take it</a:t>
            </a:r>
            <a:r>
              <a:rPr lang="en-GB" baseline="0" dirty="0" smtClean="0"/>
              <a:t> in turns to explain their education, health or local government backgrounds</a:t>
            </a:r>
            <a:endParaRPr lang="en-GB" dirty="0" smtClean="0"/>
          </a:p>
          <a:p>
            <a:r>
              <a:rPr lang="en-GB" dirty="0" smtClean="0"/>
              <a:t>No names will be mentioned; only views and demographics sampled</a:t>
            </a:r>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4</a:t>
            </a:fld>
            <a:endParaRPr lang="en-GB"/>
          </a:p>
        </p:txBody>
      </p:sp>
    </p:spTree>
    <p:extLst>
      <p:ext uri="{BB962C8B-B14F-4D97-AF65-F5344CB8AC3E}">
        <p14:creationId xmlns:p14="http://schemas.microsoft.com/office/powerpoint/2010/main" val="194105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13:45</a:t>
            </a:r>
          </a:p>
          <a:p>
            <a:r>
              <a:rPr lang="en-GB" dirty="0" smtClean="0"/>
              <a:t>TIMING - 1 minutes (5 writing, 1</a:t>
            </a:r>
            <a:r>
              <a:rPr lang="en-GB" baseline="0" dirty="0" smtClean="0"/>
              <a:t> minute each explaining)</a:t>
            </a:r>
            <a:endParaRPr lang="en-GB" dirty="0" smtClean="0"/>
          </a:p>
          <a:p>
            <a:r>
              <a:rPr lang="en-GB" dirty="0" smtClean="0"/>
              <a:t>LOGISTICS</a:t>
            </a:r>
            <a:r>
              <a:rPr lang="en-GB" baseline="0" dirty="0" smtClean="0"/>
              <a:t> – handout each paper copy, using pencils and rubbers write responses, collect once complete</a:t>
            </a:r>
          </a:p>
          <a:p>
            <a:r>
              <a:rPr lang="en-GB" baseline="0" dirty="0" smtClean="0"/>
              <a:t>PROCESS – </a:t>
            </a:r>
          </a:p>
          <a:p>
            <a:pPr marL="227851" indent="-227851">
              <a:buAutoNum type="alphaUcPeriod"/>
            </a:pPr>
            <a:r>
              <a:rPr lang="en-GB" baseline="0" dirty="0" smtClean="0"/>
              <a:t>Explain last workshop results from exercise</a:t>
            </a:r>
          </a:p>
          <a:p>
            <a:r>
              <a:rPr lang="en-GB" baseline="0" dirty="0" smtClean="0"/>
              <a:t>B. </a:t>
            </a:r>
            <a:r>
              <a:rPr lang="en-GB" sz="1200" kern="1200" dirty="0" smtClean="0">
                <a:solidFill>
                  <a:schemeClr val="tx1"/>
                </a:solidFill>
                <a:effectLst/>
                <a:latin typeface="+mn-lt"/>
                <a:ea typeface="+mn-ea"/>
                <a:cs typeface="+mn-cs"/>
              </a:rPr>
              <a:t>Top hopes</a:t>
            </a:r>
          </a:p>
          <a:p>
            <a:pPr lvl="0"/>
            <a:r>
              <a:rPr lang="en-GB" sz="1200" kern="1200" dirty="0" smtClean="0">
                <a:solidFill>
                  <a:schemeClr val="tx1"/>
                </a:solidFill>
                <a:effectLst/>
                <a:latin typeface="+mn-lt"/>
                <a:ea typeface="+mn-ea"/>
                <a:cs typeface="+mn-cs"/>
              </a:rPr>
              <a:t>Genuine multi-agency working;  responses to question 11.2.7 suggest that your own contributing agency values do related to their views while question 17.2.13 answers indicate that each organisations culture was being accurately reflected. Very positive views were also expressed in response to question 25.3.8 about contributors working well together in teams  (see your percentage answers in attachment);</a:t>
            </a:r>
          </a:p>
          <a:p>
            <a:pPr lvl="0"/>
            <a:r>
              <a:rPr lang="en-GB" sz="1200" kern="1200" dirty="0" smtClean="0">
                <a:solidFill>
                  <a:schemeClr val="tx1"/>
                </a:solidFill>
                <a:effectLst/>
                <a:latin typeface="+mn-lt"/>
                <a:ea typeface="+mn-ea"/>
                <a:cs typeface="+mn-cs"/>
              </a:rPr>
              <a:t>Practical change benefits have completely neutral views at present since we have only looked to understand more around parental and child anxieties when changing schools for those aged eleven without the opportunity to check for where changes might improve the situation; question 15.2.11 refers (see your percentage answers in attachment);</a:t>
            </a:r>
          </a:p>
          <a:p>
            <a:pPr lvl="0"/>
            <a:r>
              <a:rPr lang="en-GB" sz="1200" kern="1200" dirty="0" smtClean="0">
                <a:solidFill>
                  <a:schemeClr val="tx1"/>
                </a:solidFill>
                <a:effectLst/>
                <a:latin typeface="+mn-lt"/>
                <a:ea typeface="+mn-ea"/>
                <a:cs typeface="+mn-cs"/>
              </a:rPr>
              <a:t>A systemic perspective addressing all key influences is offered through this approach by building quantified system dynamic models so the answers to question 10.2.6 is naturally divided between the majority who are neutral and others who are/or have yet to be convinced as it is only start of the development cycle (see your percentage answers in attachment);</a:t>
            </a:r>
          </a:p>
          <a:p>
            <a:pPr lvl="0"/>
            <a:r>
              <a:rPr lang="en-GB" sz="1200" kern="1200" dirty="0" smtClean="0">
                <a:solidFill>
                  <a:schemeClr val="tx1"/>
                </a:solidFill>
                <a:effectLst/>
                <a:latin typeface="+mn-lt"/>
                <a:ea typeface="+mn-ea"/>
                <a:cs typeface="+mn-cs"/>
              </a:rPr>
              <a:t>Meaningful change for family/child/young person is informed by the spread of answers to understanding the ethics around transferring schools and the admissions system whether appreciating or not according to your responses to question 13.2.9 (see your percentage answers in attachment);</a:t>
            </a:r>
          </a:p>
          <a:p>
            <a:pPr lvl="0"/>
            <a:r>
              <a:rPr lang="en-GB" sz="1200" kern="1200" dirty="0" smtClean="0">
                <a:solidFill>
                  <a:schemeClr val="tx1"/>
                </a:solidFill>
                <a:effectLst/>
                <a:latin typeface="+mn-lt"/>
                <a:ea typeface="+mn-ea"/>
                <a:cs typeface="+mn-cs"/>
              </a:rPr>
              <a:t>Positive support for explaining available choices is informed by responses to listening to other people’s views in question 24.3.7. Here only one participant remained neutral on whether or not they had been heard while the remainder all accepted that they had expressed themselves within the group and therefore provided early indications on whether this research could help explain choices facing those making secondary school decisions (see your percentage answers in attachment).</a:t>
            </a:r>
          </a:p>
          <a:p>
            <a:r>
              <a:rPr lang="en-GB" sz="1200" kern="1200" dirty="0" smtClean="0">
                <a:solidFill>
                  <a:schemeClr val="tx1"/>
                </a:solidFill>
                <a:effectLst/>
                <a:latin typeface="+mn-lt"/>
                <a:ea typeface="+mn-ea"/>
                <a:cs typeface="+mn-cs"/>
              </a:rPr>
              <a:t>Top fears</a:t>
            </a:r>
          </a:p>
          <a:p>
            <a:pPr lvl="0"/>
            <a:r>
              <a:rPr lang="en-GB" sz="1200" kern="1200" dirty="0" smtClean="0">
                <a:solidFill>
                  <a:schemeClr val="tx1"/>
                </a:solidFill>
                <a:effectLst/>
                <a:latin typeface="+mn-lt"/>
                <a:ea typeface="+mn-ea"/>
                <a:cs typeface="+mn-cs"/>
              </a:rPr>
              <a:t>Time commitment too high may be smaller than anticipated, based on the first of three workshops each lasting no more than three hours. However it is noted that even greater facilitation would help keep time answering scripts to a minimum and allow the agenda to be completed.</a:t>
            </a:r>
          </a:p>
          <a:p>
            <a:pPr lvl="0"/>
            <a:r>
              <a:rPr lang="en-GB" sz="1200" kern="1200" dirty="0" smtClean="0">
                <a:solidFill>
                  <a:schemeClr val="tx1"/>
                </a:solidFill>
                <a:effectLst/>
                <a:latin typeface="+mn-lt"/>
                <a:ea typeface="+mn-ea"/>
                <a:cs typeface="+mn-cs"/>
              </a:rPr>
              <a:t>Negative impact on individuals was not surveyed but all signatories agreed not to disclose details of the conversations by naming individuals involved, so that the group could have confidence to express their views without fear of negative management feedback. The lead researcher also accepted that any quotes would be anonymised for reporting purposes using the participants alphanumeric allocation rather than a name and organisation; it was confirmed that no manager subordinate pairs were present in the group. </a:t>
            </a:r>
          </a:p>
          <a:p>
            <a:pPr lvl="0"/>
            <a:r>
              <a:rPr lang="en-GB" sz="1200" kern="1200" dirty="0" smtClean="0">
                <a:solidFill>
                  <a:schemeClr val="tx1"/>
                </a:solidFill>
                <a:effectLst/>
                <a:latin typeface="+mn-lt"/>
                <a:ea typeface="+mn-ea"/>
                <a:cs typeface="+mn-cs"/>
              </a:rPr>
              <a:t>Reinforces reductionist perspective is countered by the range of agency views incorporated through representation across all three groups including local authority, health and education in question 2. System dynamics allows different scaling and supports incorporation of wide-ranging influences within models that more event-based, mathematical techniques might not (see your percentage answers in attachment)</a:t>
            </a:r>
          </a:p>
          <a:p>
            <a:pPr lvl="0"/>
            <a:r>
              <a:rPr lang="en-GB" sz="1200" kern="1200" dirty="0" smtClean="0">
                <a:solidFill>
                  <a:schemeClr val="tx1"/>
                </a:solidFill>
                <a:effectLst/>
                <a:latin typeface="+mn-lt"/>
                <a:ea typeface="+mn-ea"/>
                <a:cs typeface="+mn-cs"/>
              </a:rPr>
              <a:t>Not broad enough group is answered by group demographics which suggests approximately 40 years combined experience (averaging question 4) in the area alongside everyone being over the age of 25 according to your question 3 responses (see your percentage answers in attachment). A recognised weakness of small group modelling is the number in a small group however, aspects of these views will widen by obtaining the voice of children through teaching assistants together with surveying parents about the weight of their views on what constitutes a good decision.</a:t>
            </a:r>
          </a:p>
          <a:p>
            <a:pPr lvl="0"/>
            <a:r>
              <a:rPr lang="en-GB" sz="1200" kern="1200" dirty="0" smtClean="0">
                <a:solidFill>
                  <a:schemeClr val="tx1"/>
                </a:solidFill>
                <a:effectLst/>
                <a:latin typeface="+mn-lt"/>
                <a:ea typeface="+mn-ea"/>
                <a:cs typeface="+mn-cs"/>
              </a:rPr>
              <a:t>Unsure whether it will make a difference is answered in question 15.2.11 as before and it is noted that this is a very reasonable uncertainty that comes from developing insights that can be shared in a complex and dynamic environment (see your percentage answers in attachment)</a:t>
            </a:r>
            <a:endParaRPr lang="en-GB" dirty="0" smtClean="0"/>
          </a:p>
          <a:p>
            <a:r>
              <a:rPr lang="en-GB" dirty="0" smtClean="0"/>
              <a:t>C. CLOSE –</a:t>
            </a:r>
            <a:r>
              <a:rPr lang="en-GB" baseline="0" dirty="0" smtClean="0"/>
              <a:t> next topic.</a:t>
            </a:r>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5</a:t>
            </a:fld>
            <a:endParaRPr lang="en-GB"/>
          </a:p>
        </p:txBody>
      </p:sp>
    </p:spTree>
    <p:extLst>
      <p:ext uri="{BB962C8B-B14F-4D97-AF65-F5344CB8AC3E}">
        <p14:creationId xmlns:p14="http://schemas.microsoft.com/office/powerpoint/2010/main" val="123633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7851" indent="-227851"/>
            <a:r>
              <a:rPr lang="en-GB" dirty="0" smtClean="0"/>
              <a:t>15:20 (35 minutes)</a:t>
            </a:r>
          </a:p>
          <a:p>
            <a:pPr marL="227851" indent="-227851"/>
            <a:r>
              <a:rPr lang="en-GB" dirty="0" smtClean="0"/>
              <a:t>LOGISTICS – handout punched paper forms, ask originator to suggest a policy decision rule applied to their</a:t>
            </a:r>
            <a:r>
              <a:rPr lang="en-GB" baseline="0" dirty="0" smtClean="0"/>
              <a:t> own or another’s organisation before passing it on. SUGGEST WRITING IN SMALL CAPITALS FOR EASE OF READING AND KEEPING IT SHORT</a:t>
            </a:r>
          </a:p>
          <a:p>
            <a:pPr marL="227851" indent="-227851"/>
            <a:r>
              <a:rPr lang="en-GB" baseline="0" dirty="0" smtClean="0"/>
              <a:t>PROCESS -</a:t>
            </a:r>
            <a:endParaRPr lang="en-GB" dirty="0" smtClean="0"/>
          </a:p>
          <a:p>
            <a:pPr marL="227851" indent="-227851">
              <a:buFont typeface="+mj-lt"/>
              <a:buAutoNum type="arabicPeriod"/>
            </a:pPr>
            <a:r>
              <a:rPr lang="en-GB" dirty="0" smtClean="0"/>
              <a:t>Introduce</a:t>
            </a:r>
            <a:r>
              <a:rPr lang="en-GB" baseline="0" dirty="0" smtClean="0"/>
              <a:t> policy options for intervening to reduce complaints, appeals and anxieties in the Plymouth system as demand rises over next four years</a:t>
            </a:r>
          </a:p>
          <a:p>
            <a:pPr marL="227851" indent="-227851">
              <a:buFont typeface="+mj-lt"/>
              <a:buAutoNum type="arabicPeriod"/>
            </a:pPr>
            <a:r>
              <a:rPr lang="en-GB" baseline="0" dirty="0" smtClean="0"/>
              <a:t>A policy intervention example might be to encourage applications to other admission authorities but this might not be a good option for reducing anxiety</a:t>
            </a:r>
          </a:p>
          <a:p>
            <a:pPr marL="227851" indent="-227851">
              <a:buFont typeface="+mj-lt"/>
              <a:buAutoNum type="arabicPeriod"/>
            </a:pPr>
            <a:r>
              <a:rPr lang="en-GB" baseline="0" dirty="0" smtClean="0"/>
              <a:t>Originators indicate their policy intervention options in boxes provided (writing in small capitals may be best for quality reviews) in 5 minutes</a:t>
            </a:r>
          </a:p>
          <a:p>
            <a:pPr marL="227851" indent="-227851">
              <a:buFont typeface="+mj-lt"/>
              <a:buAutoNum type="arabicPeriod"/>
            </a:pPr>
            <a:r>
              <a:rPr lang="en-GB" baseline="0" dirty="0" smtClean="0"/>
              <a:t>Timer then goes and papers pass to neighbour to provide a succinct review of good and bad aspects of adopting the policy. This repeats until originator receives their fully commented, policy interventions back.</a:t>
            </a:r>
          </a:p>
          <a:p>
            <a:pPr marL="227851" indent="-227851">
              <a:buFont typeface="+mj-lt"/>
              <a:buAutoNum type="arabicPeriod"/>
            </a:pPr>
            <a:r>
              <a:rPr lang="en-GB" dirty="0" smtClean="0"/>
              <a:t>Last</a:t>
            </a:r>
            <a:r>
              <a:rPr lang="en-GB" baseline="0" dirty="0" smtClean="0"/>
              <a:t> workshop consider all the commentary from reviewers, now indicate preferred option i.e. which two policies might not work in a multi-agency context (5 minutes).</a:t>
            </a:r>
          </a:p>
          <a:p>
            <a:pPr marL="227851" indent="-227851">
              <a:buFont typeface="+mj-lt"/>
              <a:buAutoNum type="arabicPeriod"/>
            </a:pPr>
            <a:r>
              <a:rPr lang="en-GB" baseline="0" dirty="0" smtClean="0"/>
              <a:t>When invited present policy option for best intervention along with typical benefits for different agencies (a minute per person).</a:t>
            </a:r>
          </a:p>
          <a:p>
            <a:pPr marL="227851" indent="-227851">
              <a:buFont typeface="+mj-lt"/>
              <a:buAutoNum type="arabicPeriod"/>
            </a:pPr>
            <a:r>
              <a:rPr lang="en-GB" baseline="0" dirty="0" smtClean="0"/>
              <a:t>Now vote to decide top three (scored 3-2-1) presented policies best able to meet anticipated system demands, given the impending population rise of primary school children transferring into secondary education.</a:t>
            </a:r>
          </a:p>
          <a:p>
            <a:pPr marL="227851" indent="-227851">
              <a:buFont typeface="+mj-lt"/>
              <a:buAutoNum type="arabicPeriod"/>
            </a:pPr>
            <a:r>
              <a:rPr lang="en-GB" baseline="0" dirty="0" smtClean="0"/>
              <a:t>CLOSE by making copies then placing punched papers in workbook for next workshop. </a:t>
            </a:r>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14:50</a:t>
            </a:r>
          </a:p>
          <a:p>
            <a:r>
              <a:rPr lang="en-GB" dirty="0" smtClean="0"/>
              <a:t>TIMING - 40 minutes </a:t>
            </a:r>
          </a:p>
          <a:p>
            <a:r>
              <a:rPr lang="en-GB" dirty="0" smtClean="0"/>
              <a:t>LOGISTICS</a:t>
            </a:r>
            <a:r>
              <a:rPr lang="en-GB" baseline="0" dirty="0" smtClean="0"/>
              <a:t> – flip chart, variables listed on sticky notes with blue tack, marker pens</a:t>
            </a:r>
          </a:p>
          <a:p>
            <a:r>
              <a:rPr lang="en-GB" baseline="0" dirty="0" smtClean="0"/>
              <a:t>PROCESS – </a:t>
            </a:r>
          </a:p>
          <a:p>
            <a:pPr marL="228600" indent="-228600">
              <a:buAutoNum type="alphaUcPeriod"/>
            </a:pPr>
            <a:r>
              <a:rPr lang="en-GB" baseline="0" dirty="0" smtClean="0"/>
              <a:t>Ask for variables that affect wellbeing of those making secondary school choice decisions; those variables either adding to taking away from this stock should be written on individual sticky notes and parked on flipchart.</a:t>
            </a:r>
          </a:p>
          <a:p>
            <a:pPr marL="228600" indent="-228600">
              <a:buAutoNum type="alphaUcPeriod"/>
            </a:pPr>
            <a:r>
              <a:rPr lang="en-GB" baseline="0" dirty="0" smtClean="0"/>
              <a:t>Concentrating on anxiety, link to wellbeing reduction impact explanations (physical MHNL1, mental MHNL2 and sociological MHNL3) before drawing/representing primary loops and asking for polarities using graph.</a:t>
            </a:r>
          </a:p>
          <a:p>
            <a:r>
              <a:rPr lang="en-GB" dirty="0" smtClean="0"/>
              <a:t>C. CLOSE – collect papers at end of the day. </a:t>
            </a:r>
            <a:r>
              <a:rPr lang="en-GB" baseline="0" dirty="0" smtClean="0"/>
              <a:t>next want to collect views on first workshop.</a:t>
            </a:r>
            <a:endParaRPr lang="en-GB" dirty="0" smtClean="0"/>
          </a:p>
          <a:p>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7</a:t>
            </a:fld>
            <a:endParaRPr lang="en-GB"/>
          </a:p>
        </p:txBody>
      </p:sp>
    </p:spTree>
    <p:extLst>
      <p:ext uri="{BB962C8B-B14F-4D97-AF65-F5344CB8AC3E}">
        <p14:creationId xmlns:p14="http://schemas.microsoft.com/office/powerpoint/2010/main" val="743434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16:30</a:t>
            </a:r>
          </a:p>
          <a:p>
            <a:r>
              <a:rPr lang="en-GB" dirty="0" smtClean="0"/>
              <a:t>demonstrate levers in action if not already used during the break</a:t>
            </a:r>
            <a:endParaRPr lang="en-GB" dirty="0"/>
          </a:p>
        </p:txBody>
      </p:sp>
      <p:sp>
        <p:nvSpPr>
          <p:cNvPr id="4" name="Slide Number Placeholder 3"/>
          <p:cNvSpPr>
            <a:spLocks noGrp="1"/>
          </p:cNvSpPr>
          <p:nvPr>
            <p:ph type="sldNum" sz="quarter" idx="10"/>
          </p:nvPr>
        </p:nvSpPr>
        <p:spPr/>
        <p:txBody>
          <a:bodyPr/>
          <a:lstStyle/>
          <a:p>
            <a:fld id="{38AAB9F1-399B-4C08-876F-D7A86B7FCB85}" type="slidenum">
              <a:rPr lang="en-GB" smtClean="0"/>
              <a:pPr/>
              <a:t>8</a:t>
            </a:fld>
            <a:endParaRPr lang="en-GB"/>
          </a:p>
        </p:txBody>
      </p:sp>
    </p:spTree>
    <p:extLst>
      <p:ext uri="{BB962C8B-B14F-4D97-AF65-F5344CB8AC3E}">
        <p14:creationId xmlns:p14="http://schemas.microsoft.com/office/powerpoint/2010/main" val="1210988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15:55</a:t>
            </a:r>
          </a:p>
          <a:p>
            <a:r>
              <a:rPr lang="en-GB" dirty="0" smtClean="0"/>
              <a:t>TIMING - 15 minutes (5 </a:t>
            </a:r>
            <a:r>
              <a:rPr lang="en-GB" baseline="0" dirty="0" smtClean="0"/>
              <a:t>minutes explaining clicker technology, 5*2 for each set of questions)</a:t>
            </a:r>
            <a:endParaRPr lang="en-GB" dirty="0" smtClean="0"/>
          </a:p>
          <a:p>
            <a:r>
              <a:rPr lang="en-GB" dirty="0" smtClean="0"/>
              <a:t>LOGISTICS</a:t>
            </a:r>
            <a:r>
              <a:rPr lang="en-GB" baseline="0" dirty="0" smtClean="0"/>
              <a:t> – handout clickers at start of session, using power up button and then selecting numbers from 1 to 5 when green shows on screen</a:t>
            </a:r>
          </a:p>
          <a:p>
            <a:r>
              <a:rPr lang="en-GB" baseline="0" dirty="0" smtClean="0"/>
              <a:t>PROCESS – </a:t>
            </a:r>
          </a:p>
          <a:p>
            <a:pPr marL="227851" indent="-227851"/>
            <a:r>
              <a:rPr lang="en-GB" baseline="0" dirty="0" smtClean="0"/>
              <a:t>A. Start turning point, switch to questionnaire </a:t>
            </a:r>
            <a:r>
              <a:rPr lang="en-GB" baseline="0" dirty="0" err="1" smtClean="0"/>
              <a:t>powerpoint</a:t>
            </a:r>
            <a:r>
              <a:rPr lang="en-GB" baseline="0" dirty="0" smtClean="0"/>
              <a:t> on desktop</a:t>
            </a:r>
          </a:p>
          <a:p>
            <a:pPr marL="227851" indent="-227851"/>
            <a:r>
              <a:rPr lang="en-GB" baseline="0" dirty="0" smtClean="0"/>
              <a:t>B. Ask questions, check 9 or 7 responses, plot results, move on</a:t>
            </a:r>
            <a:endParaRPr lang="en-GB" dirty="0" smtClean="0"/>
          </a:p>
          <a:p>
            <a:r>
              <a:rPr lang="en-GB" dirty="0" smtClean="0"/>
              <a:t>C. CLOSE – save details to file,</a:t>
            </a:r>
            <a:r>
              <a:rPr lang="en-GB" baseline="0" dirty="0" smtClean="0"/>
              <a:t> export reports to Excel and as CSV, clear questions</a:t>
            </a:r>
          </a:p>
          <a:p>
            <a:r>
              <a:rPr lang="en-GB" baseline="0" dirty="0" smtClean="0"/>
              <a:t>Stop audio recordings</a:t>
            </a:r>
          </a:p>
          <a:p>
            <a:r>
              <a:rPr lang="en-GB" baseline="0" dirty="0" smtClean="0"/>
              <a:t>Thank those who have attended hoping they have enjoyed the workshop and obtain potential dates for next meeting (July)</a:t>
            </a:r>
            <a:endParaRPr lang="en-GB" dirty="0" smtClean="0"/>
          </a:p>
          <a:p>
            <a:endParaRPr lang="en-GB" dirty="0"/>
          </a:p>
        </p:txBody>
      </p:sp>
      <p:sp>
        <p:nvSpPr>
          <p:cNvPr id="4" name="Slide Number Placeholder 3"/>
          <p:cNvSpPr>
            <a:spLocks noGrp="1"/>
          </p:cNvSpPr>
          <p:nvPr>
            <p:ph type="sldNum" sz="quarter" idx="10"/>
          </p:nvPr>
        </p:nvSpPr>
        <p:spPr/>
        <p:txBody>
          <a:bodyPr/>
          <a:lstStyle/>
          <a:p>
            <a:fld id="{A8C7DD4D-3C37-4C36-A683-B49B0C00B267}" type="slidenum">
              <a:rPr lang="en-GB" smtClean="0"/>
              <a:pPr/>
              <a:t>9</a:t>
            </a:fld>
            <a:endParaRPr lang="en-GB"/>
          </a:p>
        </p:txBody>
      </p:sp>
    </p:spTree>
    <p:extLst>
      <p:ext uri="{BB962C8B-B14F-4D97-AF65-F5344CB8AC3E}">
        <p14:creationId xmlns:p14="http://schemas.microsoft.com/office/powerpoint/2010/main" val="419429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138219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49339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313530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79810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252990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130179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5896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318558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3503950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147218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E017F-5FA6-4A01-AB14-3A8A0F482806}" type="datetimeFigureOut">
              <a:rPr lang="en-GB" smtClean="0"/>
              <a:pPr/>
              <a:t>10/07/2015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B70637-89E1-4F21-B099-92A6739963C2}" type="slidenum">
              <a:rPr lang="en-GB" smtClean="0"/>
              <a:pPr/>
              <a:t>‹#›</a:t>
            </a:fld>
            <a:endParaRPr lang="en-GB"/>
          </a:p>
        </p:txBody>
      </p:sp>
    </p:spTree>
    <p:extLst>
      <p:ext uri="{BB962C8B-B14F-4D97-AF65-F5344CB8AC3E}">
        <p14:creationId xmlns:p14="http://schemas.microsoft.com/office/powerpoint/2010/main" val="29278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E017F-5FA6-4A01-AB14-3A8A0F482806}" type="datetimeFigureOut">
              <a:rPr lang="en-GB" smtClean="0"/>
              <a:pPr/>
              <a:t>10/07/2015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70637-89E1-4F21-B099-92A6739963C2}" type="slidenum">
              <a:rPr lang="en-GB" smtClean="0"/>
              <a:pPr/>
              <a:t>‹#›</a:t>
            </a:fld>
            <a:endParaRPr lang="en-GB"/>
          </a:p>
        </p:txBody>
      </p:sp>
    </p:spTree>
    <p:extLst>
      <p:ext uri="{BB962C8B-B14F-4D97-AF65-F5344CB8AC3E}">
        <p14:creationId xmlns:p14="http://schemas.microsoft.com/office/powerpoint/2010/main" val="297086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P2015 Research Project Workshop B</a:t>
            </a:r>
            <a:br>
              <a:rPr lang="en-GB" dirty="0" smtClean="0"/>
            </a:br>
            <a:r>
              <a:rPr lang="en-GB" dirty="0" smtClean="0"/>
              <a:t>www.pbs.plymouth.ac.uk/P2015</a:t>
            </a:r>
            <a:endParaRPr lang="en-GB" dirty="0"/>
          </a:p>
        </p:txBody>
      </p:sp>
      <p:sp>
        <p:nvSpPr>
          <p:cNvPr id="3" name="Subtitle 2"/>
          <p:cNvSpPr>
            <a:spLocks noGrp="1"/>
          </p:cNvSpPr>
          <p:nvPr>
            <p:ph type="subTitle" idx="1"/>
          </p:nvPr>
        </p:nvSpPr>
        <p:spPr>
          <a:xfrm>
            <a:off x="1371600" y="3886200"/>
            <a:ext cx="6400800" cy="2279104"/>
          </a:xfrm>
        </p:spPr>
        <p:txBody>
          <a:bodyPr>
            <a:normAutofit fontScale="85000" lnSpcReduction="10000"/>
          </a:bodyPr>
          <a:lstStyle/>
          <a:p>
            <a:r>
              <a:rPr lang="en-GB" i="1" dirty="0" smtClean="0"/>
              <a:t>David Carter</a:t>
            </a:r>
          </a:p>
          <a:p>
            <a:r>
              <a:rPr lang="en-GB" dirty="0" smtClean="0"/>
              <a:t>15:00-17:00</a:t>
            </a:r>
          </a:p>
          <a:p>
            <a:r>
              <a:rPr lang="en-GB" dirty="0" smtClean="0"/>
              <a:t>14 November 2014</a:t>
            </a:r>
          </a:p>
          <a:p>
            <a:r>
              <a:rPr lang="en-GB" dirty="0" smtClean="0"/>
              <a:t>Plymouth University</a:t>
            </a:r>
          </a:p>
          <a:p>
            <a:r>
              <a:rPr lang="en-GB" dirty="0" smtClean="0"/>
              <a:t>Mast House, Room 004a and b, PL4 0HJ</a:t>
            </a:r>
            <a:endParaRPr lang="en-GB" dirty="0"/>
          </a:p>
        </p:txBody>
      </p:sp>
      <p:pic>
        <p:nvPicPr>
          <p:cNvPr id="4" name="Picture 3" descr="P2015 with strapline.jpg"/>
          <p:cNvPicPr>
            <a:picLocks noChangeAspect="1"/>
          </p:cNvPicPr>
          <p:nvPr/>
        </p:nvPicPr>
        <p:blipFill>
          <a:blip r:embed="rId3" cstate="print"/>
          <a:stretch>
            <a:fillRect/>
          </a:stretch>
        </p:blipFill>
        <p:spPr>
          <a:xfrm>
            <a:off x="2771800" y="332656"/>
            <a:ext cx="3276600" cy="1847850"/>
          </a:xfrm>
          <a:prstGeom prst="rect">
            <a:avLst/>
          </a:prstGeom>
        </p:spPr>
      </p:pic>
    </p:spTree>
    <p:extLst>
      <p:ext uri="{BB962C8B-B14F-4D97-AF65-F5344CB8AC3E}">
        <p14:creationId xmlns:p14="http://schemas.microsoft.com/office/powerpoint/2010/main" val="2019058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Purpose of today’s P2015 Workshop</a:t>
            </a:r>
            <a:endParaRPr lang="en-GB" dirty="0"/>
          </a:p>
        </p:txBody>
      </p:sp>
      <p:sp>
        <p:nvSpPr>
          <p:cNvPr id="3" name="Content Placeholder 2"/>
          <p:cNvSpPr>
            <a:spLocks noGrp="1"/>
          </p:cNvSpPr>
          <p:nvPr>
            <p:ph idx="1"/>
          </p:nvPr>
        </p:nvSpPr>
        <p:spPr/>
        <p:txBody>
          <a:bodyPr>
            <a:normAutofit/>
          </a:bodyPr>
          <a:lstStyle/>
          <a:p>
            <a:r>
              <a:rPr lang="en-GB" dirty="0" smtClean="0"/>
              <a:t>Support aim of explaining impact of competing for secondary places on children with objective of quantifying the problem with applicable agents by:-</a:t>
            </a:r>
          </a:p>
          <a:p>
            <a:pPr lvl="1"/>
            <a:r>
              <a:rPr lang="en-GB" dirty="0" smtClean="0"/>
              <a:t>Testing intervention opportunities;</a:t>
            </a:r>
          </a:p>
          <a:p>
            <a:pPr lvl="1"/>
            <a:r>
              <a:rPr lang="en-GB" dirty="0" smtClean="0"/>
              <a:t>Collating views on problem linkages;</a:t>
            </a:r>
          </a:p>
          <a:p>
            <a:pPr lvl="1"/>
            <a:r>
              <a:rPr lang="en-GB" dirty="0" smtClean="0"/>
              <a:t>Assessing progress and improvements with methods.</a:t>
            </a:r>
          </a:p>
        </p:txBody>
      </p:sp>
    </p:spTree>
    <p:extLst>
      <p:ext uri="{BB962C8B-B14F-4D97-AF65-F5344CB8AC3E}">
        <p14:creationId xmlns:p14="http://schemas.microsoft.com/office/powerpoint/2010/main" val="404364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Agenda – Group Model Building</a:t>
            </a:r>
            <a:endParaRPr lang="en-GB" dirty="0"/>
          </a:p>
        </p:txBody>
      </p:sp>
      <p:sp>
        <p:nvSpPr>
          <p:cNvPr id="3" name="Content Placeholder 2"/>
          <p:cNvSpPr>
            <a:spLocks noGrp="1"/>
          </p:cNvSpPr>
          <p:nvPr>
            <p:ph idx="1"/>
          </p:nvPr>
        </p:nvSpPr>
        <p:spPr/>
        <p:txBody>
          <a:bodyPr>
            <a:normAutofit/>
          </a:bodyPr>
          <a:lstStyle/>
          <a:p>
            <a:r>
              <a:rPr lang="en-GB" dirty="0" smtClean="0"/>
              <a:t>Introductions and problem 15:00 (slide)</a:t>
            </a:r>
          </a:p>
          <a:p>
            <a:r>
              <a:rPr lang="en-GB" dirty="0" smtClean="0"/>
              <a:t>Nominal Group Technique 15:10 (paper forms)</a:t>
            </a:r>
          </a:p>
          <a:p>
            <a:r>
              <a:rPr lang="en-GB" dirty="0" smtClean="0"/>
              <a:t>Causal Model Map 15:50 (whiteboard)</a:t>
            </a:r>
          </a:p>
          <a:p>
            <a:r>
              <a:rPr lang="en-GB" dirty="0" smtClean="0"/>
              <a:t>Debriefing Survey 16:45 (clicker responses)</a:t>
            </a:r>
          </a:p>
          <a:p>
            <a:endParaRPr lang="en-GB" dirty="0"/>
          </a:p>
          <a:p>
            <a:endParaRPr lang="en-GB" dirty="0" smtClean="0"/>
          </a:p>
          <a:p>
            <a:pPr algn="r">
              <a:buNone/>
            </a:pPr>
            <a:r>
              <a:rPr lang="en-GB" dirty="0" smtClean="0">
                <a:solidFill>
                  <a:schemeClr val="tx1">
                    <a:lumMod val="50000"/>
                    <a:lumOff val="50000"/>
                  </a:schemeClr>
                </a:solidFill>
              </a:rPr>
              <a:t>Parking and </a:t>
            </a:r>
            <a:r>
              <a:rPr lang="en-GB" dirty="0">
                <a:solidFill>
                  <a:schemeClr val="tx1">
                    <a:lumMod val="50000"/>
                    <a:lumOff val="50000"/>
                  </a:schemeClr>
                </a:solidFill>
              </a:rPr>
              <a:t>refreshments available</a:t>
            </a:r>
          </a:p>
        </p:txBody>
      </p:sp>
    </p:spTree>
    <p:extLst>
      <p:ext uri="{BB962C8B-B14F-4D97-AF65-F5344CB8AC3E}">
        <p14:creationId xmlns:p14="http://schemas.microsoft.com/office/powerpoint/2010/main" val="3125298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Introductions &amp; Project Problem</a:t>
            </a:r>
            <a:endParaRPr lang="en-GB" dirty="0"/>
          </a:p>
        </p:txBody>
      </p:sp>
      <p:sp>
        <p:nvSpPr>
          <p:cNvPr id="3" name="Content Placeholder 2"/>
          <p:cNvSpPr>
            <a:spLocks noGrp="1"/>
          </p:cNvSpPr>
          <p:nvPr>
            <p:ph idx="1"/>
          </p:nvPr>
        </p:nvSpPr>
        <p:spPr>
          <a:xfrm>
            <a:off x="323528" y="1600200"/>
            <a:ext cx="8496944" cy="4525963"/>
          </a:xfrm>
        </p:spPr>
        <p:txBody>
          <a:bodyPr>
            <a:normAutofit fontScale="92500" lnSpcReduction="10000"/>
          </a:bodyPr>
          <a:lstStyle/>
          <a:p>
            <a:r>
              <a:rPr lang="en-GB" dirty="0" smtClean="0"/>
              <a:t>Primary schools currently experiencing population bulge but 17% more children a year putting pressure on 95% first choice Plymouth secondary school expectations not yet a major concern for multi-agent modellers from council, health and education;</a:t>
            </a:r>
          </a:p>
          <a:p>
            <a:r>
              <a:rPr lang="en-GB" dirty="0" smtClean="0"/>
              <a:t>Parents and children relationship when deciding secondary school of greater value to participants;</a:t>
            </a:r>
          </a:p>
          <a:p>
            <a:r>
              <a:rPr lang="en-GB" dirty="0" smtClean="0"/>
              <a:t>How might parents and children select schools best matched to their needs in an uncertain future?</a:t>
            </a:r>
          </a:p>
          <a:p>
            <a:endParaRPr lang="en-GB" dirty="0"/>
          </a:p>
        </p:txBody>
      </p:sp>
    </p:spTree>
    <p:extLst>
      <p:ext uri="{BB962C8B-B14F-4D97-AF65-F5344CB8AC3E}">
        <p14:creationId xmlns:p14="http://schemas.microsoft.com/office/powerpoint/2010/main" val="342461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143000"/>
          </a:xfrm>
        </p:spPr>
        <p:txBody>
          <a:bodyPr>
            <a:normAutofit fontScale="90000"/>
          </a:bodyPr>
          <a:lstStyle/>
          <a:p>
            <a:r>
              <a:rPr lang="en-GB" dirty="0" smtClean="0"/>
              <a:t>Recap Hopes and Fears  from Workshop A</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5748056"/>
              </p:ext>
            </p:extLst>
          </p:nvPr>
        </p:nvGraphicFramePr>
        <p:xfrm>
          <a:off x="457200" y="1600200"/>
          <a:ext cx="8363272" cy="2865120"/>
        </p:xfrm>
        <a:graphic>
          <a:graphicData uri="http://schemas.openxmlformats.org/drawingml/2006/table">
            <a:tbl>
              <a:tblPr firstRow="1" bandRow="1">
                <a:tableStyleId>{5C22544A-7EE6-4342-B048-85BDC9FD1C3A}</a:tableStyleId>
              </a:tblPr>
              <a:tblGrid>
                <a:gridCol w="1090464"/>
                <a:gridCol w="3456384"/>
                <a:gridCol w="3816424"/>
              </a:tblGrid>
              <a:tr h="370840">
                <a:tc>
                  <a:txBody>
                    <a:bodyPr/>
                    <a:lstStyle/>
                    <a:p>
                      <a:r>
                        <a:rPr lang="en-GB" dirty="0" smtClean="0"/>
                        <a:t>Modeller</a:t>
                      </a:r>
                      <a:endParaRPr lang="en-GB" dirty="0"/>
                    </a:p>
                  </a:txBody>
                  <a:tcPr/>
                </a:tc>
                <a:tc>
                  <a:txBody>
                    <a:bodyPr/>
                    <a:lstStyle/>
                    <a:p>
                      <a:r>
                        <a:rPr lang="en-GB" dirty="0" smtClean="0"/>
                        <a:t>Hope</a:t>
                      </a:r>
                      <a:endParaRPr lang="en-GB" dirty="0"/>
                    </a:p>
                  </a:txBody>
                  <a:tcPr/>
                </a:tc>
                <a:tc>
                  <a:txBody>
                    <a:bodyPr/>
                    <a:lstStyle/>
                    <a:p>
                      <a:r>
                        <a:rPr lang="en-GB" dirty="0" smtClean="0"/>
                        <a:t>Fear</a:t>
                      </a:r>
                      <a:endParaRPr lang="en-GB" dirty="0"/>
                    </a:p>
                  </a:txBody>
                  <a:tcPr/>
                </a:tc>
              </a:tr>
              <a:tr h="370840">
                <a:tc>
                  <a:txBody>
                    <a:bodyPr/>
                    <a:lstStyle/>
                    <a:p>
                      <a:r>
                        <a:rPr lang="en-GB" dirty="0" smtClean="0"/>
                        <a:t>1</a:t>
                      </a:r>
                      <a:endParaRPr lang="en-GB" dirty="0"/>
                    </a:p>
                  </a:txBody>
                  <a:tcPr/>
                </a:tc>
                <a:tc>
                  <a:txBody>
                    <a:bodyPr/>
                    <a:lstStyle/>
                    <a:p>
                      <a:r>
                        <a:rPr lang="en-GB" sz="1800" kern="1200" dirty="0" smtClean="0">
                          <a:solidFill>
                            <a:schemeClr val="dk1"/>
                          </a:solidFill>
                          <a:effectLst/>
                          <a:latin typeface="+mn-lt"/>
                          <a:ea typeface="+mn-ea"/>
                          <a:cs typeface="+mn-cs"/>
                        </a:rPr>
                        <a:t>Genuine multi-agency working</a:t>
                      </a:r>
                      <a:endParaRPr lang="en-GB" dirty="0"/>
                    </a:p>
                  </a:txBody>
                  <a:tcPr/>
                </a:tc>
                <a:tc>
                  <a:txBody>
                    <a:bodyPr/>
                    <a:lstStyle/>
                    <a:p>
                      <a:r>
                        <a:rPr lang="en-GB" sz="1800" kern="1200" dirty="0" smtClean="0">
                          <a:solidFill>
                            <a:schemeClr val="dk1"/>
                          </a:solidFill>
                          <a:effectLst/>
                          <a:latin typeface="+mn-lt"/>
                          <a:ea typeface="+mn-ea"/>
                          <a:cs typeface="+mn-cs"/>
                        </a:rPr>
                        <a:t>Time commitment too high </a:t>
                      </a:r>
                      <a:endParaRPr lang="en-GB" dirty="0"/>
                    </a:p>
                  </a:txBody>
                  <a:tcPr/>
                </a:tc>
              </a:tr>
              <a:tr h="370840">
                <a:tc>
                  <a:txBody>
                    <a:bodyPr/>
                    <a:lstStyle/>
                    <a:p>
                      <a:r>
                        <a:rPr lang="en-GB" dirty="0" smtClean="0"/>
                        <a:t>2</a:t>
                      </a:r>
                      <a:endParaRPr lang="en-GB" dirty="0"/>
                    </a:p>
                  </a:txBody>
                  <a:tcPr/>
                </a:tc>
                <a:tc>
                  <a:txBody>
                    <a:bodyPr/>
                    <a:lstStyle/>
                    <a:p>
                      <a:r>
                        <a:rPr lang="en-GB" sz="1800" kern="1200" dirty="0" smtClean="0">
                          <a:solidFill>
                            <a:schemeClr val="dk1"/>
                          </a:solidFill>
                          <a:effectLst/>
                          <a:latin typeface="+mn-lt"/>
                          <a:ea typeface="+mn-ea"/>
                          <a:cs typeface="+mn-cs"/>
                        </a:rPr>
                        <a:t>Systemic perspective </a:t>
                      </a:r>
                      <a:endParaRPr lang="en-GB" dirty="0"/>
                    </a:p>
                  </a:txBody>
                  <a:tcPr/>
                </a:tc>
                <a:tc>
                  <a:txBody>
                    <a:bodyPr/>
                    <a:lstStyle/>
                    <a:p>
                      <a:r>
                        <a:rPr lang="en-GB" sz="1800" kern="1200" dirty="0" smtClean="0">
                          <a:solidFill>
                            <a:schemeClr val="dk1"/>
                          </a:solidFill>
                          <a:effectLst/>
                          <a:latin typeface="+mn-lt"/>
                          <a:ea typeface="+mn-ea"/>
                          <a:cs typeface="+mn-cs"/>
                        </a:rPr>
                        <a:t>Negative impact on individuals </a:t>
                      </a:r>
                      <a:endParaRPr lang="en-GB" dirty="0"/>
                    </a:p>
                  </a:txBody>
                  <a:tcPr/>
                </a:tc>
              </a:tr>
              <a:tr h="370840">
                <a:tc>
                  <a:txBody>
                    <a:bodyPr/>
                    <a:lstStyle/>
                    <a:p>
                      <a:r>
                        <a:rPr lang="en-GB" dirty="0" smtClean="0"/>
                        <a:t>3</a:t>
                      </a:r>
                      <a:endParaRPr lang="en-GB" dirty="0"/>
                    </a:p>
                  </a:txBody>
                  <a:tcPr/>
                </a:tc>
                <a:tc>
                  <a:txBody>
                    <a:bodyPr/>
                    <a:lstStyle/>
                    <a:p>
                      <a:r>
                        <a:rPr lang="en-GB" sz="1800" kern="1200" dirty="0" smtClean="0">
                          <a:solidFill>
                            <a:schemeClr val="dk1"/>
                          </a:solidFill>
                          <a:effectLst/>
                          <a:latin typeface="+mn-lt"/>
                          <a:ea typeface="+mn-ea"/>
                          <a:cs typeface="+mn-cs"/>
                        </a:rPr>
                        <a:t>Meaningful change for family/child</a:t>
                      </a:r>
                      <a:endParaRPr lang="en-GB" dirty="0"/>
                    </a:p>
                  </a:txBody>
                  <a:tcPr/>
                </a:tc>
                <a:tc>
                  <a:txBody>
                    <a:bodyPr/>
                    <a:lstStyle/>
                    <a:p>
                      <a:r>
                        <a:rPr lang="en-GB" sz="1800" kern="1200" dirty="0" smtClean="0">
                          <a:solidFill>
                            <a:schemeClr val="dk1"/>
                          </a:solidFill>
                          <a:effectLst/>
                          <a:latin typeface="+mn-lt"/>
                          <a:ea typeface="+mn-ea"/>
                          <a:cs typeface="+mn-cs"/>
                        </a:rPr>
                        <a:t>Reductionist perspective </a:t>
                      </a:r>
                      <a:endParaRPr lang="en-GB" dirty="0"/>
                    </a:p>
                  </a:txBody>
                  <a:tcPr/>
                </a:tc>
              </a:tr>
              <a:tr h="370840">
                <a:tc>
                  <a:txBody>
                    <a:bodyPr/>
                    <a:lstStyle/>
                    <a:p>
                      <a:r>
                        <a:rPr lang="en-GB" dirty="0" smtClean="0"/>
                        <a:t>4</a:t>
                      </a:r>
                      <a:endParaRPr lang="en-GB" dirty="0"/>
                    </a:p>
                  </a:txBody>
                  <a:tcPr/>
                </a:tc>
                <a:tc>
                  <a:txBody>
                    <a:bodyPr/>
                    <a:lstStyle/>
                    <a:p>
                      <a:r>
                        <a:rPr lang="en-GB" sz="1800" kern="1200" dirty="0" smtClean="0">
                          <a:solidFill>
                            <a:schemeClr val="dk1"/>
                          </a:solidFill>
                          <a:effectLst/>
                          <a:latin typeface="+mn-lt"/>
                          <a:ea typeface="+mn-ea"/>
                          <a:cs typeface="+mn-cs"/>
                        </a:rPr>
                        <a:t>Positive support for explaining available choices </a:t>
                      </a:r>
                      <a:endParaRPr lang="en-GB" dirty="0"/>
                    </a:p>
                  </a:txBody>
                  <a:tcPr/>
                </a:tc>
                <a:tc>
                  <a:txBody>
                    <a:bodyPr/>
                    <a:lstStyle/>
                    <a:p>
                      <a:r>
                        <a:rPr lang="en-GB" sz="1800" kern="1200" dirty="0" smtClean="0">
                          <a:solidFill>
                            <a:schemeClr val="dk1"/>
                          </a:solidFill>
                          <a:effectLst/>
                          <a:latin typeface="+mn-lt"/>
                          <a:ea typeface="+mn-ea"/>
                          <a:cs typeface="+mn-cs"/>
                        </a:rPr>
                        <a:t>Not broad enough group </a:t>
                      </a:r>
                      <a:endParaRPr lang="en-GB" dirty="0"/>
                    </a:p>
                  </a:txBody>
                  <a:tcPr/>
                </a:tc>
              </a:tr>
              <a:tr h="370840">
                <a:tc>
                  <a:txBody>
                    <a:bodyPr/>
                    <a:lstStyle/>
                    <a:p>
                      <a:r>
                        <a:rPr lang="en-GB" dirty="0" smtClean="0"/>
                        <a:t>5</a:t>
                      </a:r>
                      <a:endParaRPr lang="en-GB" dirty="0"/>
                    </a:p>
                  </a:txBody>
                  <a:tcPr/>
                </a:tc>
                <a:tc>
                  <a:txBody>
                    <a:bodyPr/>
                    <a:lstStyle/>
                    <a:p>
                      <a:r>
                        <a:rPr lang="en-GB" sz="1800" kern="1200" dirty="0" smtClean="0">
                          <a:solidFill>
                            <a:schemeClr val="dk1"/>
                          </a:solidFill>
                          <a:effectLst/>
                          <a:latin typeface="+mn-lt"/>
                          <a:ea typeface="+mn-ea"/>
                          <a:cs typeface="+mn-cs"/>
                        </a:rPr>
                        <a:t>Practical change benefits </a:t>
                      </a:r>
                      <a:endParaRPr lang="en-GB" dirty="0"/>
                    </a:p>
                  </a:txBody>
                  <a:tcPr/>
                </a:tc>
                <a:tc>
                  <a:txBody>
                    <a:bodyPr/>
                    <a:lstStyle/>
                    <a:p>
                      <a:r>
                        <a:rPr lang="en-GB" sz="1800" kern="1200" dirty="0" smtClean="0">
                          <a:solidFill>
                            <a:schemeClr val="dk1"/>
                          </a:solidFill>
                          <a:effectLst/>
                          <a:latin typeface="+mn-lt"/>
                          <a:ea typeface="+mn-ea"/>
                          <a:cs typeface="+mn-cs"/>
                        </a:rPr>
                        <a:t>Whether it will make a difference </a:t>
                      </a:r>
                      <a:endParaRPr lang="en-GB" dirty="0"/>
                    </a:p>
                  </a:txBody>
                  <a:tcPr/>
                </a:tc>
              </a:tr>
              <a:tr h="370840">
                <a:tc>
                  <a:txBody>
                    <a:bodyPr/>
                    <a:lstStyle/>
                    <a:p>
                      <a:endParaRPr lang="en-GB" dirty="0"/>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718239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en-GB" dirty="0" smtClean="0"/>
              <a:t>Nominal Group Technique for potential applicant wellbeing policy interventions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9948029"/>
              </p:ext>
            </p:extLst>
          </p:nvPr>
        </p:nvGraphicFramePr>
        <p:xfrm>
          <a:off x="457200" y="1600200"/>
          <a:ext cx="8229600" cy="3034928"/>
        </p:xfrm>
        <a:graphic>
          <a:graphicData uri="http://schemas.openxmlformats.org/drawingml/2006/table">
            <a:tbl>
              <a:tblPr firstRow="1" bandRow="1">
                <a:tableStyleId>{5C22544A-7EE6-4342-B048-85BDC9FD1C3A}</a:tableStyleId>
              </a:tblPr>
              <a:tblGrid>
                <a:gridCol w="1645920"/>
                <a:gridCol w="1964824"/>
                <a:gridCol w="1944216"/>
                <a:gridCol w="2016224"/>
                <a:gridCol w="658416"/>
              </a:tblGrid>
              <a:tr h="370840">
                <a:tc>
                  <a:txBody>
                    <a:bodyPr/>
                    <a:lstStyle/>
                    <a:p>
                      <a:endParaRPr lang="en-GB" dirty="0"/>
                    </a:p>
                  </a:txBody>
                  <a:tcPr/>
                </a:tc>
                <a:tc>
                  <a:txBody>
                    <a:bodyPr/>
                    <a:lstStyle/>
                    <a:p>
                      <a:r>
                        <a:rPr lang="en-GB" dirty="0" smtClean="0"/>
                        <a:t>Policy A</a:t>
                      </a:r>
                      <a:endParaRPr lang="en-GB" dirty="0"/>
                    </a:p>
                  </a:txBody>
                  <a:tcPr/>
                </a:tc>
                <a:tc>
                  <a:txBody>
                    <a:bodyPr/>
                    <a:lstStyle/>
                    <a:p>
                      <a:r>
                        <a:rPr lang="en-GB" dirty="0" smtClean="0"/>
                        <a:t>Policy B</a:t>
                      </a:r>
                      <a:endParaRPr lang="en-GB" dirty="0"/>
                    </a:p>
                  </a:txBody>
                  <a:tcPr/>
                </a:tc>
                <a:tc>
                  <a:txBody>
                    <a:bodyPr/>
                    <a:lstStyle/>
                    <a:p>
                      <a:r>
                        <a:rPr lang="en-GB" dirty="0" smtClean="0"/>
                        <a:t>Policy C</a:t>
                      </a:r>
                      <a:endParaRPr lang="en-GB" dirty="0"/>
                    </a:p>
                  </a:txBody>
                  <a:tcPr/>
                </a:tc>
                <a:tc>
                  <a:txBody>
                    <a:bodyPr/>
                    <a:lstStyle/>
                    <a:p>
                      <a:endParaRPr lang="en-GB" dirty="0"/>
                    </a:p>
                  </a:txBody>
                  <a:tcPr/>
                </a:tc>
              </a:tr>
              <a:tr h="809888">
                <a:tc>
                  <a:txBody>
                    <a:bodyPr/>
                    <a:lstStyle/>
                    <a:p>
                      <a:r>
                        <a:rPr lang="en-GB" dirty="0" smtClean="0"/>
                        <a:t>Originator 1</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10 </a:t>
                      </a:r>
                      <a:r>
                        <a:rPr lang="en-GB" dirty="0" err="1" smtClean="0"/>
                        <a:t>mins</a:t>
                      </a:r>
                      <a:endParaRPr lang="en-GB" dirty="0"/>
                    </a:p>
                  </a:txBody>
                  <a:tcPr/>
                </a:tc>
              </a:tr>
              <a:tr h="370840">
                <a:tc>
                  <a:txBody>
                    <a:bodyPr/>
                    <a:lstStyle/>
                    <a:p>
                      <a:r>
                        <a:rPr lang="en-GB" dirty="0" smtClean="0"/>
                        <a:t>Reviewer 2</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5</a:t>
                      </a:r>
                      <a:r>
                        <a:rPr lang="en-GB" baseline="0" dirty="0" smtClean="0"/>
                        <a:t> m</a:t>
                      </a:r>
                      <a:endParaRPr lang="en-GB" dirty="0"/>
                    </a:p>
                  </a:txBody>
                  <a:tcPr/>
                </a:tc>
              </a:tr>
              <a:tr h="370840">
                <a:tc>
                  <a:txBody>
                    <a:bodyPr/>
                    <a:lstStyle/>
                    <a:p>
                      <a:r>
                        <a:rPr lang="en-GB" dirty="0" smtClean="0"/>
                        <a:t>Reviewer 3</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5</a:t>
                      </a:r>
                      <a:r>
                        <a:rPr lang="en-GB" baseline="0" dirty="0" smtClean="0"/>
                        <a:t> m</a:t>
                      </a:r>
                      <a:endParaRPr lang="en-GB" dirty="0"/>
                    </a:p>
                  </a:txBody>
                  <a:tcPr/>
                </a:tc>
              </a:tr>
              <a:tr h="370840">
                <a:tc>
                  <a:txBody>
                    <a:bodyPr/>
                    <a:lstStyle/>
                    <a:p>
                      <a:r>
                        <a:rPr lang="en-GB" dirty="0" smtClean="0"/>
                        <a:t>Reviewer 4</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5 m</a:t>
                      </a:r>
                      <a:endParaRPr lang="en-GB" dirty="0"/>
                    </a:p>
                  </a:txBody>
                  <a:tcPr/>
                </a:tc>
              </a:tr>
              <a:tr h="370840">
                <a:tc>
                  <a:txBody>
                    <a:bodyPr/>
                    <a:lstStyle/>
                    <a:p>
                      <a:r>
                        <a:rPr lang="en-GB" dirty="0" smtClean="0"/>
                        <a:t>Review</a:t>
                      </a:r>
                      <a:r>
                        <a:rPr lang="en-GB" baseline="0" dirty="0" smtClean="0"/>
                        <a:t> update</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5 m</a:t>
                      </a:r>
                      <a:endParaRPr lang="en-GB" dirty="0"/>
                    </a:p>
                  </a:txBody>
                  <a:tcPr/>
                </a:tc>
              </a:tr>
              <a:tr h="370840">
                <a:tc>
                  <a:txBody>
                    <a:bodyPr/>
                    <a:lstStyle/>
                    <a:p>
                      <a:r>
                        <a:rPr lang="en-GB" dirty="0" smtClean="0"/>
                        <a:t>Best</a:t>
                      </a:r>
                      <a:r>
                        <a:rPr lang="en-GB" baseline="0" dirty="0" smtClean="0"/>
                        <a:t> </a:t>
                      </a:r>
                      <a:r>
                        <a:rPr lang="en-GB" dirty="0" smtClean="0"/>
                        <a:t>policy</a:t>
                      </a:r>
                      <a:endParaRPr lang="en-GB" dirty="0"/>
                    </a:p>
                  </a:txBody>
                  <a:tcPr/>
                </a:tc>
                <a:tc>
                  <a:txBody>
                    <a:bodyPr/>
                    <a:lstStyle/>
                    <a:p>
                      <a:r>
                        <a:rPr lang="en-GB" dirty="0" smtClean="0"/>
                        <a:t>Y/N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Y/N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Y/N</a:t>
                      </a:r>
                    </a:p>
                  </a:txBody>
                  <a:tcPr/>
                </a:tc>
                <a:tc>
                  <a:txBody>
                    <a:bodyPr/>
                    <a:lstStyle/>
                    <a:p>
                      <a:endParaRPr lang="en-GB" dirty="0"/>
                    </a:p>
                  </a:txBody>
                  <a:tcPr/>
                </a:tc>
              </a:tr>
            </a:tbl>
          </a:graphicData>
        </a:graphic>
      </p:graphicFrame>
      <p:pic>
        <p:nvPicPr>
          <p:cNvPr id="1026" name="Picture 2"/>
          <p:cNvPicPr>
            <a:picLocks noChangeAspect="1" noChangeArrowheads="1"/>
          </p:cNvPicPr>
          <p:nvPr/>
        </p:nvPicPr>
        <p:blipFill>
          <a:blip r:embed="rId3" cstate="print"/>
          <a:srcRect/>
          <a:stretch>
            <a:fillRect/>
          </a:stretch>
        </p:blipFill>
        <p:spPr bwMode="auto">
          <a:xfrm>
            <a:off x="2123728" y="4707845"/>
            <a:ext cx="6480720" cy="2150155"/>
          </a:xfrm>
          <a:prstGeom prst="rect">
            <a:avLst/>
          </a:prstGeom>
          <a:noFill/>
          <a:ln w="9525">
            <a:noFill/>
            <a:miter lim="800000"/>
            <a:headEnd/>
            <a:tailEnd/>
          </a:ln>
          <a:effectLst/>
        </p:spPr>
      </p:pic>
      <p:sp>
        <p:nvSpPr>
          <p:cNvPr id="3" name="TextBox 2"/>
          <p:cNvSpPr txBox="1"/>
          <p:nvPr/>
        </p:nvSpPr>
        <p:spPr>
          <a:xfrm>
            <a:off x="539552" y="5130068"/>
            <a:ext cx="1391728" cy="646331"/>
          </a:xfrm>
          <a:prstGeom prst="rect">
            <a:avLst/>
          </a:prstGeom>
          <a:noFill/>
        </p:spPr>
        <p:txBody>
          <a:bodyPr wrap="none" rtlCol="0">
            <a:spAutoFit/>
          </a:bodyPr>
          <a:lstStyle/>
          <a:p>
            <a:r>
              <a:rPr lang="en-GB" dirty="0" smtClean="0"/>
              <a:t>APPLICANT</a:t>
            </a:r>
            <a:br>
              <a:rPr lang="en-GB" dirty="0" smtClean="0"/>
            </a:br>
            <a:r>
              <a:rPr lang="en-GB" dirty="0" smtClean="0"/>
              <a:t>ADMISSIONS</a:t>
            </a:r>
          </a:p>
        </p:txBody>
      </p:sp>
    </p:spTree>
    <p:extLst>
      <p:ext uri="{BB962C8B-B14F-4D97-AF65-F5344CB8AC3E}">
        <p14:creationId xmlns:p14="http://schemas.microsoft.com/office/powerpoint/2010/main" val="1497258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Sketching a Causally Mapped Model</a:t>
            </a:r>
            <a:endParaRPr lang="en-GB"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695931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5004048" y="2932956"/>
            <a:ext cx="461665" cy="504056"/>
          </a:xfrm>
          <a:prstGeom prst="rect">
            <a:avLst/>
          </a:prstGeom>
          <a:noFill/>
          <a:ln>
            <a:solidFill>
              <a:schemeClr val="tx1"/>
            </a:solidFill>
          </a:ln>
        </p:spPr>
        <p:txBody>
          <a:bodyPr vert="eaVert" wrap="square" rtlCol="0">
            <a:spAutoFit/>
          </a:bodyPr>
          <a:lstStyle/>
          <a:p>
            <a:endParaRPr lang="en-GB" dirty="0"/>
          </a:p>
        </p:txBody>
      </p:sp>
      <p:cxnSp>
        <p:nvCxnSpPr>
          <p:cNvPr id="13" name="Straight Connector 12"/>
          <p:cNvCxnSpPr/>
          <p:nvPr/>
        </p:nvCxnSpPr>
        <p:spPr>
          <a:xfrm flipV="1">
            <a:off x="5004048" y="2932956"/>
            <a:ext cx="461665"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75856" y="4221088"/>
            <a:ext cx="461665" cy="504056"/>
          </a:xfrm>
          <a:prstGeom prst="rect">
            <a:avLst/>
          </a:prstGeom>
          <a:noFill/>
          <a:ln>
            <a:solidFill>
              <a:schemeClr val="tx1"/>
            </a:solidFill>
          </a:ln>
        </p:spPr>
        <p:txBody>
          <a:bodyPr vert="eaVert" wrap="square" rtlCol="0">
            <a:spAutoFit/>
          </a:bodyPr>
          <a:lstStyle/>
          <a:p>
            <a:endParaRPr lang="en-GB" dirty="0"/>
          </a:p>
        </p:txBody>
      </p:sp>
      <p:cxnSp>
        <p:nvCxnSpPr>
          <p:cNvPr id="15" name="Straight Connector 14"/>
          <p:cNvCxnSpPr/>
          <p:nvPr/>
        </p:nvCxnSpPr>
        <p:spPr>
          <a:xfrm>
            <a:off x="3275856" y="4221088"/>
            <a:ext cx="461665"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3568" y="2708920"/>
            <a:ext cx="1896032" cy="1754326"/>
          </a:xfrm>
          <a:prstGeom prst="rect">
            <a:avLst/>
          </a:prstGeom>
          <a:noFill/>
        </p:spPr>
        <p:txBody>
          <a:bodyPr wrap="none" rtlCol="0">
            <a:spAutoFit/>
          </a:bodyPr>
          <a:lstStyle/>
          <a:p>
            <a:r>
              <a:rPr lang="en-GB" dirty="0" smtClean="0"/>
              <a:t>Balanced Loop</a:t>
            </a:r>
          </a:p>
          <a:p>
            <a:r>
              <a:rPr lang="en-GB" dirty="0" smtClean="0"/>
              <a:t>Control Example;</a:t>
            </a:r>
          </a:p>
          <a:p>
            <a:r>
              <a:rPr lang="en-GB" dirty="0" smtClean="0"/>
              <a:t>more smoke more</a:t>
            </a:r>
          </a:p>
          <a:p>
            <a:r>
              <a:rPr lang="en-GB" dirty="0" smtClean="0"/>
              <a:t>disease, more </a:t>
            </a:r>
          </a:p>
          <a:p>
            <a:r>
              <a:rPr lang="en-GB" dirty="0" smtClean="0"/>
              <a:t>diseased fewer</a:t>
            </a:r>
          </a:p>
          <a:p>
            <a:r>
              <a:rPr lang="en-GB" dirty="0" smtClean="0"/>
              <a:t>smoke.</a:t>
            </a:r>
            <a:endParaRPr lang="en-GB" dirty="0"/>
          </a:p>
        </p:txBody>
      </p:sp>
      <p:cxnSp>
        <p:nvCxnSpPr>
          <p:cNvPr id="20" name="Straight Arrow Connector 19"/>
          <p:cNvCxnSpPr/>
          <p:nvPr/>
        </p:nvCxnSpPr>
        <p:spPr>
          <a:xfrm>
            <a:off x="5234880" y="2708920"/>
            <a:ext cx="0" cy="4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234880" y="3184984"/>
            <a:ext cx="6332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506688" y="4473116"/>
            <a:ext cx="0"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771800" y="4473116"/>
            <a:ext cx="7348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02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In-year admission dynamics example</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1988840"/>
            <a:ext cx="4472164" cy="3683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1556792"/>
            <a:ext cx="4328310" cy="4653136"/>
          </a:xfrm>
          <a:prstGeom prst="rect">
            <a:avLst/>
          </a:prstGeom>
        </p:spPr>
      </p:pic>
      <p:sp>
        <p:nvSpPr>
          <p:cNvPr id="3" name="TextBox 2"/>
          <p:cNvSpPr txBox="1"/>
          <p:nvPr/>
        </p:nvSpPr>
        <p:spPr>
          <a:xfrm>
            <a:off x="6228184" y="1300118"/>
            <a:ext cx="866135" cy="369332"/>
          </a:xfrm>
          <a:prstGeom prst="rect">
            <a:avLst/>
          </a:prstGeom>
          <a:noFill/>
        </p:spPr>
        <p:txBody>
          <a:bodyPr wrap="none" rtlCol="0">
            <a:spAutoFit/>
          </a:bodyPr>
          <a:lstStyle/>
          <a:p>
            <a:r>
              <a:rPr lang="en-GB" dirty="0" smtClean="0"/>
              <a:t>LEVERS</a:t>
            </a:r>
            <a:endParaRPr lang="en-GB" dirty="0"/>
          </a:p>
        </p:txBody>
      </p:sp>
      <p:sp>
        <p:nvSpPr>
          <p:cNvPr id="5" name="TextBox 4"/>
          <p:cNvSpPr txBox="1"/>
          <p:nvPr/>
        </p:nvSpPr>
        <p:spPr>
          <a:xfrm>
            <a:off x="2051720" y="2348880"/>
            <a:ext cx="1295098" cy="369332"/>
          </a:xfrm>
          <a:prstGeom prst="rect">
            <a:avLst/>
          </a:prstGeom>
          <a:noFill/>
        </p:spPr>
        <p:txBody>
          <a:bodyPr wrap="none" rtlCol="0">
            <a:spAutoFit/>
          </a:bodyPr>
          <a:lstStyle/>
          <a:p>
            <a:r>
              <a:rPr lang="en-GB" dirty="0" smtClean="0"/>
              <a:t>STRUCTURE</a:t>
            </a:r>
            <a:endParaRPr lang="en-GB" dirty="0"/>
          </a:p>
        </p:txBody>
      </p:sp>
      <p:sp>
        <p:nvSpPr>
          <p:cNvPr id="6" name="TextBox 5"/>
          <p:cNvSpPr txBox="1"/>
          <p:nvPr/>
        </p:nvSpPr>
        <p:spPr>
          <a:xfrm>
            <a:off x="3552556" y="5852537"/>
            <a:ext cx="1163460" cy="369332"/>
          </a:xfrm>
          <a:prstGeom prst="rect">
            <a:avLst/>
          </a:prstGeom>
          <a:noFill/>
        </p:spPr>
        <p:txBody>
          <a:bodyPr wrap="none" rtlCol="0">
            <a:spAutoFit/>
          </a:bodyPr>
          <a:lstStyle/>
          <a:p>
            <a:r>
              <a:rPr lang="en-GB" dirty="0" smtClean="0"/>
              <a:t>RESPONSE</a:t>
            </a:r>
            <a:endParaRPr lang="en-GB" dirty="0"/>
          </a:p>
        </p:txBody>
      </p:sp>
    </p:spTree>
    <p:extLst>
      <p:ext uri="{BB962C8B-B14F-4D97-AF65-F5344CB8AC3E}">
        <p14:creationId xmlns:p14="http://schemas.microsoft.com/office/powerpoint/2010/main" val="217448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Electronic methods debrief; use clicker</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55455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1000</Words>
  <Application>Microsoft Office PowerPoint</Application>
  <PresentationFormat>On-screen Show (4:3)</PresentationFormat>
  <Paragraphs>152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P2015 Research Project Workshop B www.pbs.plymouth.ac.uk/P2015</vt:lpstr>
      <vt:lpstr>Purpose of today’s P2015 Workshop</vt:lpstr>
      <vt:lpstr>Agenda – Group Model Building</vt:lpstr>
      <vt:lpstr>Introductions &amp; Project Problem</vt:lpstr>
      <vt:lpstr>Recap Hopes and Fears  from Workshop A</vt:lpstr>
      <vt:lpstr>Nominal Group Technique for potential applicant wellbeing policy interventions</vt:lpstr>
      <vt:lpstr>Sketching a Causally Mapped Model</vt:lpstr>
      <vt:lpstr>In-year admission dynamics example</vt:lpstr>
      <vt:lpstr>Electronic methods debrief; use clicker</vt:lpstr>
    </vt:vector>
  </TitlesOfParts>
  <Company>University of Plymouth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P2015 Research Project Workshop A www.pbs.plymouth.ac.uk/P2015</dc:title>
  <dc:creator>David Carter</dc:creator>
  <cp:lastModifiedBy>David Carter</cp:lastModifiedBy>
  <cp:revision>37</cp:revision>
  <cp:lastPrinted>2014-11-11T16:38:20Z</cp:lastPrinted>
  <dcterms:created xsi:type="dcterms:W3CDTF">2014-06-17T15:02:37Z</dcterms:created>
  <dcterms:modified xsi:type="dcterms:W3CDTF">2015-07-10T12:11:09Z</dcterms:modified>
</cp:coreProperties>
</file>