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 id="265" r:id="rId11"/>
    <p:sldId id="271" r:id="rId12"/>
    <p:sldId id="272" r:id="rId13"/>
    <p:sldId id="266"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99" autoAdjust="0"/>
    <p:restoredTop sz="94660"/>
  </p:normalViewPr>
  <p:slideViewPr>
    <p:cSldViewPr>
      <p:cViewPr varScale="1">
        <p:scale>
          <a:sx n="78" d="100"/>
          <a:sy n="78" d="100"/>
        </p:scale>
        <p:origin x="-12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Academic\Master\Temp\12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cademic\Master\Temp\1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571741032370957E-2"/>
          <c:y val="5.1400554097404488E-2"/>
          <c:w val="0.71206167979002621"/>
          <c:h val="0.78072325486556793"/>
        </c:manualLayout>
      </c:layout>
      <c:barChart>
        <c:barDir val="col"/>
        <c:grouping val="clustered"/>
        <c:varyColors val="0"/>
        <c:ser>
          <c:idx val="1"/>
          <c:order val="0"/>
          <c:tx>
            <c:v>industry's capcity</c:v>
          </c:tx>
          <c:invertIfNegative val="0"/>
          <c:cat>
            <c:numRef>
              <c:f>Sheet7!$G$33:$G$37</c:f>
              <c:numCache>
                <c:formatCode>General</c:formatCode>
                <c:ptCount val="5"/>
                <c:pt idx="0">
                  <c:v>2006</c:v>
                </c:pt>
                <c:pt idx="1">
                  <c:v>2007</c:v>
                </c:pt>
                <c:pt idx="2">
                  <c:v>2008</c:v>
                </c:pt>
                <c:pt idx="3">
                  <c:v>2009</c:v>
                </c:pt>
                <c:pt idx="4">
                  <c:v>2010</c:v>
                </c:pt>
              </c:numCache>
            </c:numRef>
          </c:cat>
          <c:val>
            <c:numRef>
              <c:f>Sheet4!$C$48:$G$48</c:f>
              <c:numCache>
                <c:formatCode>General</c:formatCode>
                <c:ptCount val="5"/>
                <c:pt idx="0">
                  <c:v>3851.5922851562259</c:v>
                </c:pt>
                <c:pt idx="1">
                  <c:v>3944.030517578175</c:v>
                </c:pt>
                <c:pt idx="2">
                  <c:v>4038.687255859375</c:v>
                </c:pt>
                <c:pt idx="3">
                  <c:v>4135.6157226562982</c:v>
                </c:pt>
                <c:pt idx="4">
                  <c:v>4234.8706054687982</c:v>
                </c:pt>
              </c:numCache>
            </c:numRef>
          </c:val>
        </c:ser>
        <c:ser>
          <c:idx val="2"/>
          <c:order val="1"/>
          <c:tx>
            <c:v>University's capcity</c:v>
          </c:tx>
          <c:spPr>
            <a:pattFill prst="openDmnd">
              <a:fgClr>
                <a:schemeClr val="accent3"/>
              </a:fgClr>
              <a:bgClr>
                <a:schemeClr val="bg1"/>
              </a:bgClr>
            </a:pattFill>
          </c:spPr>
          <c:invertIfNegative val="0"/>
          <c:cat>
            <c:numRef>
              <c:f>Sheet7!$G$33:$G$37</c:f>
              <c:numCache>
                <c:formatCode>General</c:formatCode>
                <c:ptCount val="5"/>
                <c:pt idx="0">
                  <c:v>2006</c:v>
                </c:pt>
                <c:pt idx="1">
                  <c:v>2007</c:v>
                </c:pt>
                <c:pt idx="2">
                  <c:v>2008</c:v>
                </c:pt>
                <c:pt idx="3">
                  <c:v>2009</c:v>
                </c:pt>
                <c:pt idx="4">
                  <c:v>2010</c:v>
                </c:pt>
              </c:numCache>
            </c:numRef>
          </c:cat>
          <c:val>
            <c:numRef>
              <c:f>Sheet4!$C$49:$G$49</c:f>
              <c:numCache>
                <c:formatCode>General</c:formatCode>
                <c:ptCount val="5"/>
                <c:pt idx="0">
                  <c:v>21827.699218749753</c:v>
                </c:pt>
                <c:pt idx="1">
                  <c:v>24177.22265625</c:v>
                </c:pt>
                <c:pt idx="2">
                  <c:v>26685.777343750025</c:v>
                </c:pt>
                <c:pt idx="3">
                  <c:v>29335.330078124996</c:v>
                </c:pt>
                <c:pt idx="4">
                  <c:v>32116.13671875</c:v>
                </c:pt>
              </c:numCache>
            </c:numRef>
          </c:val>
        </c:ser>
        <c:ser>
          <c:idx val="0"/>
          <c:order val="2"/>
          <c:tx>
            <c:v>phd grads</c:v>
          </c:tx>
          <c:spPr>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5400000" scaled="1"/>
              <a:tileRect/>
            </a:gradFill>
          </c:spPr>
          <c:invertIfNegative val="0"/>
          <c:cat>
            <c:numRef>
              <c:f>Sheet7!$G$33:$G$37</c:f>
              <c:numCache>
                <c:formatCode>General</c:formatCode>
                <c:ptCount val="5"/>
                <c:pt idx="0">
                  <c:v>2006</c:v>
                </c:pt>
                <c:pt idx="1">
                  <c:v>2007</c:v>
                </c:pt>
                <c:pt idx="2">
                  <c:v>2008</c:v>
                </c:pt>
                <c:pt idx="3">
                  <c:v>2009</c:v>
                </c:pt>
                <c:pt idx="4">
                  <c:v>2010</c:v>
                </c:pt>
              </c:numCache>
            </c:numRef>
          </c:cat>
          <c:val>
            <c:numRef>
              <c:f>Sheet4!$C$47:$G$47</c:f>
              <c:numCache>
                <c:formatCode>General</c:formatCode>
                <c:ptCount val="5"/>
                <c:pt idx="0">
                  <c:v>16948.212890625025</c:v>
                </c:pt>
                <c:pt idx="1">
                  <c:v>17184.544921874996</c:v>
                </c:pt>
                <c:pt idx="2">
                  <c:v>17721.130859374749</c:v>
                </c:pt>
                <c:pt idx="3">
                  <c:v>18598.849609374749</c:v>
                </c:pt>
                <c:pt idx="4">
                  <c:v>19847.9609375</c:v>
                </c:pt>
              </c:numCache>
            </c:numRef>
          </c:val>
        </c:ser>
        <c:dLbls>
          <c:showLegendKey val="0"/>
          <c:showVal val="0"/>
          <c:showCatName val="0"/>
          <c:showSerName val="0"/>
          <c:showPercent val="0"/>
          <c:showBubbleSize val="0"/>
        </c:dLbls>
        <c:gapWidth val="150"/>
        <c:axId val="142959744"/>
        <c:axId val="142961664"/>
      </c:barChart>
      <c:catAx>
        <c:axId val="142959744"/>
        <c:scaling>
          <c:orientation val="minMax"/>
        </c:scaling>
        <c:delete val="0"/>
        <c:axPos val="b"/>
        <c:title>
          <c:tx>
            <c:rich>
              <a:bodyPr/>
              <a:lstStyle/>
              <a:p>
                <a:pPr>
                  <a:defRPr/>
                </a:pPr>
                <a:r>
                  <a:rPr lang="en-US" sz="900">
                    <a:cs typeface="B Nazanin" pitchFamily="2" charset="-78"/>
                  </a:rPr>
                  <a:t>year</a:t>
                </a:r>
                <a:endParaRPr lang="en-US">
                  <a:cs typeface="B Nazanin" pitchFamily="2" charset="-78"/>
                </a:endParaRPr>
              </a:p>
            </c:rich>
          </c:tx>
          <c:layout>
            <c:manualLayout>
              <c:xMode val="edge"/>
              <c:yMode val="edge"/>
              <c:x val="0.41823133763729559"/>
              <c:y val="0.92050547792047765"/>
            </c:manualLayout>
          </c:layout>
          <c:overlay val="0"/>
        </c:title>
        <c:numFmt formatCode="General" sourceLinked="1"/>
        <c:majorTickMark val="out"/>
        <c:minorTickMark val="none"/>
        <c:tickLblPos val="nextTo"/>
        <c:crossAx val="142961664"/>
        <c:crosses val="autoZero"/>
        <c:auto val="1"/>
        <c:lblAlgn val="ctr"/>
        <c:lblOffset val="100"/>
        <c:noMultiLvlLbl val="0"/>
      </c:catAx>
      <c:valAx>
        <c:axId val="142961664"/>
        <c:scaling>
          <c:orientation val="minMax"/>
        </c:scaling>
        <c:delete val="0"/>
        <c:axPos val="l"/>
        <c:majorGridlines/>
        <c:numFmt formatCode="General" sourceLinked="1"/>
        <c:majorTickMark val="out"/>
        <c:minorTickMark val="none"/>
        <c:tickLblPos val="nextTo"/>
        <c:crossAx val="142959744"/>
        <c:crosses val="autoZero"/>
        <c:crossBetween val="between"/>
        <c:dispUnits>
          <c:builtInUnit val="thousands"/>
          <c:dispUnitsLbl>
            <c:layout>
              <c:manualLayout>
                <c:xMode val="edge"/>
                <c:yMode val="edge"/>
                <c:x val="1.3900831468305303E-5"/>
                <c:y val="0.27326359454347376"/>
              </c:manualLayout>
            </c:layout>
            <c:tx>
              <c:rich>
                <a:bodyPr/>
                <a:lstStyle/>
                <a:p>
                  <a:pPr>
                    <a:defRPr/>
                  </a:pPr>
                  <a:r>
                    <a:rPr lang="en-US" baseline="0">
                      <a:cs typeface="B Nazanin" pitchFamily="2" charset="-78"/>
                    </a:rPr>
                    <a:t>thousand person</a:t>
                  </a:r>
                  <a:endParaRPr lang="en-US">
                    <a:cs typeface="B Nazanin" pitchFamily="2" charset="-78"/>
                  </a:endParaRPr>
                </a:p>
              </c:rich>
            </c:tx>
          </c:dispUnitsLbl>
        </c:dispUnits>
      </c:valAx>
    </c:plotArea>
    <c:legend>
      <c:legendPos val="r"/>
      <c:layout>
        <c:manualLayout>
          <c:xMode val="edge"/>
          <c:yMode val="edge"/>
          <c:x val="0.82630008748906392"/>
          <c:y val="0.12010567707524644"/>
          <c:w val="0.17369991251093644"/>
          <c:h val="0.71219255007294957"/>
        </c:manualLayout>
      </c:layout>
      <c:overlay val="0"/>
      <c:txPr>
        <a:bodyPr/>
        <a:lstStyle/>
        <a:p>
          <a:pPr>
            <a:defRPr sz="1000" baseline="0">
              <a:cs typeface="B Nazanin" pitchFamily="2" charset="-78"/>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65507436570428"/>
          <c:y val="6.7956951477719574E-2"/>
          <c:w val="0.66132545931759856"/>
          <c:h val="0.74818285667660378"/>
        </c:manualLayout>
      </c:layout>
      <c:barChart>
        <c:barDir val="col"/>
        <c:grouping val="clustered"/>
        <c:varyColors val="0"/>
        <c:ser>
          <c:idx val="0"/>
          <c:order val="0"/>
          <c:tx>
            <c:v>master grads</c:v>
          </c:tx>
          <c:spPr>
            <a:pattFill prst="pct25">
              <a:fgClr>
                <a:schemeClr val="accent1"/>
              </a:fgClr>
              <a:bgClr>
                <a:schemeClr val="bg1"/>
              </a:bgClr>
            </a:pattFill>
          </c:spPr>
          <c:invertIfNegative val="0"/>
          <c:cat>
            <c:numRef>
              <c:f>Sheet7!$G$33:$G$37</c:f>
              <c:numCache>
                <c:formatCode>General</c:formatCode>
                <c:ptCount val="5"/>
                <c:pt idx="0">
                  <c:v>2006</c:v>
                </c:pt>
                <c:pt idx="1">
                  <c:v>2007</c:v>
                </c:pt>
                <c:pt idx="2">
                  <c:v>2008</c:v>
                </c:pt>
                <c:pt idx="3">
                  <c:v>2009</c:v>
                </c:pt>
                <c:pt idx="4">
                  <c:v>2010</c:v>
                </c:pt>
              </c:numCache>
            </c:numRef>
          </c:cat>
          <c:val>
            <c:numRef>
              <c:f>Sheet4!$C$43:$G$43</c:f>
              <c:numCache>
                <c:formatCode>General</c:formatCode>
                <c:ptCount val="5"/>
                <c:pt idx="0">
                  <c:v>55051</c:v>
                </c:pt>
                <c:pt idx="1">
                  <c:v>65450.765624999985</c:v>
                </c:pt>
                <c:pt idx="2">
                  <c:v>78261.5546875</c:v>
                </c:pt>
                <c:pt idx="3">
                  <c:v>94189.125000000087</c:v>
                </c:pt>
                <c:pt idx="4">
                  <c:v>113601.2578125</c:v>
                </c:pt>
              </c:numCache>
            </c:numRef>
          </c:val>
        </c:ser>
        <c:ser>
          <c:idx val="1"/>
          <c:order val="1"/>
          <c:tx>
            <c:v>industry's capacity</c:v>
          </c:tx>
          <c:invertIfNegative val="0"/>
          <c:cat>
            <c:numRef>
              <c:f>Sheet7!$G$33:$G$37</c:f>
              <c:numCache>
                <c:formatCode>General</c:formatCode>
                <c:ptCount val="5"/>
                <c:pt idx="0">
                  <c:v>2006</c:v>
                </c:pt>
                <c:pt idx="1">
                  <c:v>2007</c:v>
                </c:pt>
                <c:pt idx="2">
                  <c:v>2008</c:v>
                </c:pt>
                <c:pt idx="3">
                  <c:v>2009</c:v>
                </c:pt>
                <c:pt idx="4">
                  <c:v>2010</c:v>
                </c:pt>
              </c:numCache>
            </c:numRef>
          </c:cat>
          <c:val>
            <c:numRef>
              <c:f>Sheet4!$C$44:$G$44</c:f>
              <c:numCache>
                <c:formatCode>General</c:formatCode>
                <c:ptCount val="5"/>
                <c:pt idx="0">
                  <c:v>17909.904296874996</c:v>
                </c:pt>
                <c:pt idx="1">
                  <c:v>18877.039062499753</c:v>
                </c:pt>
                <c:pt idx="2">
                  <c:v>19896.3984375</c:v>
                </c:pt>
                <c:pt idx="3">
                  <c:v>20970.8046875</c:v>
                </c:pt>
                <c:pt idx="4">
                  <c:v>22103.228515625025</c:v>
                </c:pt>
              </c:numCache>
            </c:numRef>
          </c:val>
        </c:ser>
        <c:dLbls>
          <c:showLegendKey val="0"/>
          <c:showVal val="0"/>
          <c:showCatName val="0"/>
          <c:showSerName val="0"/>
          <c:showPercent val="0"/>
          <c:showBubbleSize val="0"/>
        </c:dLbls>
        <c:gapWidth val="150"/>
        <c:axId val="142824576"/>
        <c:axId val="142826496"/>
      </c:barChart>
      <c:catAx>
        <c:axId val="142824576"/>
        <c:scaling>
          <c:orientation val="minMax"/>
        </c:scaling>
        <c:delete val="0"/>
        <c:axPos val="b"/>
        <c:title>
          <c:tx>
            <c:rich>
              <a:bodyPr/>
              <a:lstStyle/>
              <a:p>
                <a:pPr>
                  <a:defRPr/>
                </a:pPr>
                <a:r>
                  <a:rPr lang="en-US" sz="1000" b="1">
                    <a:cs typeface="B Nazanin" pitchFamily="2" charset="-78"/>
                  </a:rPr>
                  <a:t>year</a:t>
                </a:r>
                <a:endParaRPr lang="fa-IR" b="1">
                  <a:cs typeface="B Nazanin" pitchFamily="2" charset="-78"/>
                </a:endParaRPr>
              </a:p>
            </c:rich>
          </c:tx>
          <c:layout>
            <c:manualLayout>
              <c:xMode val="edge"/>
              <c:yMode val="edge"/>
              <c:x val="0.40450605685173624"/>
              <c:y val="0.88764617097287124"/>
            </c:manualLayout>
          </c:layout>
          <c:overlay val="0"/>
        </c:title>
        <c:numFmt formatCode="General" sourceLinked="1"/>
        <c:majorTickMark val="out"/>
        <c:minorTickMark val="none"/>
        <c:tickLblPos val="nextTo"/>
        <c:crossAx val="142826496"/>
        <c:crosses val="autoZero"/>
        <c:auto val="1"/>
        <c:lblAlgn val="ctr"/>
        <c:lblOffset val="100"/>
        <c:noMultiLvlLbl val="0"/>
      </c:catAx>
      <c:valAx>
        <c:axId val="142826496"/>
        <c:scaling>
          <c:orientation val="minMax"/>
        </c:scaling>
        <c:delete val="0"/>
        <c:axPos val="l"/>
        <c:majorGridlines/>
        <c:numFmt formatCode="General" sourceLinked="1"/>
        <c:majorTickMark val="out"/>
        <c:minorTickMark val="none"/>
        <c:tickLblPos val="nextTo"/>
        <c:crossAx val="142824576"/>
        <c:crosses val="autoZero"/>
        <c:crossBetween val="between"/>
        <c:dispUnits>
          <c:builtInUnit val="thousands"/>
          <c:dispUnitsLbl>
            <c:layout>
              <c:manualLayout>
                <c:xMode val="edge"/>
                <c:yMode val="edge"/>
                <c:x val="3.7777777777778568E-3"/>
                <c:y val="0.31045389943477414"/>
              </c:manualLayout>
            </c:layout>
            <c:tx>
              <c:rich>
                <a:bodyPr/>
                <a:lstStyle/>
                <a:p>
                  <a:pPr>
                    <a:defRPr/>
                  </a:pPr>
                  <a:r>
                    <a:rPr lang="en-US" b="0">
                      <a:cs typeface="B Nazanin" pitchFamily="2" charset="-78"/>
                    </a:rPr>
                    <a:t>thousand person</a:t>
                  </a:r>
                </a:p>
              </c:rich>
            </c:tx>
          </c:dispUnitsLbl>
        </c:dispUnits>
      </c:valAx>
    </c:plotArea>
    <c:legend>
      <c:legendPos val="r"/>
      <c:layout>
        <c:manualLayout>
          <c:xMode val="edge"/>
          <c:yMode val="edge"/>
          <c:x val="0.76958486439195051"/>
          <c:y val="0.27782418310801893"/>
          <c:w val="0.22763735783027278"/>
          <c:h val="0.45359232560073509"/>
        </c:manualLayout>
      </c:layout>
      <c:overlay val="0"/>
      <c:txPr>
        <a:bodyPr/>
        <a:lstStyle/>
        <a:p>
          <a:pPr>
            <a:defRPr sz="1050" baseline="0">
              <a:cs typeface="B Nazanin" pitchFamily="2" charset="-78"/>
            </a:defRPr>
          </a:pPr>
          <a:endParaRPr lang="en-US"/>
        </a:p>
      </c:txPr>
    </c:legend>
    <c:plotVisOnly val="1"/>
    <c:dispBlanksAs val="gap"/>
    <c:showDLblsOverMax val="0"/>
  </c:chart>
  <c:spPr>
    <a:ln w="12700"/>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ED34D3-ECDC-454E-BC55-62CEF7B27CD7}"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51B-172B-46D3-A0BD-7022261933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D34D3-ECDC-454E-BC55-62CEF7B27CD7}"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51B-172B-46D3-A0BD-7022261933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1ED34D3-ECDC-454E-BC55-62CEF7B27CD7}"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51B-172B-46D3-A0BD-7022261933E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D34D3-ECDC-454E-BC55-62CEF7B27CD7}"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51B-172B-46D3-A0BD-7022261933E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D34D3-ECDC-454E-BC55-62CEF7B27CD7}"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51B-172B-46D3-A0BD-7022261933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1ED34D3-ECDC-454E-BC55-62CEF7B27CD7}"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551B-172B-46D3-A0BD-7022261933E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ED34D3-ECDC-454E-BC55-62CEF7B27CD7}" type="datetimeFigureOut">
              <a:rPr lang="en-US" smtClean="0"/>
              <a:t>6/16/2013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5551B-172B-46D3-A0BD-7022261933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ED34D3-ECDC-454E-BC55-62CEF7B27CD7}" type="datetimeFigureOut">
              <a:rPr lang="en-US" smtClean="0"/>
              <a:t>6/16/2013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5551B-172B-46D3-A0BD-7022261933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1ED34D3-ECDC-454E-BC55-62CEF7B27CD7}" type="datetimeFigureOut">
              <a:rPr lang="en-US" smtClean="0"/>
              <a:t>6/16/2013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5551B-172B-46D3-A0BD-7022261933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1ED34D3-ECDC-454E-BC55-62CEF7B27CD7}"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551B-172B-46D3-A0BD-7022261933E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D34D3-ECDC-454E-BC55-62CEF7B27CD7}"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551B-172B-46D3-A0BD-7022261933E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1ED34D3-ECDC-454E-BC55-62CEF7B27CD7}" type="datetimeFigureOut">
              <a:rPr lang="en-US" smtClean="0"/>
              <a:t>6/16/2013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1B5551B-172B-46D3-A0BD-7022261933E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­Applying System dynamics to simulate Iran’s engineering post graduates’ employment status</a:t>
            </a:r>
            <a:r>
              <a:rPr lang="en-US" dirty="0"/>
              <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b="1" dirty="0" err="1"/>
              <a:t>A.Moslemini</a:t>
            </a:r>
            <a:r>
              <a:rPr lang="en-US" b="1" dirty="0"/>
              <a:t>, </a:t>
            </a:r>
            <a:r>
              <a:rPr lang="en-US" b="1" dirty="0" err="1"/>
              <a:t>MS.Owlia</a:t>
            </a:r>
            <a:r>
              <a:rPr lang="en-US" b="1" dirty="0"/>
              <a:t>, K. </a:t>
            </a:r>
            <a:r>
              <a:rPr lang="en-US" b="1" dirty="0" err="1" smtClean="0"/>
              <a:t>Gholami</a:t>
            </a:r>
            <a:endParaRPr lang="en-US" dirty="0"/>
          </a:p>
          <a:p>
            <a:r>
              <a:rPr lang="en-US" dirty="0" smtClean="0"/>
              <a:t>Yazd </a:t>
            </a:r>
            <a:r>
              <a:rPr lang="en-US" dirty="0"/>
              <a:t>University, Yazd, Iran</a:t>
            </a:r>
          </a:p>
          <a:p>
            <a:r>
              <a:rPr lang="en-US" dirty="0"/>
              <a:t>+98(935)8379062</a:t>
            </a:r>
          </a:p>
          <a:p>
            <a:r>
              <a:rPr lang="en-US" dirty="0"/>
              <a:t>moslemini@yahoo.com</a:t>
            </a:r>
          </a:p>
          <a:p>
            <a:endParaRPr lang="en-US" dirty="0"/>
          </a:p>
        </p:txBody>
      </p:sp>
    </p:spTree>
    <p:extLst>
      <p:ext uri="{BB962C8B-B14F-4D97-AF65-F5344CB8AC3E}">
        <p14:creationId xmlns:p14="http://schemas.microsoft.com/office/powerpoint/2010/main" val="9098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en-US" b="1" dirty="0"/>
              <a:t>Results</a:t>
            </a:r>
            <a:endParaRPr lang="en-US" dirty="0"/>
          </a:p>
        </p:txBody>
      </p:sp>
      <p:pic>
        <p:nvPicPr>
          <p:cNvPr id="4" name="Content Placeholder 3"/>
          <p:cNvPicPr>
            <a:picLocks noGrp="1"/>
          </p:cNvPicPr>
          <p:nvPr>
            <p:ph idx="1"/>
          </p:nvPr>
        </p:nvPicPr>
        <p:blipFill>
          <a:blip r:embed="rId2"/>
          <a:srcRect/>
          <a:stretch>
            <a:fillRect/>
          </a:stretch>
        </p:blipFill>
        <p:spPr bwMode="auto">
          <a:xfrm>
            <a:off x="1685801" y="2565400"/>
            <a:ext cx="5780336" cy="3560763"/>
          </a:xfrm>
          <a:prstGeom prst="rect">
            <a:avLst/>
          </a:prstGeom>
          <a:noFill/>
          <a:ln w="9525">
            <a:noFill/>
            <a:miter lim="800000"/>
            <a:headEnd/>
            <a:tailEnd/>
          </a:ln>
        </p:spPr>
      </p:pic>
      <p:sp>
        <p:nvSpPr>
          <p:cNvPr id="5" name="Rectangle 4"/>
          <p:cNvSpPr/>
          <p:nvPr/>
        </p:nvSpPr>
        <p:spPr>
          <a:xfrm>
            <a:off x="2885807" y="6093296"/>
            <a:ext cx="4134465" cy="369332"/>
          </a:xfrm>
          <a:prstGeom prst="rect">
            <a:avLst/>
          </a:prstGeom>
        </p:spPr>
        <p:txBody>
          <a:bodyPr wrap="none">
            <a:spAutoFit/>
          </a:bodyPr>
          <a:lstStyle/>
          <a:p>
            <a:r>
              <a:rPr lang="en-US" dirty="0"/>
              <a:t>Fig8. PhD graduates’ employment status</a:t>
            </a:r>
          </a:p>
        </p:txBody>
      </p:sp>
    </p:spTree>
    <p:extLst>
      <p:ext uri="{BB962C8B-B14F-4D97-AF65-F5344CB8AC3E}">
        <p14:creationId xmlns:p14="http://schemas.microsoft.com/office/powerpoint/2010/main" val="2268953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en-US" b="1" dirty="0"/>
              <a:t>Results</a:t>
            </a:r>
            <a:endParaRPr lang="en-US" dirty="0"/>
          </a:p>
        </p:txBody>
      </p:sp>
      <p:sp>
        <p:nvSpPr>
          <p:cNvPr id="5" name="Rectangle 4"/>
          <p:cNvSpPr/>
          <p:nvPr/>
        </p:nvSpPr>
        <p:spPr>
          <a:xfrm>
            <a:off x="2843808" y="6093296"/>
            <a:ext cx="4015843" cy="369332"/>
          </a:xfrm>
          <a:prstGeom prst="rect">
            <a:avLst/>
          </a:prstGeom>
        </p:spPr>
        <p:txBody>
          <a:bodyPr wrap="none">
            <a:spAutoFit/>
          </a:bodyPr>
          <a:lstStyle/>
          <a:p>
            <a:r>
              <a:rPr lang="en-US" dirty="0"/>
              <a:t>Fig9. </a:t>
            </a:r>
            <a:r>
              <a:rPr lang="en-US" dirty="0" err="1"/>
              <a:t>Phd</a:t>
            </a:r>
            <a:r>
              <a:rPr lang="en-US" dirty="0"/>
              <a:t> students’ employment status</a:t>
            </a:r>
          </a:p>
        </p:txBody>
      </p:sp>
      <p:pic>
        <p:nvPicPr>
          <p:cNvPr id="6" name="Content Placeholder 5"/>
          <p:cNvPicPr>
            <a:picLocks noGrp="1"/>
          </p:cNvPicPr>
          <p:nvPr>
            <p:ph idx="1"/>
          </p:nvPr>
        </p:nvPicPr>
        <p:blipFill>
          <a:blip r:embed="rId2"/>
          <a:srcRect/>
          <a:stretch>
            <a:fillRect/>
          </a:stretch>
        </p:blipFill>
        <p:spPr bwMode="auto">
          <a:xfrm>
            <a:off x="1907704" y="2780929"/>
            <a:ext cx="5187627" cy="3138860"/>
          </a:xfrm>
          <a:prstGeom prst="rect">
            <a:avLst/>
          </a:prstGeom>
          <a:noFill/>
          <a:ln w="9525">
            <a:noFill/>
            <a:miter lim="800000"/>
            <a:headEnd/>
            <a:tailEnd/>
          </a:ln>
        </p:spPr>
      </p:pic>
    </p:spTree>
    <p:extLst>
      <p:ext uri="{BB962C8B-B14F-4D97-AF65-F5344CB8AC3E}">
        <p14:creationId xmlns:p14="http://schemas.microsoft.com/office/powerpoint/2010/main" val="3490880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en-US" b="1" dirty="0"/>
              <a:t>Results</a:t>
            </a:r>
            <a:endParaRPr lang="en-US" dirty="0"/>
          </a:p>
        </p:txBody>
      </p:sp>
      <p:sp>
        <p:nvSpPr>
          <p:cNvPr id="5" name="Rectangle 4"/>
          <p:cNvSpPr/>
          <p:nvPr/>
        </p:nvSpPr>
        <p:spPr>
          <a:xfrm>
            <a:off x="2483768" y="6021288"/>
            <a:ext cx="4548040" cy="369332"/>
          </a:xfrm>
          <a:prstGeom prst="rect">
            <a:avLst/>
          </a:prstGeom>
        </p:spPr>
        <p:txBody>
          <a:bodyPr wrap="none">
            <a:spAutoFit/>
          </a:bodyPr>
          <a:lstStyle/>
          <a:p>
            <a:r>
              <a:rPr lang="en-US" dirty="0"/>
              <a:t>Fig10. Master graduates’ employment status</a:t>
            </a:r>
          </a:p>
        </p:txBody>
      </p:sp>
      <p:pic>
        <p:nvPicPr>
          <p:cNvPr id="7" name="Content Placeholder 6"/>
          <p:cNvPicPr>
            <a:picLocks noGrp="1"/>
          </p:cNvPicPr>
          <p:nvPr>
            <p:ph idx="1"/>
          </p:nvPr>
        </p:nvPicPr>
        <p:blipFill>
          <a:blip r:embed="rId2"/>
          <a:srcRect/>
          <a:stretch>
            <a:fillRect/>
          </a:stretch>
        </p:blipFill>
        <p:spPr bwMode="auto">
          <a:xfrm>
            <a:off x="2195736" y="2766987"/>
            <a:ext cx="4805486" cy="3182293"/>
          </a:xfrm>
          <a:prstGeom prst="rect">
            <a:avLst/>
          </a:prstGeom>
          <a:noFill/>
          <a:ln w="9525">
            <a:noFill/>
            <a:miter lim="800000"/>
            <a:headEnd/>
            <a:tailEnd/>
          </a:ln>
        </p:spPr>
      </p:pic>
    </p:spTree>
    <p:extLst>
      <p:ext uri="{BB962C8B-B14F-4D97-AF65-F5344CB8AC3E}">
        <p14:creationId xmlns:p14="http://schemas.microsoft.com/office/powerpoint/2010/main" val="924650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en-US" b="1" dirty="0"/>
              <a:t>Discussion</a:t>
            </a:r>
            <a:endParaRPr lang="en-US" dirty="0"/>
          </a:p>
        </p:txBody>
      </p:sp>
      <p:sp>
        <p:nvSpPr>
          <p:cNvPr id="2" name="Content Placeholder 1"/>
          <p:cNvSpPr>
            <a:spLocks noGrp="1"/>
          </p:cNvSpPr>
          <p:nvPr>
            <p:ph idx="1"/>
          </p:nvPr>
        </p:nvSpPr>
        <p:spPr>
          <a:xfrm>
            <a:off x="872067" y="2564904"/>
            <a:ext cx="7408333" cy="3561259"/>
          </a:xfrm>
        </p:spPr>
        <p:txBody>
          <a:bodyPr>
            <a:normAutofit fontScale="92500" lnSpcReduction="10000"/>
          </a:bodyPr>
          <a:lstStyle/>
          <a:p>
            <a:r>
              <a:rPr lang="en-US" sz="1800" dirty="0"/>
              <a:t>there will be enough job opportunities for engineering PhD graduates in both university and industry preventing them </a:t>
            </a:r>
            <a:r>
              <a:rPr lang="en-US" sz="1800" dirty="0" smtClean="0"/>
              <a:t>from jobs </a:t>
            </a:r>
            <a:r>
              <a:rPr lang="en-US" sz="1800" dirty="0"/>
              <a:t>with lower academic degrees or becoming unemployed in onward years.</a:t>
            </a:r>
            <a:endParaRPr lang="en-US" sz="1800" dirty="0" smtClean="0"/>
          </a:p>
          <a:p>
            <a:r>
              <a:rPr lang="en-US" sz="1800" dirty="0" smtClean="0"/>
              <a:t>there </a:t>
            </a:r>
            <a:r>
              <a:rPr lang="en-US" sz="1800" dirty="0"/>
              <a:t>will always be enough job offerings from universities to let a considerable percent of </a:t>
            </a:r>
            <a:r>
              <a:rPr lang="en-US" sz="1800" dirty="0" smtClean="0"/>
              <a:t> engineering PhD graduates </a:t>
            </a:r>
            <a:r>
              <a:rPr lang="en-US" sz="1800" dirty="0"/>
              <a:t>to be employed as professors</a:t>
            </a:r>
            <a:r>
              <a:rPr lang="en-US" sz="1800" dirty="0" smtClean="0"/>
              <a:t>.</a:t>
            </a:r>
          </a:p>
          <a:p>
            <a:r>
              <a:rPr lang="en-US" sz="1800" dirty="0"/>
              <a:t>most </a:t>
            </a:r>
            <a:r>
              <a:rPr lang="en-US" sz="1800" dirty="0" smtClean="0"/>
              <a:t>engineering master </a:t>
            </a:r>
            <a:r>
              <a:rPr lang="en-US" sz="1800" dirty="0"/>
              <a:t>graduates should be relegated to jobs requiring less knowledgeable workers (under employment</a:t>
            </a:r>
            <a:r>
              <a:rPr lang="en-US" sz="1800" dirty="0" smtClean="0"/>
              <a:t>).</a:t>
            </a:r>
          </a:p>
          <a:p>
            <a:pPr marL="0" indent="0">
              <a:buNone/>
            </a:pPr>
            <a:r>
              <a:rPr lang="en-US" sz="1800" dirty="0" smtClean="0"/>
              <a:t>Recommendations to improve Master graduates’ future:</a:t>
            </a:r>
            <a:endParaRPr lang="en-US" sz="1800" dirty="0"/>
          </a:p>
          <a:p>
            <a:pPr lvl="0"/>
            <a:r>
              <a:rPr lang="en-US" sz="1800" dirty="0"/>
              <a:t>Increase the growth rate of knowledge intensive jobs in country’s industry.</a:t>
            </a:r>
          </a:p>
          <a:p>
            <a:pPr lvl="0"/>
            <a:r>
              <a:rPr lang="en-US" sz="1800" dirty="0"/>
              <a:t>Decrease admission rate of higher education in master’s degree; to adapt number of Master graduates to existing master degree requiring job opportunities in Iran’s industry.</a:t>
            </a:r>
          </a:p>
          <a:p>
            <a:endParaRPr lang="en-US" sz="1800" dirty="0"/>
          </a:p>
        </p:txBody>
      </p:sp>
    </p:spTree>
    <p:extLst>
      <p:ext uri="{BB962C8B-B14F-4D97-AF65-F5344CB8AC3E}">
        <p14:creationId xmlns:p14="http://schemas.microsoft.com/office/powerpoint/2010/main" val="3806463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p:txBody>
          <a:bodyPr>
            <a:normAutofit/>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908720"/>
            <a:ext cx="428625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0074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64904"/>
            <a:ext cx="7408333" cy="3561259"/>
          </a:xfrm>
        </p:spPr>
        <p:txBody>
          <a:bodyPr>
            <a:noAutofit/>
          </a:bodyPr>
          <a:lstStyle/>
          <a:p>
            <a:r>
              <a:rPr lang="en-US" sz="1800" dirty="0" smtClean="0"/>
              <a:t>during </a:t>
            </a:r>
            <a:r>
              <a:rPr lang="en-US" sz="1800" dirty="0"/>
              <a:t>recent decades, students’ admission in Iran’s universities had not been in line with country’s market’s needs for academic hum­an resources [1]; a fact which has led to problems such as lack of experts in some fields and excess of them in many others. Graduates unemployment and under employment are the most vivid results stemming from this problem.</a:t>
            </a:r>
          </a:p>
          <a:p>
            <a:r>
              <a:rPr lang="en-US" sz="1800" dirty="0" smtClean="0"/>
              <a:t>In </a:t>
            </a:r>
            <a:r>
              <a:rPr lang="en-US" sz="1800" dirty="0"/>
              <a:t>this research, we simulated Iran’s market’s future capacity for engineering post graduates from one side and the number of engineering PhD graduates, PhD students and master graduates from the other side to make it possible to predict post graduates’ employment status in country’s near future.</a:t>
            </a:r>
          </a:p>
          <a:p>
            <a:pPr marL="0" indent="0">
              <a:buNone/>
            </a:pPr>
            <a:endParaRPr lang="en-US" sz="1800" dirty="0"/>
          </a:p>
        </p:txBody>
      </p:sp>
      <p:sp>
        <p:nvSpPr>
          <p:cNvPr id="3" name="Title 2"/>
          <p:cNvSpPr>
            <a:spLocks noGrp="1"/>
          </p:cNvSpPr>
          <p:nvPr>
            <p:ph type="title"/>
          </p:nvPr>
        </p:nvSpPr>
        <p:spPr/>
        <p:txBody>
          <a:bodyPr>
            <a:normAutofit fontScale="90000"/>
          </a:bodyPr>
          <a:lstStyle/>
          <a:p>
            <a:pPr lvl="0" algn="l"/>
            <a:r>
              <a:rPr lang="en-US" b="1" dirty="0"/>
              <a:t>Introduction</a:t>
            </a:r>
            <a:r>
              <a:rPr lang="en-US" dirty="0"/>
              <a:t/>
            </a:r>
            <a:br>
              <a:rPr lang="en-US" dirty="0"/>
            </a:br>
            <a:endParaRPr lang="en-US" dirty="0"/>
          </a:p>
        </p:txBody>
      </p:sp>
    </p:spTree>
    <p:extLst>
      <p:ext uri="{BB962C8B-B14F-4D97-AF65-F5344CB8AC3E}">
        <p14:creationId xmlns:p14="http://schemas.microsoft.com/office/powerpoint/2010/main" val="2911465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64904"/>
            <a:ext cx="7408333" cy="3561259"/>
          </a:xfrm>
        </p:spPr>
        <p:txBody>
          <a:bodyPr>
            <a:noAutofit/>
          </a:bodyPr>
          <a:lstStyle/>
          <a:p>
            <a:pPr marL="0" indent="0">
              <a:buNone/>
            </a:pPr>
            <a:r>
              <a:rPr lang="en-US" sz="1800" dirty="0" smtClean="0"/>
              <a:t>advantages </a:t>
            </a:r>
            <a:r>
              <a:rPr lang="en-US" sz="1800" dirty="0"/>
              <a:t>for using SD to model </a:t>
            </a:r>
            <a:r>
              <a:rPr lang="en-US" sz="1800" dirty="0" smtClean="0"/>
              <a:t>higher educational </a:t>
            </a:r>
            <a:r>
              <a:rPr lang="en-US" sz="1800" dirty="0"/>
              <a:t>systems:</a:t>
            </a:r>
          </a:p>
          <a:p>
            <a:endParaRPr lang="en-US" sz="1800" dirty="0" smtClean="0"/>
          </a:p>
          <a:p>
            <a:r>
              <a:rPr lang="en-US" sz="1800" dirty="0" smtClean="0"/>
              <a:t>Model </a:t>
            </a:r>
            <a:r>
              <a:rPr lang="en-US" sz="1800" dirty="0"/>
              <a:t>feedbacks or interactive views in dynamic systems like higher </a:t>
            </a:r>
            <a:r>
              <a:rPr lang="en-US" sz="1800" dirty="0" smtClean="0"/>
              <a:t>education</a:t>
            </a:r>
            <a:endParaRPr lang="en-US" sz="1800" dirty="0"/>
          </a:p>
          <a:p>
            <a:r>
              <a:rPr lang="en-US" sz="1800" dirty="0" smtClean="0"/>
              <a:t> </a:t>
            </a:r>
            <a:r>
              <a:rPr lang="en-US" sz="1800" dirty="0"/>
              <a:t>Incorporate non-linear relationships inherent in higher educational quality issues </a:t>
            </a:r>
          </a:p>
          <a:p>
            <a:r>
              <a:rPr lang="en-US" sz="1800" dirty="0" smtClean="0"/>
              <a:t> </a:t>
            </a:r>
            <a:r>
              <a:rPr lang="en-US" sz="1800" dirty="0"/>
              <a:t>Address complexity situations while experimenting their behavior over time</a:t>
            </a:r>
          </a:p>
          <a:p>
            <a:r>
              <a:rPr lang="en-US" sz="1800" dirty="0"/>
              <a:t>Accommodate soft factors that underpin higher education quality issues  </a:t>
            </a:r>
          </a:p>
          <a:p>
            <a:pPr marL="0" indent="0">
              <a:buNone/>
            </a:pPr>
            <a:endParaRPr lang="en-US" sz="1800" dirty="0"/>
          </a:p>
        </p:txBody>
      </p:sp>
      <p:sp>
        <p:nvSpPr>
          <p:cNvPr id="3" name="Title 2"/>
          <p:cNvSpPr>
            <a:spLocks noGrp="1"/>
          </p:cNvSpPr>
          <p:nvPr>
            <p:ph type="title"/>
          </p:nvPr>
        </p:nvSpPr>
        <p:spPr/>
        <p:txBody>
          <a:bodyPr>
            <a:normAutofit fontScale="90000"/>
          </a:bodyPr>
          <a:lstStyle/>
          <a:p>
            <a:pPr lvl="1" algn="l" rtl="0">
              <a:spcBef>
                <a:spcPct val="0"/>
              </a:spcBef>
            </a:pPr>
            <a:r>
              <a:rPr lang="en-US" sz="4000" b="1" kern="1200" dirty="0">
                <a:solidFill>
                  <a:srgbClr val="FFFFFF"/>
                </a:solidFill>
                <a:latin typeface="+mj-lt"/>
                <a:ea typeface="+mj-ea"/>
                <a:cs typeface="+mj-cs"/>
              </a:rPr>
              <a:t>SD’s application in modeling educational systems</a:t>
            </a:r>
            <a:r>
              <a:rPr lang="en-US" sz="1600" dirty="0"/>
              <a:t/>
            </a:r>
            <a:br>
              <a:rPr lang="en-US" sz="1600" dirty="0"/>
            </a:br>
            <a:endParaRPr lang="en-US" dirty="0"/>
          </a:p>
        </p:txBody>
      </p:sp>
    </p:spTree>
    <p:extLst>
      <p:ext uri="{BB962C8B-B14F-4D97-AF65-F5344CB8AC3E}">
        <p14:creationId xmlns:p14="http://schemas.microsoft.com/office/powerpoint/2010/main" val="1247241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b="1" dirty="0"/>
              <a:t>Reference modes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871538" y="2565400"/>
          <a:ext cx="7408862" cy="35607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51520" y="1988840"/>
            <a:ext cx="3456384" cy="646331"/>
          </a:xfrm>
          <a:prstGeom prst="rect">
            <a:avLst/>
          </a:prstGeom>
        </p:spPr>
        <p:txBody>
          <a:bodyPr wrap="square">
            <a:spAutoFit/>
          </a:bodyPr>
          <a:lstStyle/>
          <a:p>
            <a:r>
              <a:rPr lang="en-US" dirty="0"/>
              <a:t>PhD engineering graduates vs. university and industry’s capacity</a:t>
            </a:r>
          </a:p>
        </p:txBody>
      </p:sp>
    </p:spTree>
    <p:extLst>
      <p:ext uri="{BB962C8B-B14F-4D97-AF65-F5344CB8AC3E}">
        <p14:creationId xmlns:p14="http://schemas.microsoft.com/office/powerpoint/2010/main" val="2540720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b="1" dirty="0"/>
              <a:t>Reference modes</a:t>
            </a:r>
            <a:r>
              <a:rPr lang="en-US" dirty="0"/>
              <a:t/>
            </a:r>
            <a:br>
              <a:rPr lang="en-US" dirty="0"/>
            </a:br>
            <a:endParaRPr lang="en-US" dirty="0"/>
          </a:p>
        </p:txBody>
      </p:sp>
      <p:sp>
        <p:nvSpPr>
          <p:cNvPr id="5" name="Rectangle 4"/>
          <p:cNvSpPr/>
          <p:nvPr/>
        </p:nvSpPr>
        <p:spPr>
          <a:xfrm>
            <a:off x="251520" y="1988840"/>
            <a:ext cx="3744416" cy="646331"/>
          </a:xfrm>
          <a:prstGeom prst="rect">
            <a:avLst/>
          </a:prstGeom>
        </p:spPr>
        <p:txBody>
          <a:bodyPr wrap="square">
            <a:spAutoFit/>
          </a:bodyPr>
          <a:lstStyle/>
          <a:p>
            <a:r>
              <a:rPr lang="en-US" dirty="0"/>
              <a:t> Fig3. Master engineering graduates </a:t>
            </a:r>
            <a:r>
              <a:rPr lang="en-US" dirty="0" err="1"/>
              <a:t>vs</a:t>
            </a:r>
            <a:r>
              <a:rPr lang="en-US" dirty="0"/>
              <a:t> university and industry’s capacity</a:t>
            </a:r>
          </a:p>
        </p:txBody>
      </p:sp>
      <p:graphicFrame>
        <p:nvGraphicFramePr>
          <p:cNvPr id="7" name="Content Placeholder 6"/>
          <p:cNvGraphicFramePr>
            <a:graphicFrameLocks noGrp="1"/>
          </p:cNvGraphicFramePr>
          <p:nvPr>
            <p:ph idx="1"/>
          </p:nvPr>
        </p:nvGraphicFramePr>
        <p:xfrm>
          <a:off x="871538" y="2674938"/>
          <a:ext cx="7408862" cy="3451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4590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vert="horz" lIns="91440" tIns="45720" rIns="91440" bIns="45720" rtlCol="0" anchor="ctr">
            <a:noAutofit/>
          </a:bodyPr>
          <a:lstStyle/>
          <a:p>
            <a:pPr lvl="1"/>
            <a:r>
              <a:rPr lang="en-US" sz="4000" b="1" kern="1200" dirty="0">
                <a:solidFill>
                  <a:srgbClr val="FFFFFF"/>
                </a:solidFill>
                <a:latin typeface="+mj-lt"/>
                <a:ea typeface="+mj-ea"/>
                <a:cs typeface="+mj-cs"/>
              </a:rPr>
              <a:t>Engineering students’ admission and graduation sub system</a:t>
            </a:r>
          </a:p>
        </p:txBody>
      </p:sp>
      <p:pic>
        <p:nvPicPr>
          <p:cNvPr id="4" name="Content Placeholder 3"/>
          <p:cNvPicPr>
            <a:picLocks noGrp="1"/>
          </p:cNvPicPr>
          <p:nvPr>
            <p:ph idx="1"/>
          </p:nvPr>
        </p:nvPicPr>
        <p:blipFill>
          <a:blip r:embed="rId2"/>
          <a:srcRect/>
          <a:stretch>
            <a:fillRect/>
          </a:stretch>
        </p:blipFill>
        <p:spPr bwMode="auto">
          <a:xfrm>
            <a:off x="871538" y="3429000"/>
            <a:ext cx="7408862" cy="1592019"/>
          </a:xfrm>
          <a:prstGeom prst="rect">
            <a:avLst/>
          </a:prstGeom>
          <a:noFill/>
          <a:ln w="9525">
            <a:noFill/>
            <a:miter lim="800000"/>
            <a:headEnd/>
            <a:tailEnd/>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445224"/>
            <a:ext cx="1256159" cy="1268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929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b="1" dirty="0" smtClean="0"/>
              <a:t/>
            </a:r>
            <a:br>
              <a:rPr lang="en-US" b="1" dirty="0" smtClean="0"/>
            </a:br>
            <a:r>
              <a:rPr lang="en-US" b="1" dirty="0"/>
              <a:t/>
            </a:r>
            <a:br>
              <a:rPr lang="en-US" b="1" dirty="0"/>
            </a:br>
            <a:r>
              <a:rPr lang="en-US" b="1" dirty="0"/>
              <a:t>C</a:t>
            </a:r>
            <a:r>
              <a:rPr lang="en-US" b="1" dirty="0" smtClean="0"/>
              <a:t>apacity </a:t>
            </a:r>
            <a:r>
              <a:rPr lang="en-US" b="1" dirty="0"/>
              <a:t>for engineering </a:t>
            </a:r>
            <a:r>
              <a:rPr lang="en-US" b="1" dirty="0" smtClean="0"/>
              <a:t/>
            </a:r>
            <a:br>
              <a:rPr lang="en-US" b="1" dirty="0" smtClean="0"/>
            </a:br>
            <a:r>
              <a:rPr lang="en-US" b="1" dirty="0" smtClean="0"/>
              <a:t>post </a:t>
            </a:r>
            <a:r>
              <a:rPr lang="en-US" b="1" dirty="0"/>
              <a:t>graduates</a:t>
            </a:r>
            <a:r>
              <a:rPr lang="en-US" dirty="0"/>
              <a:t/>
            </a:r>
            <a:br>
              <a:rPr lang="en-US" dirty="0"/>
            </a:br>
            <a:r>
              <a:rPr lang="en-US" dirty="0"/>
              <a:t/>
            </a:r>
            <a:br>
              <a:rPr lang="en-US" dirty="0"/>
            </a:br>
            <a:endParaRPr lang="en-US" dirty="0"/>
          </a:p>
        </p:txBody>
      </p:sp>
      <p:pic>
        <p:nvPicPr>
          <p:cNvPr id="4" name="Content Placeholder 3"/>
          <p:cNvPicPr>
            <a:picLocks noGrp="1"/>
          </p:cNvPicPr>
          <p:nvPr>
            <p:ph idx="1"/>
          </p:nvPr>
        </p:nvPicPr>
        <p:blipFill>
          <a:blip r:embed="rId2"/>
          <a:srcRect/>
          <a:stretch>
            <a:fillRect/>
          </a:stretch>
        </p:blipFill>
        <p:spPr bwMode="auto">
          <a:xfrm>
            <a:off x="251520" y="2780928"/>
            <a:ext cx="4536504" cy="3057203"/>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4932040" y="3068960"/>
            <a:ext cx="3744416" cy="2520280"/>
          </a:xfrm>
          <a:prstGeom prst="rect">
            <a:avLst/>
          </a:prstGeom>
          <a:noFill/>
          <a:ln w="9525">
            <a:noFill/>
            <a:miter lim="800000"/>
            <a:headEnd/>
            <a:tailEnd/>
          </a:ln>
        </p:spPr>
      </p:pic>
      <p:sp>
        <p:nvSpPr>
          <p:cNvPr id="6" name="TextBox 5"/>
          <p:cNvSpPr txBox="1"/>
          <p:nvPr/>
        </p:nvSpPr>
        <p:spPr>
          <a:xfrm>
            <a:off x="323528" y="2313112"/>
            <a:ext cx="1728192" cy="369332"/>
          </a:xfrm>
          <a:prstGeom prst="rect">
            <a:avLst/>
          </a:prstGeom>
          <a:noFill/>
        </p:spPr>
        <p:txBody>
          <a:bodyPr wrap="square" rtlCol="0">
            <a:spAutoFit/>
          </a:bodyPr>
          <a:lstStyle/>
          <a:p>
            <a:r>
              <a:rPr lang="en-US" b="1" dirty="0" smtClean="0"/>
              <a:t>Market</a:t>
            </a:r>
            <a:endParaRPr lang="en-US" b="1" dirty="0"/>
          </a:p>
        </p:txBody>
      </p:sp>
      <p:sp>
        <p:nvSpPr>
          <p:cNvPr id="7" name="TextBox 6"/>
          <p:cNvSpPr txBox="1"/>
          <p:nvPr/>
        </p:nvSpPr>
        <p:spPr>
          <a:xfrm>
            <a:off x="4932040" y="2699628"/>
            <a:ext cx="1728192" cy="369332"/>
          </a:xfrm>
          <a:prstGeom prst="rect">
            <a:avLst/>
          </a:prstGeom>
          <a:noFill/>
        </p:spPr>
        <p:txBody>
          <a:bodyPr wrap="square" rtlCol="0">
            <a:spAutoFit/>
          </a:bodyPr>
          <a:lstStyle/>
          <a:p>
            <a:r>
              <a:rPr lang="en-US" b="1" dirty="0" smtClean="0"/>
              <a:t>University</a:t>
            </a:r>
            <a:endParaRPr lang="en-US" b="1"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5589240"/>
            <a:ext cx="139065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832" y="5589240"/>
            <a:ext cx="1193477" cy="954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146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l" rtl="0">
              <a:spcBef>
                <a:spcPct val="0"/>
              </a:spcBef>
            </a:pPr>
            <a:r>
              <a:rPr lang="en-US" b="1" dirty="0" smtClean="0"/>
              <a:t/>
            </a:r>
            <a:br>
              <a:rPr lang="en-US" b="1" dirty="0" smtClean="0"/>
            </a:br>
            <a:r>
              <a:rPr lang="en-US" b="1" dirty="0"/>
              <a:t/>
            </a:r>
            <a:br>
              <a:rPr lang="en-US" b="1" dirty="0"/>
            </a:br>
            <a:r>
              <a:rPr lang="en-US" sz="4400" b="1" kern="1200" dirty="0">
                <a:solidFill>
                  <a:srgbClr val="FFFFFF"/>
                </a:solidFill>
                <a:latin typeface="+mj-lt"/>
                <a:ea typeface="+mj-ea"/>
                <a:cs typeface="+mj-cs"/>
              </a:rPr>
              <a:t>Post graduates employment status sub system</a:t>
            </a:r>
            <a:r>
              <a:rPr lang="en-US" sz="1600" dirty="0"/>
              <a:t/>
            </a:r>
            <a:br>
              <a:rPr lang="en-US" sz="1600" dirty="0"/>
            </a:br>
            <a:r>
              <a:rPr lang="en-US" dirty="0"/>
              <a:t/>
            </a:r>
            <a:br>
              <a:rPr lang="en-US" dirty="0"/>
            </a:br>
            <a:r>
              <a:rPr lang="en-US" dirty="0"/>
              <a:t/>
            </a:r>
            <a:br>
              <a:rPr lang="en-US" dirty="0"/>
            </a:br>
            <a:endParaRPr lang="en-US" dirty="0"/>
          </a:p>
        </p:txBody>
      </p:sp>
      <p:pic>
        <p:nvPicPr>
          <p:cNvPr id="5" name="Content Placeholder 4"/>
          <p:cNvPicPr>
            <a:picLocks noGrp="1"/>
          </p:cNvPicPr>
          <p:nvPr>
            <p:ph idx="1"/>
          </p:nvPr>
        </p:nvPicPr>
        <p:blipFill>
          <a:blip r:embed="rId2"/>
          <a:srcRect/>
          <a:stretch>
            <a:fillRect/>
          </a:stretch>
        </p:blipFill>
        <p:spPr bwMode="auto">
          <a:xfrm>
            <a:off x="467544" y="2636912"/>
            <a:ext cx="7272808" cy="4032449"/>
          </a:xfrm>
          <a:prstGeom prst="rect">
            <a:avLst/>
          </a:prstGeom>
          <a:noFill/>
          <a:ln w="9525">
            <a:noFill/>
            <a:miter lim="800000"/>
            <a:headEnd/>
            <a:tailEnd/>
          </a:ln>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03214"/>
            <a:ext cx="1368152" cy="1330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7948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en-US" b="1" dirty="0"/>
              <a:t>Model Validation</a:t>
            </a:r>
            <a:endParaRPr lang="en-US" dirty="0"/>
          </a:p>
        </p:txBody>
      </p:sp>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872067" y="2564904"/>
                <a:ext cx="7408333" cy="3561259"/>
              </a:xfrm>
            </p:spPr>
            <p:txBody>
              <a:bodyPr/>
              <a:lstStyle/>
              <a:p>
                <a:pPr marL="0" lvl="1" indent="0">
                  <a:buNone/>
                </a:pPr>
                <a:r>
                  <a:rPr lang="en-US" sz="2400" b="1" dirty="0"/>
                  <a:t>Model’s Error </a:t>
                </a:r>
                <a:r>
                  <a:rPr lang="en-US" sz="2400" b="1" dirty="0" smtClean="0"/>
                  <a:t>rate</a:t>
                </a:r>
              </a:p>
              <a:p>
                <a:pPr marL="0" lvl="1" indent="0">
                  <a:buNone/>
                </a:pPr>
                <a:endParaRPr lang="en-US" sz="2000" dirty="0"/>
              </a:p>
              <a:p>
                <a:pPr marL="0" indent="0">
                  <a:buNone/>
                </a:pPr>
                <a14:m>
                  <m:oMathPara xmlns:m="http://schemas.openxmlformats.org/officeDocument/2006/math">
                    <m:oMathParaPr>
                      <m:jc m:val="left"/>
                    </m:oMathParaPr>
                    <m:oMath xmlns:m="http://schemas.openxmlformats.org/officeDocument/2006/math">
                      <m:r>
                        <a:rPr lang="en-US" sz="1600" i="1">
                          <a:latin typeface="Cambria Math"/>
                        </a:rPr>
                        <m:t>𝐸𝑟𝑟𝑜𝑟𝑟𝑎𝑡𝑒</m:t>
                      </m:r>
                      <m:r>
                        <a:rPr lang="en-US" sz="1600" i="1">
                          <a:latin typeface="Cambria Math"/>
                        </a:rPr>
                        <m:t>= </m:t>
                      </m:r>
                      <m:f>
                        <m:fPr>
                          <m:ctrlPr>
                            <a:rPr lang="en-US" sz="1600" i="1">
                              <a:latin typeface="Cambria Math"/>
                            </a:rPr>
                          </m:ctrlPr>
                        </m:fPr>
                        <m:num>
                          <m:d>
                            <m:dPr>
                              <m:begChr m:val="|"/>
                              <m:endChr m:val="|"/>
                              <m:ctrlPr>
                                <a:rPr lang="en-US" sz="1600" i="1">
                                  <a:latin typeface="Cambria Math"/>
                                </a:rPr>
                              </m:ctrlPr>
                            </m:dPr>
                            <m:e>
                              <m:acc>
                                <m:accPr>
                                  <m:chr m:val="̅"/>
                                  <m:ctrlPr>
                                    <a:rPr lang="en-US" sz="1600" i="1">
                                      <a:latin typeface="Cambria Math"/>
                                    </a:rPr>
                                  </m:ctrlPr>
                                </m:accPr>
                                <m:e>
                                  <m:r>
                                    <a:rPr lang="en-US" sz="1600" i="1">
                                      <a:latin typeface="Cambria Math"/>
                                    </a:rPr>
                                    <m:t>𝑆</m:t>
                                  </m:r>
                                </m:e>
                              </m:acc>
                              <m:r>
                                <a:rPr lang="en-US" sz="1600" i="1">
                                  <a:latin typeface="Cambria Math"/>
                                </a:rPr>
                                <m:t>−</m:t>
                              </m:r>
                              <m:acc>
                                <m:accPr>
                                  <m:chr m:val="̅"/>
                                  <m:ctrlPr>
                                    <a:rPr lang="en-US" sz="1600" i="1">
                                      <a:latin typeface="Cambria Math"/>
                                    </a:rPr>
                                  </m:ctrlPr>
                                </m:accPr>
                                <m:e>
                                  <m:r>
                                    <a:rPr lang="en-US" sz="1600" i="1">
                                      <a:latin typeface="Cambria Math"/>
                                    </a:rPr>
                                    <m:t>𝐴</m:t>
                                  </m:r>
                                </m:e>
                              </m:acc>
                            </m:e>
                          </m:d>
                        </m:num>
                        <m:den>
                          <m:acc>
                            <m:accPr>
                              <m:chr m:val="̅"/>
                              <m:ctrlPr>
                                <a:rPr lang="en-US" sz="1600" i="1">
                                  <a:latin typeface="Cambria Math"/>
                                </a:rPr>
                              </m:ctrlPr>
                            </m:accPr>
                            <m:e>
                              <m:r>
                                <a:rPr lang="en-US" sz="1600" i="1">
                                  <a:latin typeface="Cambria Math"/>
                                </a:rPr>
                                <m:t>𝐴</m:t>
                              </m:r>
                            </m:e>
                          </m:acc>
                        </m:den>
                      </m:f>
                    </m:oMath>
                  </m:oMathPara>
                </a14:m>
                <a:endParaRPr lang="en-US" sz="1600" dirty="0" smtClean="0"/>
              </a:p>
              <a:p>
                <a:pPr marL="0" indent="0">
                  <a:buNone/>
                </a:pPr>
                <a:endParaRPr lang="en-US" sz="1600" dirty="0"/>
              </a:p>
              <a:p>
                <a:pPr marL="0" indent="0">
                  <a:buNone/>
                </a:pPr>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872067" y="2564904"/>
                <a:ext cx="7408333" cy="3561259"/>
              </a:xfrm>
              <a:blipFill rotWithShape="1">
                <a:blip r:embed="rId2"/>
                <a:stretch>
                  <a:fillRect l="-1235" t="-13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604735969"/>
                  </p:ext>
                </p:extLst>
              </p:nvPr>
            </p:nvGraphicFramePr>
            <p:xfrm>
              <a:off x="3524801" y="2708920"/>
              <a:ext cx="5007639" cy="3517141"/>
            </p:xfrm>
            <a:graphic>
              <a:graphicData uri="http://schemas.openxmlformats.org/drawingml/2006/table">
                <a:tbl>
                  <a:tblPr firstRow="1" firstCol="1" bandRow="1">
                    <a:tableStyleId>{5C22544A-7EE6-4342-B048-85BDC9FD1C3A}</a:tableStyleId>
                  </a:tblPr>
                  <a:tblGrid>
                    <a:gridCol w="1742475"/>
                    <a:gridCol w="1440647"/>
                    <a:gridCol w="1010833"/>
                    <a:gridCol w="813684"/>
                  </a:tblGrid>
                  <a:tr h="406405">
                    <a:tc>
                      <a:txBody>
                        <a:bodyPr/>
                        <a:lstStyle/>
                        <a:p>
                          <a:pPr algn="ctr">
                            <a:lnSpc>
                              <a:spcPct val="115000"/>
                            </a:lnSpc>
                            <a:spcAft>
                              <a:spcPts val="0"/>
                            </a:spcAft>
                          </a:pPr>
                          <a:r>
                            <a:rPr lang="en-US" sz="1200">
                              <a:effectLst/>
                            </a:rPr>
                            <a:t>Variable</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Simulated(</a:t>
                          </a:r>
                          <a14:m>
                            <m:oMath xmlns:m="http://schemas.openxmlformats.org/officeDocument/2006/math">
                              <m:acc>
                                <m:accPr>
                                  <m:chr m:val="̅"/>
                                  <m:ctrlPr>
                                    <a:rPr lang="en-US" sz="1200" i="1">
                                      <a:effectLst/>
                                      <a:latin typeface="Cambria Math"/>
                                    </a:rPr>
                                  </m:ctrlPr>
                                </m:accPr>
                                <m:e>
                                  <m:r>
                                    <a:rPr lang="en-US" sz="1200">
                                      <a:effectLst/>
                                      <a:latin typeface="Cambria Math"/>
                                    </a:rPr>
                                    <m:t>𝑆</m:t>
                                  </m:r>
                                </m:e>
                              </m:acc>
                              <m:r>
                                <a:rPr lang="en-US" sz="1200">
                                  <a:effectLst/>
                                  <a:latin typeface="Cambria Math"/>
                                </a:rPr>
                                <m:t>)</m:t>
                              </m:r>
                            </m:oMath>
                          </a14:m>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Actual(</a:t>
                          </a:r>
                          <a14:m>
                            <m:oMath xmlns:m="http://schemas.openxmlformats.org/officeDocument/2006/math">
                              <m:acc>
                                <m:accPr>
                                  <m:chr m:val="̅"/>
                                  <m:ctrlPr>
                                    <a:rPr lang="en-US" sz="1200" i="1">
                                      <a:effectLst/>
                                      <a:latin typeface="Cambria Math"/>
                                    </a:rPr>
                                  </m:ctrlPr>
                                </m:accPr>
                                <m:e>
                                  <m:r>
                                    <a:rPr lang="en-US" sz="1200">
                                      <a:effectLst/>
                                      <a:latin typeface="Cambria Math"/>
                                    </a:rPr>
                                    <m:t>𝐴</m:t>
                                  </m:r>
                                </m:e>
                              </m:acc>
                              <m:r>
                                <a:rPr lang="en-US" sz="1200">
                                  <a:effectLst/>
                                  <a:latin typeface="Cambria Math"/>
                                </a:rPr>
                                <m:t>)</m:t>
                              </m:r>
                            </m:oMath>
                          </a14:m>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Error rate</a:t>
                          </a:r>
                          <a:endParaRPr lang="en-US" sz="1100">
                            <a:effectLst/>
                            <a:latin typeface="Calibri"/>
                            <a:ea typeface="Times New Roman"/>
                            <a:cs typeface="Arial"/>
                          </a:endParaRPr>
                        </a:p>
                      </a:txBody>
                      <a:tcPr marL="66192" marR="66192" marT="0" marB="0" anchor="ctr"/>
                    </a:tc>
                  </a:tr>
                  <a:tr h="405976">
                    <a:tc>
                      <a:txBody>
                        <a:bodyPr/>
                        <a:lstStyle/>
                        <a:p>
                          <a:pPr algn="ctr">
                            <a:lnSpc>
                              <a:spcPct val="115000"/>
                            </a:lnSpc>
                            <a:spcAft>
                              <a:spcPts val="0"/>
                            </a:spcAft>
                          </a:pPr>
                          <a:r>
                            <a:rPr lang="en-US" sz="1200">
                              <a:effectLst/>
                            </a:rPr>
                            <a:t>Industry’s capacity growth rate</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1046987</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1046882</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0.0001</a:t>
                          </a:r>
                          <a:endParaRPr lang="en-US" sz="1100">
                            <a:effectLst/>
                            <a:latin typeface="Calibri"/>
                            <a:ea typeface="Times New Roman"/>
                            <a:cs typeface="Arial"/>
                          </a:endParaRPr>
                        </a:p>
                      </a:txBody>
                      <a:tcPr marL="66192" marR="66192" marT="0" marB="0" anchor="ctr"/>
                    </a:tc>
                  </a:tr>
                  <a:tr h="608964">
                    <a:tc>
                      <a:txBody>
                        <a:bodyPr/>
                        <a:lstStyle/>
                        <a:p>
                          <a:pPr algn="ctr">
                            <a:lnSpc>
                              <a:spcPct val="115000"/>
                            </a:lnSpc>
                            <a:spcAft>
                              <a:spcPts val="0"/>
                            </a:spcAft>
                          </a:pPr>
                          <a:r>
                            <a:rPr lang="en-US" sz="1200">
                              <a:effectLst/>
                            </a:rPr>
                            <a:t>growth rate of jobs that require a PhD degree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2155.54</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2156.4</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0.0004</a:t>
                          </a:r>
                          <a:endParaRPr lang="en-US" sz="1100">
                            <a:effectLst/>
                            <a:latin typeface="Calibri"/>
                            <a:ea typeface="Times New Roman"/>
                            <a:cs typeface="Arial"/>
                          </a:endParaRPr>
                        </a:p>
                      </a:txBody>
                      <a:tcPr marL="66192" marR="66192" marT="0" marB="0" anchor="ctr"/>
                    </a:tc>
                  </a:tr>
                  <a:tr h="608964">
                    <a:tc>
                      <a:txBody>
                        <a:bodyPr/>
                        <a:lstStyle/>
                        <a:p>
                          <a:pPr algn="ctr">
                            <a:lnSpc>
                              <a:spcPct val="115000"/>
                            </a:lnSpc>
                            <a:spcAft>
                              <a:spcPts val="0"/>
                            </a:spcAft>
                          </a:pPr>
                          <a:r>
                            <a:rPr lang="en-US" sz="1200">
                              <a:effectLst/>
                            </a:rPr>
                            <a:t>growth rate of jobs that require a master degree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9393.3949</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9412</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0.002</a:t>
                          </a:r>
                          <a:endParaRPr lang="en-US" sz="1100">
                            <a:effectLst/>
                            <a:latin typeface="Calibri"/>
                            <a:ea typeface="Times New Roman"/>
                            <a:cs typeface="Arial"/>
                          </a:endParaRPr>
                        </a:p>
                      </a:txBody>
                      <a:tcPr marL="66192" marR="66192" marT="0" marB="0" anchor="ctr"/>
                    </a:tc>
                  </a:tr>
                  <a:tr h="608964">
                    <a:tc>
                      <a:txBody>
                        <a:bodyPr/>
                        <a:lstStyle/>
                        <a:p>
                          <a:pPr algn="ctr">
                            <a:lnSpc>
                              <a:spcPct val="115000"/>
                            </a:lnSpc>
                            <a:spcAft>
                              <a:spcPts val="0"/>
                            </a:spcAft>
                          </a:pPr>
                          <a:r>
                            <a:rPr lang="en-US" sz="1200">
                              <a:effectLst/>
                            </a:rPr>
                            <a:t>growth rate of jobs that require a bachelor degree</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102891</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102823</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0.0007</a:t>
                          </a:r>
                          <a:endParaRPr lang="en-US" sz="1100">
                            <a:effectLst/>
                            <a:latin typeface="Calibri"/>
                            <a:ea typeface="Times New Roman"/>
                            <a:cs typeface="Arial"/>
                          </a:endParaRPr>
                        </a:p>
                      </a:txBody>
                      <a:tcPr marL="66192" marR="66192" marT="0" marB="0" anchor="ctr"/>
                    </a:tc>
                  </a:tr>
                  <a:tr h="405976">
                    <a:tc>
                      <a:txBody>
                        <a:bodyPr/>
                        <a:lstStyle/>
                        <a:p>
                          <a:pPr algn="ctr">
                            <a:lnSpc>
                              <a:spcPct val="115000"/>
                            </a:lnSpc>
                            <a:spcAft>
                              <a:spcPts val="0"/>
                            </a:spcAft>
                          </a:pPr>
                          <a:r>
                            <a:rPr lang="en-US" sz="1200">
                              <a:effectLst/>
                            </a:rPr>
                            <a:t>Master students’ graduation rate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2279.435</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2175.5</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0.0478</a:t>
                          </a:r>
                          <a:endParaRPr lang="en-US" sz="1100">
                            <a:effectLst/>
                            <a:latin typeface="Calibri"/>
                            <a:ea typeface="Times New Roman"/>
                            <a:cs typeface="Arial"/>
                          </a:endParaRPr>
                        </a:p>
                      </a:txBody>
                      <a:tcPr marL="66192" marR="66192" marT="0" marB="0" anchor="ctr"/>
                    </a:tc>
                  </a:tr>
                  <a:tr h="405976">
                    <a:tc>
                      <a:txBody>
                        <a:bodyPr/>
                        <a:lstStyle/>
                        <a:p>
                          <a:pPr algn="ctr">
                            <a:lnSpc>
                              <a:spcPct val="115000"/>
                            </a:lnSpc>
                            <a:spcAft>
                              <a:spcPts val="0"/>
                            </a:spcAft>
                          </a:pPr>
                          <a:r>
                            <a:rPr lang="en-US" sz="1200">
                              <a:effectLst/>
                            </a:rPr>
                            <a:t>Bachelor students’</a:t>
                          </a:r>
                          <a:endParaRPr lang="en-US" sz="1100">
                            <a:effectLst/>
                          </a:endParaRPr>
                        </a:p>
                        <a:p>
                          <a:pPr algn="ctr">
                            <a:lnSpc>
                              <a:spcPct val="115000"/>
                            </a:lnSpc>
                            <a:spcAft>
                              <a:spcPts val="0"/>
                            </a:spcAft>
                          </a:pPr>
                          <a:r>
                            <a:rPr lang="en-US" sz="1200">
                              <a:effectLst/>
                            </a:rPr>
                            <a:t>Graduation rate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10737.14</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10671.75</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dirty="0">
                              <a:effectLst/>
                            </a:rPr>
                            <a:t>0.0061</a:t>
                          </a:r>
                          <a:endParaRPr lang="en-US" sz="1100" dirty="0">
                            <a:effectLst/>
                            <a:latin typeface="Calibri"/>
                            <a:ea typeface="Times New Roman"/>
                            <a:cs typeface="Arial"/>
                          </a:endParaRPr>
                        </a:p>
                      </a:txBody>
                      <a:tcPr marL="66192" marR="66192" marT="0" marB="0" anchor="ct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604735969"/>
                  </p:ext>
                </p:extLst>
              </p:nvPr>
            </p:nvGraphicFramePr>
            <p:xfrm>
              <a:off x="3524801" y="2708920"/>
              <a:ext cx="5007639" cy="3517141"/>
            </p:xfrm>
            <a:graphic>
              <a:graphicData uri="http://schemas.openxmlformats.org/drawingml/2006/table">
                <a:tbl>
                  <a:tblPr firstRow="1" firstCol="1" bandRow="1">
                    <a:tableStyleId>{5C22544A-7EE6-4342-B048-85BDC9FD1C3A}</a:tableStyleId>
                  </a:tblPr>
                  <a:tblGrid>
                    <a:gridCol w="1742475"/>
                    <a:gridCol w="1440647"/>
                    <a:gridCol w="1010833"/>
                    <a:gridCol w="813684"/>
                  </a:tblGrid>
                  <a:tr h="406405">
                    <a:tc>
                      <a:txBody>
                        <a:bodyPr/>
                        <a:lstStyle/>
                        <a:p>
                          <a:pPr algn="ctr">
                            <a:lnSpc>
                              <a:spcPct val="115000"/>
                            </a:lnSpc>
                            <a:spcAft>
                              <a:spcPts val="0"/>
                            </a:spcAft>
                          </a:pPr>
                          <a:r>
                            <a:rPr lang="en-US" sz="1200">
                              <a:effectLst/>
                            </a:rPr>
                            <a:t>Variable</a:t>
                          </a:r>
                          <a:endParaRPr lang="en-US" sz="1100">
                            <a:effectLst/>
                            <a:latin typeface="Calibri"/>
                            <a:ea typeface="Times New Roman"/>
                            <a:cs typeface="Arial"/>
                          </a:endParaRPr>
                        </a:p>
                      </a:txBody>
                      <a:tcPr marL="66192" marR="66192" marT="0" marB="0" anchor="ctr"/>
                    </a:tc>
                    <a:tc>
                      <a:txBody>
                        <a:bodyPr/>
                        <a:lstStyle/>
                        <a:p>
                          <a:endParaRPr lang="en-US"/>
                        </a:p>
                      </a:txBody>
                      <a:tcPr marL="66192" marR="66192" marT="0" marB="0" anchor="ctr">
                        <a:blipFill rotWithShape="1">
                          <a:blip r:embed="rId3"/>
                          <a:stretch>
                            <a:fillRect l="-120675" r="-126160" b="-782090"/>
                          </a:stretch>
                        </a:blipFill>
                      </a:tcPr>
                    </a:tc>
                    <a:tc>
                      <a:txBody>
                        <a:bodyPr/>
                        <a:lstStyle/>
                        <a:p>
                          <a:endParaRPr lang="en-US"/>
                        </a:p>
                      </a:txBody>
                      <a:tcPr marL="66192" marR="66192" marT="0" marB="0" anchor="ctr">
                        <a:blipFill rotWithShape="1">
                          <a:blip r:embed="rId3"/>
                          <a:stretch>
                            <a:fillRect l="-316970" r="-81212" b="-782090"/>
                          </a:stretch>
                        </a:blipFill>
                      </a:tcPr>
                    </a:tc>
                    <a:tc>
                      <a:txBody>
                        <a:bodyPr/>
                        <a:lstStyle/>
                        <a:p>
                          <a:pPr algn="ctr">
                            <a:lnSpc>
                              <a:spcPct val="115000"/>
                            </a:lnSpc>
                            <a:spcAft>
                              <a:spcPts val="0"/>
                            </a:spcAft>
                          </a:pPr>
                          <a:r>
                            <a:rPr lang="en-US" sz="1200">
                              <a:effectLst/>
                            </a:rPr>
                            <a:t>Error rate</a:t>
                          </a:r>
                          <a:endParaRPr lang="en-US" sz="1100">
                            <a:effectLst/>
                            <a:latin typeface="Calibri"/>
                            <a:ea typeface="Times New Roman"/>
                            <a:cs typeface="Arial"/>
                          </a:endParaRPr>
                        </a:p>
                      </a:txBody>
                      <a:tcPr marL="66192" marR="66192" marT="0" marB="0" anchor="ctr"/>
                    </a:tc>
                  </a:tr>
                  <a:tr h="420624">
                    <a:tc>
                      <a:txBody>
                        <a:bodyPr/>
                        <a:lstStyle/>
                        <a:p>
                          <a:pPr algn="ctr">
                            <a:lnSpc>
                              <a:spcPct val="115000"/>
                            </a:lnSpc>
                            <a:spcAft>
                              <a:spcPts val="0"/>
                            </a:spcAft>
                          </a:pPr>
                          <a:r>
                            <a:rPr lang="en-US" sz="1200">
                              <a:effectLst/>
                            </a:rPr>
                            <a:t>Industry’s capacity growth rate</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1046987</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1046882</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0.0001</a:t>
                          </a:r>
                          <a:endParaRPr lang="en-US" sz="1100">
                            <a:effectLst/>
                            <a:latin typeface="Calibri"/>
                            <a:ea typeface="Times New Roman"/>
                            <a:cs typeface="Arial"/>
                          </a:endParaRPr>
                        </a:p>
                      </a:txBody>
                      <a:tcPr marL="66192" marR="66192" marT="0" marB="0" anchor="ctr"/>
                    </a:tc>
                  </a:tr>
                  <a:tr h="608964">
                    <a:tc>
                      <a:txBody>
                        <a:bodyPr/>
                        <a:lstStyle/>
                        <a:p>
                          <a:pPr algn="ctr">
                            <a:lnSpc>
                              <a:spcPct val="115000"/>
                            </a:lnSpc>
                            <a:spcAft>
                              <a:spcPts val="0"/>
                            </a:spcAft>
                          </a:pPr>
                          <a:r>
                            <a:rPr lang="en-US" sz="1200">
                              <a:effectLst/>
                            </a:rPr>
                            <a:t>growth rate of jobs that require a PhD degree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2155.54</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2156.4</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0.0004</a:t>
                          </a:r>
                          <a:endParaRPr lang="en-US" sz="1100">
                            <a:effectLst/>
                            <a:latin typeface="Calibri"/>
                            <a:ea typeface="Times New Roman"/>
                            <a:cs typeface="Arial"/>
                          </a:endParaRPr>
                        </a:p>
                      </a:txBody>
                      <a:tcPr marL="66192" marR="66192" marT="0" marB="0" anchor="ctr"/>
                    </a:tc>
                  </a:tr>
                  <a:tr h="608964">
                    <a:tc>
                      <a:txBody>
                        <a:bodyPr/>
                        <a:lstStyle/>
                        <a:p>
                          <a:pPr algn="ctr">
                            <a:lnSpc>
                              <a:spcPct val="115000"/>
                            </a:lnSpc>
                            <a:spcAft>
                              <a:spcPts val="0"/>
                            </a:spcAft>
                          </a:pPr>
                          <a:r>
                            <a:rPr lang="en-US" sz="1200">
                              <a:effectLst/>
                            </a:rPr>
                            <a:t>growth rate of jobs that require a master degree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9393.3949</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9412</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0.002</a:t>
                          </a:r>
                          <a:endParaRPr lang="en-US" sz="1100">
                            <a:effectLst/>
                            <a:latin typeface="Calibri"/>
                            <a:ea typeface="Times New Roman"/>
                            <a:cs typeface="Arial"/>
                          </a:endParaRPr>
                        </a:p>
                      </a:txBody>
                      <a:tcPr marL="66192" marR="66192" marT="0" marB="0" anchor="ctr"/>
                    </a:tc>
                  </a:tr>
                  <a:tr h="630936">
                    <a:tc>
                      <a:txBody>
                        <a:bodyPr/>
                        <a:lstStyle/>
                        <a:p>
                          <a:pPr algn="ctr">
                            <a:lnSpc>
                              <a:spcPct val="115000"/>
                            </a:lnSpc>
                            <a:spcAft>
                              <a:spcPts val="0"/>
                            </a:spcAft>
                          </a:pPr>
                          <a:r>
                            <a:rPr lang="en-US" sz="1200">
                              <a:effectLst/>
                            </a:rPr>
                            <a:t>growth rate of jobs that require a bachelor degree</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102891</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102823</a:t>
                          </a:r>
                          <a:endParaRPr lang="en-US" sz="1100">
                            <a:effectLst/>
                            <a:latin typeface="Calibri"/>
                            <a:ea typeface="Times New Roman"/>
                            <a:cs typeface="Arial"/>
                          </a:endParaRPr>
                        </a:p>
                      </a:txBody>
                      <a:tcPr marL="66192" marR="66192" marT="0" marB="0" anchor="ctr"/>
                    </a:tc>
                    <a:tc>
                      <a:txBody>
                        <a:bodyPr/>
                        <a:lstStyle/>
                        <a:p>
                          <a:pPr algn="ctr">
                            <a:lnSpc>
                              <a:spcPct val="115000"/>
                            </a:lnSpc>
                            <a:spcAft>
                              <a:spcPts val="0"/>
                            </a:spcAft>
                          </a:pPr>
                          <a:r>
                            <a:rPr lang="en-US" sz="1200">
                              <a:effectLst/>
                            </a:rPr>
                            <a:t>0.0007</a:t>
                          </a:r>
                          <a:endParaRPr lang="en-US" sz="1100">
                            <a:effectLst/>
                            <a:latin typeface="Calibri"/>
                            <a:ea typeface="Times New Roman"/>
                            <a:cs typeface="Arial"/>
                          </a:endParaRPr>
                        </a:p>
                      </a:txBody>
                      <a:tcPr marL="66192" marR="66192" marT="0" marB="0" anchor="ctr"/>
                    </a:tc>
                  </a:tr>
                  <a:tr h="420624">
                    <a:tc>
                      <a:txBody>
                        <a:bodyPr/>
                        <a:lstStyle/>
                        <a:p>
                          <a:pPr algn="ctr">
                            <a:lnSpc>
                              <a:spcPct val="115000"/>
                            </a:lnSpc>
                            <a:spcAft>
                              <a:spcPts val="0"/>
                            </a:spcAft>
                          </a:pPr>
                          <a:r>
                            <a:rPr lang="en-US" sz="1200">
                              <a:effectLst/>
                            </a:rPr>
                            <a:t>Master students’ graduation rate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2279.435</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2175.5</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0.0478</a:t>
                          </a:r>
                          <a:endParaRPr lang="en-US" sz="1100">
                            <a:effectLst/>
                            <a:latin typeface="Calibri"/>
                            <a:ea typeface="Times New Roman"/>
                            <a:cs typeface="Arial"/>
                          </a:endParaRPr>
                        </a:p>
                      </a:txBody>
                      <a:tcPr marL="66192" marR="66192" marT="0" marB="0" anchor="ctr"/>
                    </a:tc>
                  </a:tr>
                  <a:tr h="420624">
                    <a:tc>
                      <a:txBody>
                        <a:bodyPr/>
                        <a:lstStyle/>
                        <a:p>
                          <a:pPr algn="ctr">
                            <a:lnSpc>
                              <a:spcPct val="115000"/>
                            </a:lnSpc>
                            <a:spcAft>
                              <a:spcPts val="0"/>
                            </a:spcAft>
                          </a:pPr>
                          <a:r>
                            <a:rPr lang="en-US" sz="1200">
                              <a:effectLst/>
                            </a:rPr>
                            <a:t>Bachelor students’</a:t>
                          </a:r>
                          <a:endParaRPr lang="en-US" sz="1100">
                            <a:effectLst/>
                          </a:endParaRPr>
                        </a:p>
                        <a:p>
                          <a:pPr algn="ctr">
                            <a:lnSpc>
                              <a:spcPct val="115000"/>
                            </a:lnSpc>
                            <a:spcAft>
                              <a:spcPts val="0"/>
                            </a:spcAft>
                          </a:pPr>
                          <a:r>
                            <a:rPr lang="en-US" sz="1200">
                              <a:effectLst/>
                            </a:rPr>
                            <a:t>Graduation rate</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10737.14</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a:effectLst/>
                            </a:rPr>
                            <a:t>10671.75</a:t>
                          </a:r>
                          <a:endParaRPr lang="en-US" sz="1100">
                            <a:effectLst/>
                            <a:latin typeface="Calibri"/>
                            <a:ea typeface="Times New Roman"/>
                            <a:cs typeface="Arial"/>
                          </a:endParaRPr>
                        </a:p>
                      </a:txBody>
                      <a:tcPr marL="66192" marR="66192" marT="0" marB="0" anchor="ctr"/>
                    </a:tc>
                    <a:tc>
                      <a:txBody>
                        <a:bodyPr/>
                        <a:lstStyle/>
                        <a:p>
                          <a:pPr algn="ctr" rtl="1">
                            <a:lnSpc>
                              <a:spcPct val="115000"/>
                            </a:lnSpc>
                            <a:spcAft>
                              <a:spcPts val="0"/>
                            </a:spcAft>
                          </a:pPr>
                          <a:r>
                            <a:rPr lang="en-US" sz="1200" dirty="0">
                              <a:effectLst/>
                            </a:rPr>
                            <a:t>0.0061</a:t>
                          </a:r>
                          <a:endParaRPr lang="en-US" sz="1100" dirty="0">
                            <a:effectLst/>
                            <a:latin typeface="Calibri"/>
                            <a:ea typeface="Times New Roman"/>
                            <a:cs typeface="Arial"/>
                          </a:endParaRPr>
                        </a:p>
                      </a:txBody>
                      <a:tcPr marL="66192" marR="66192" marT="0" marB="0" anchor="ctr"/>
                    </a:tc>
                  </a:tr>
                </a:tbl>
              </a:graphicData>
            </a:graphic>
          </p:graphicFrame>
        </mc:Fallback>
      </mc:AlternateContent>
    </p:spTree>
    <p:extLst>
      <p:ext uri="{BB962C8B-B14F-4D97-AF65-F5344CB8AC3E}">
        <p14:creationId xmlns:p14="http://schemas.microsoft.com/office/powerpoint/2010/main" val="789178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65</TotalTime>
  <Words>465</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­Applying System dynamics to simulate Iran’s engineering post graduates’ employment status </vt:lpstr>
      <vt:lpstr>Introduction </vt:lpstr>
      <vt:lpstr>SD’s application in modeling educational systems </vt:lpstr>
      <vt:lpstr>Reference modes </vt:lpstr>
      <vt:lpstr>Reference modes </vt:lpstr>
      <vt:lpstr>Engineering students’ admission and graduation sub system</vt:lpstr>
      <vt:lpstr>  Capacity for engineering  post graduates  </vt:lpstr>
      <vt:lpstr>  Post graduates employment status sub system   </vt:lpstr>
      <vt:lpstr>Model Validation</vt:lpstr>
      <vt:lpstr>Results</vt:lpstr>
      <vt:lpstr>Results</vt:lpstr>
      <vt:lpstr>Results</vt:lpstr>
      <vt:lpstr>Discussion</vt:lpstr>
      <vt:lpstr>PowerPoint Presentation</vt:lpstr>
    </vt:vector>
  </TitlesOfParts>
  <Company>sazgar.com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System dynamics to simulate Iran’s engineering post graduates’ employment status </dc:title>
  <dc:creator>Aria TM</dc:creator>
  <cp:lastModifiedBy>Aria TM</cp:lastModifiedBy>
  <cp:revision>28</cp:revision>
  <dcterms:created xsi:type="dcterms:W3CDTF">2013-06-16T16:37:20Z</dcterms:created>
  <dcterms:modified xsi:type="dcterms:W3CDTF">2013-06-16T18:29:44Z</dcterms:modified>
</cp:coreProperties>
</file>