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73" r:id="rId6"/>
    <p:sldId id="277" r:id="rId7"/>
    <p:sldId id="274" r:id="rId8"/>
    <p:sldId id="275" r:id="rId9"/>
    <p:sldId id="276" r:id="rId10"/>
    <p:sldId id="282" r:id="rId11"/>
    <p:sldId id="284" r:id="rId12"/>
    <p:sldId id="283" r:id="rId13"/>
    <p:sldId id="285" r:id="rId14"/>
    <p:sldId id="286" r:id="rId15"/>
    <p:sldId id="288" r:id="rId16"/>
    <p:sldId id="289" r:id="rId17"/>
    <p:sldId id="287" r:id="rId18"/>
    <p:sldId id="290" r:id="rId19"/>
    <p:sldId id="291" r:id="rId20"/>
    <p:sldId id="292" r:id="rId21"/>
    <p:sldId id="293" r:id="rId22"/>
    <p:sldId id="304" r:id="rId23"/>
    <p:sldId id="294" r:id="rId24"/>
    <p:sldId id="295" r:id="rId25"/>
    <p:sldId id="296" r:id="rId26"/>
    <p:sldId id="297" r:id="rId27"/>
    <p:sldId id="298" r:id="rId28"/>
    <p:sldId id="301" r:id="rId29"/>
    <p:sldId id="299" r:id="rId30"/>
    <p:sldId id="303" r:id="rId31"/>
    <p:sldId id="302" r:id="rId32"/>
    <p:sldId id="272" r:id="rId33"/>
    <p:sldId id="258" r:id="rId34"/>
    <p:sldId id="279" r:id="rId35"/>
    <p:sldId id="280" r:id="rId36"/>
    <p:sldId id="281" r:id="rId37"/>
    <p:sldId id="305" r:id="rId38"/>
    <p:sldId id="306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quim\Desktop\SDS-2009\Preco%20do%20Acuc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Plan1!$B$1</c:f>
              <c:strCache>
                <c:ptCount val="1"/>
                <c:pt idx="0">
                  <c:v>International Raw Sugar Cane Price</c:v>
                </c:pt>
              </c:strCache>
            </c:strRef>
          </c:tx>
          <c:marker>
            <c:symbol val="none"/>
          </c:marker>
          <c:xVal>
            <c:numRef>
              <c:f>Plan1!$A$2:$A$52</c:f>
              <c:numCache>
                <c:formatCode>0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</c:numCache>
            </c:numRef>
          </c:xVal>
          <c:yVal>
            <c:numRef>
              <c:f>Plan1!$B$2:$B$52</c:f>
              <c:numCache>
                <c:formatCode>0.00</c:formatCode>
                <c:ptCount val="51"/>
                <c:pt idx="0">
                  <c:v>3.1391666666666671</c:v>
                </c:pt>
                <c:pt idx="1">
                  <c:v>2.9099999999999997</c:v>
                </c:pt>
                <c:pt idx="2">
                  <c:v>2.982499999999999</c:v>
                </c:pt>
                <c:pt idx="3">
                  <c:v>8.499166666666671</c:v>
                </c:pt>
                <c:pt idx="4">
                  <c:v>5.8683333333333332</c:v>
                </c:pt>
                <c:pt idx="5">
                  <c:v>2.1149999999999998</c:v>
                </c:pt>
                <c:pt idx="6">
                  <c:v>1.8566666666666667</c:v>
                </c:pt>
                <c:pt idx="7">
                  <c:v>1.991666666666666</c:v>
                </c:pt>
                <c:pt idx="8">
                  <c:v>1.981666666666666</c:v>
                </c:pt>
                <c:pt idx="9">
                  <c:v>3.3691666666666662</c:v>
                </c:pt>
                <c:pt idx="10">
                  <c:v>3.7483333333333344</c:v>
                </c:pt>
                <c:pt idx="11">
                  <c:v>4.5216666666666674</c:v>
                </c:pt>
                <c:pt idx="12">
                  <c:v>7.4274999999999975</c:v>
                </c:pt>
                <c:pt idx="13">
                  <c:v>9.6075000000000017</c:v>
                </c:pt>
                <c:pt idx="14">
                  <c:v>29.994166666666661</c:v>
                </c:pt>
                <c:pt idx="15">
                  <c:v>20.485833333333311</c:v>
                </c:pt>
                <c:pt idx="16">
                  <c:v>11.579166666666669</c:v>
                </c:pt>
                <c:pt idx="17">
                  <c:v>8.11</c:v>
                </c:pt>
                <c:pt idx="18">
                  <c:v>7.8158333333333339</c:v>
                </c:pt>
                <c:pt idx="19">
                  <c:v>9.6550000000000029</c:v>
                </c:pt>
                <c:pt idx="20">
                  <c:v>29.015000000000001</c:v>
                </c:pt>
                <c:pt idx="21">
                  <c:v>16.933333333333316</c:v>
                </c:pt>
                <c:pt idx="22">
                  <c:v>8.4158333333333371</c:v>
                </c:pt>
                <c:pt idx="23">
                  <c:v>8.4883333333333315</c:v>
                </c:pt>
                <c:pt idx="24">
                  <c:v>5.1816666666666675</c:v>
                </c:pt>
                <c:pt idx="25">
                  <c:v>4.0383333333333358</c:v>
                </c:pt>
                <c:pt idx="26">
                  <c:v>6.0508333333333333</c:v>
                </c:pt>
                <c:pt idx="27">
                  <c:v>6.7141666666666655</c:v>
                </c:pt>
                <c:pt idx="28">
                  <c:v>10.1733333333333</c:v>
                </c:pt>
                <c:pt idx="29">
                  <c:v>12.79</c:v>
                </c:pt>
                <c:pt idx="30">
                  <c:v>12.54833333333333</c:v>
                </c:pt>
                <c:pt idx="31">
                  <c:v>9.0408333333333317</c:v>
                </c:pt>
                <c:pt idx="32">
                  <c:v>9.0908333333333342</c:v>
                </c:pt>
                <c:pt idx="33">
                  <c:v>10.034166666666666</c:v>
                </c:pt>
                <c:pt idx="34">
                  <c:v>12.126666666666669</c:v>
                </c:pt>
                <c:pt idx="35">
                  <c:v>13.435</c:v>
                </c:pt>
                <c:pt idx="36">
                  <c:v>12.239166666666669</c:v>
                </c:pt>
                <c:pt idx="37">
                  <c:v>12.057500000000006</c:v>
                </c:pt>
                <c:pt idx="38">
                  <c:v>9.6808333333333341</c:v>
                </c:pt>
                <c:pt idx="39">
                  <c:v>6.535000000000001</c:v>
                </c:pt>
                <c:pt idx="40">
                  <c:v>8.5083333333333329</c:v>
                </c:pt>
                <c:pt idx="41">
                  <c:v>9.1150000000000002</c:v>
                </c:pt>
                <c:pt idx="42">
                  <c:v>7.875</c:v>
                </c:pt>
                <c:pt idx="43">
                  <c:v>7.5066666666666686</c:v>
                </c:pt>
                <c:pt idx="44">
                  <c:v>8.61</c:v>
                </c:pt>
                <c:pt idx="45">
                  <c:v>11.350000000000003</c:v>
                </c:pt>
                <c:pt idx="46">
                  <c:v>15.499166666666671</c:v>
                </c:pt>
                <c:pt idx="47">
                  <c:v>11.600833333333334</c:v>
                </c:pt>
                <c:pt idx="48">
                  <c:v>13.841416666666671</c:v>
                </c:pt>
              </c:numCache>
            </c:numRef>
          </c:yVal>
        </c:ser>
        <c:axId val="59606144"/>
        <c:axId val="59617664"/>
      </c:scatterChart>
      <c:valAx>
        <c:axId val="59606144"/>
        <c:scaling>
          <c:orientation val="minMax"/>
          <c:max val="2010"/>
          <c:min val="1960"/>
        </c:scaling>
        <c:axPos val="b"/>
        <c:numFmt formatCode="0" sourceLinked="1"/>
        <c:tickLblPos val="nextTo"/>
        <c:crossAx val="59617664"/>
        <c:crosses val="autoZero"/>
        <c:crossBetween val="midCat"/>
      </c:valAx>
      <c:valAx>
        <c:axId val="59617664"/>
        <c:scaling>
          <c:orientation val="minMax"/>
        </c:scaling>
        <c:axPos val="l"/>
        <c:majorGridlines/>
        <c:numFmt formatCode="0.00" sourceLinked="1"/>
        <c:tickLblPos val="nextTo"/>
        <c:crossAx val="59606144"/>
        <c:crosses val="autoZero"/>
        <c:crossBetween val="midCat"/>
      </c:valAx>
    </c:plotArea>
    <c:plotVisOnly val="1"/>
  </c:chart>
  <c:spPr>
    <a:solidFill>
      <a:schemeClr val="bg1"/>
    </a:solidFill>
    <a:ln w="19050" cmpd="sng">
      <a:solidFill>
        <a:schemeClr val="tx1"/>
      </a:solidFill>
    </a:ln>
  </c:spPr>
  <c:txPr>
    <a:bodyPr/>
    <a:lstStyle/>
    <a:p>
      <a:pPr>
        <a:defRPr sz="180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err="1" smtClean="0"/>
              <a:t>Conference</a:t>
            </a:r>
            <a:r>
              <a:rPr lang="pt-BR" dirty="0" smtClean="0"/>
              <a:t> 2009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680B-C4B7-4B2C-B58C-00D9046EE2AB}" type="datetimeFigureOut">
              <a:rPr lang="pt-BR" smtClean="0"/>
              <a:pPr/>
              <a:t>28/07/2009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4F03-386B-4A11-B1B8-DBDE6427412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SDS-Logo-JP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8596" y="288644"/>
            <a:ext cx="1643074" cy="1140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System Dynamics Society</a:t>
            </a:r>
            <a:br>
              <a:rPr lang="en-US" smtClean="0"/>
            </a:br>
            <a:r>
              <a:rPr lang="en-US" sz="3600" smtClean="0"/>
              <a:t>27</a:t>
            </a:r>
            <a:r>
              <a:rPr lang="en-US" sz="3600" baseline="30000" smtClean="0"/>
              <a:t>th</a:t>
            </a:r>
            <a:r>
              <a:rPr lang="en-US" sz="3600" smtClean="0"/>
              <a:t> International Conference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Renewable Energy: A Framework to Model a Brazilian Case of Success (Part I)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header-logo.jpg"/>
          <p:cNvPicPr>
            <a:picLocks noChangeAspect="1"/>
          </p:cNvPicPr>
          <p:nvPr/>
        </p:nvPicPr>
        <p:blipFill>
          <a:blip r:embed="rId2"/>
          <a:srcRect l="4854" r="58738"/>
          <a:stretch>
            <a:fillRect/>
          </a:stretch>
        </p:blipFill>
        <p:spPr>
          <a:xfrm>
            <a:off x="7500958" y="214290"/>
            <a:ext cx="1071570" cy="1171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6929454" y="141659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São Paulo University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14348" y="1643050"/>
            <a:ext cx="64294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From 1950 to 1973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World oil demand increased steadily  at a rate of 9.5%/year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Petroleum Costs stable around 2.5 US dollars per barrel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1428728" y="2571744"/>
            <a:ext cx="235745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00166" y="1571612"/>
            <a:ext cx="671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 Oil Crisis (1973)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Organization of the Petroleum Exporting Countries (OPEC), established a new production level and costs policy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Barrel price increased to 11.65 US dollars.</a:t>
            </a:r>
            <a:endParaRPr lang="en-US" dirty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flipV="1">
            <a:off x="1928794" y="2771941"/>
            <a:ext cx="2928958" cy="101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00166" y="1571612"/>
            <a:ext cx="671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 Oil Crisis (1973)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Organization of the Petroleum Exporting Countries (OPEC), established a new production level and costs policy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Barrel price increased to 11.65 US dollars.</a:t>
            </a:r>
            <a:endParaRPr lang="en-US" dirty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flipV="1">
            <a:off x="1928794" y="2771941"/>
            <a:ext cx="2928958" cy="101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Espaço Reservado para Conteúdo 5" descr="Figura 01_1_page1.JPG"/>
          <p:cNvPicPr>
            <a:picLocks noChangeAspect="1"/>
          </p:cNvPicPr>
          <p:nvPr/>
        </p:nvPicPr>
        <p:blipFill>
          <a:blip r:embed="rId2" cstate="print"/>
          <a:srcRect b="12146"/>
          <a:stretch>
            <a:fillRect/>
          </a:stretch>
        </p:blipFill>
        <p:spPr>
          <a:xfrm>
            <a:off x="2857488" y="2928934"/>
            <a:ext cx="5866168" cy="3714776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00166" y="1571612"/>
            <a:ext cx="671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 Oil Crisis (1973)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Organization of the Petroleum Exporting Countries (OPEC), established a new production level and costs policy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Barrel price increased to 11.65 US dollars.</a:t>
            </a:r>
            <a:endParaRPr lang="en-US" dirty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flipV="1">
            <a:off x="1928794" y="2771941"/>
            <a:ext cx="2928958" cy="101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Espaço Reservado para Conteúdo 6" descr="Figura 02_1_page1.JPG"/>
          <p:cNvPicPr>
            <a:picLocks noChangeAspect="1"/>
          </p:cNvPicPr>
          <p:nvPr/>
        </p:nvPicPr>
        <p:blipFill>
          <a:blip r:embed="rId2"/>
          <a:srcRect l="9953" r="3035" b="29167"/>
          <a:stretch>
            <a:fillRect/>
          </a:stretch>
        </p:blipFill>
        <p:spPr>
          <a:xfrm>
            <a:off x="2786050" y="3000372"/>
            <a:ext cx="6143668" cy="3643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00166" y="1571612"/>
            <a:ext cx="671517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Effects of First Oil Crisis (1973)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Relative short term demand inelasticity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Many countries faced a serious economic situation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Decreased discretionary oil consumption, reducing its relative importance in their energy matrix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Changes in macroeconomic policies, both fiscal and monetary</a:t>
            </a:r>
            <a:endParaRPr lang="pt-BR" dirty="0" smtClean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flipV="1">
            <a:off x="1928794" y="3325938"/>
            <a:ext cx="2928958" cy="460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00166" y="1571612"/>
            <a:ext cx="671517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Effects of First Oil Crisis (1973) – Brazil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Systematic use of sugarcane ethanol as an alternative fuel started in 1934.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From 1934 to 1975 anhydrous ethanol was added to petrol.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1975, Brazil started its Alcohol Program, so called </a:t>
            </a:r>
            <a:r>
              <a:rPr lang="en-US" u="sng" dirty="0" err="1" smtClean="0"/>
              <a:t>Proalcool</a:t>
            </a:r>
            <a:r>
              <a:rPr lang="en-US" dirty="0" smtClean="0"/>
              <a:t>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At the beginning, the aim of the program was a modest replacement of petrol with anhydrous ethanol.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1980 the goal became more ambitious.  This new policy achieved a relevant percentage of petrol replacement: from 1% in 1971 to 41% in 1985. (</a:t>
            </a:r>
            <a:r>
              <a:rPr lang="en-US" dirty="0" err="1" smtClean="0"/>
              <a:t>Leite</a:t>
            </a:r>
            <a:r>
              <a:rPr lang="en-US" dirty="0" smtClean="0"/>
              <a:t>, 2007).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i="1" u="sng" dirty="0" smtClean="0"/>
              <a:t>Investment in </a:t>
            </a:r>
            <a:r>
              <a:rPr lang="en-US" i="1" u="sng" dirty="0" err="1" smtClean="0"/>
              <a:t>Petrobras</a:t>
            </a:r>
            <a:r>
              <a:rPr lang="en-US" i="1" u="sng" dirty="0" smtClean="0"/>
              <a:t> (Brazilian Petroleum Company)</a:t>
            </a:r>
            <a:endParaRPr lang="pt-BR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143108" y="2000240"/>
            <a:ext cx="31783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Late 1970’s – </a:t>
            </a:r>
            <a:r>
              <a:rPr lang="pt-BR" dirty="0" err="1" smtClean="0"/>
              <a:t>Proalcool</a:t>
            </a:r>
            <a:r>
              <a:rPr lang="pt-BR" dirty="0" smtClean="0"/>
              <a:t> </a:t>
            </a:r>
            <a:r>
              <a:rPr lang="pt-BR" dirty="0" err="1" smtClean="0"/>
              <a:t>Program</a:t>
            </a:r>
            <a:endParaRPr lang="pt-BR" dirty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2550846" y="2604776"/>
            <a:ext cx="1416618" cy="94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143108" y="1571612"/>
            <a:ext cx="621510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Late 1970’s – </a:t>
            </a:r>
            <a:r>
              <a:rPr lang="pt-BR" dirty="0" err="1" smtClean="0"/>
              <a:t>Proalcool</a:t>
            </a:r>
            <a:r>
              <a:rPr lang="pt-BR" dirty="0" smtClean="0"/>
              <a:t> </a:t>
            </a:r>
            <a:r>
              <a:rPr lang="pt-BR" dirty="0" err="1" smtClean="0"/>
              <a:t>Program</a:t>
            </a:r>
            <a:endParaRPr lang="pt-B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country development of E-100 cars.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1978, an agreement between the Brazilian Government and the National Association of Motor Vehicle Manufactures (</a:t>
            </a:r>
            <a:r>
              <a:rPr lang="en-US" dirty="0" err="1" smtClean="0"/>
              <a:t>Anfavea</a:t>
            </a:r>
            <a:r>
              <a:rPr lang="en-US" dirty="0" smtClean="0"/>
              <a:t>) established the beginning of E-100 development.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1979 the E-100 was in the streets.</a:t>
            </a:r>
            <a:endParaRPr lang="pt-BR" dirty="0" smtClean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flipV="1">
            <a:off x="2786050" y="3325938"/>
            <a:ext cx="2464611" cy="460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143108" y="2000240"/>
            <a:ext cx="31783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Late 1970’s – </a:t>
            </a:r>
            <a:r>
              <a:rPr lang="pt-BR" dirty="0" err="1" smtClean="0"/>
              <a:t>Proalcool</a:t>
            </a:r>
            <a:r>
              <a:rPr lang="pt-BR" dirty="0" smtClean="0"/>
              <a:t> </a:t>
            </a:r>
            <a:r>
              <a:rPr lang="pt-BR" dirty="0" err="1" smtClean="0"/>
              <a:t>Program</a:t>
            </a:r>
            <a:endParaRPr lang="pt-BR" dirty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2550846" y="2604776"/>
            <a:ext cx="1416618" cy="94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Espaço Reservado para Conteúdo 11" descr="Figura 31_1_page1.JPG"/>
          <p:cNvPicPr>
            <a:picLocks noChangeAspect="1"/>
          </p:cNvPicPr>
          <p:nvPr/>
        </p:nvPicPr>
        <p:blipFill>
          <a:blip r:embed="rId2"/>
          <a:srcRect l="15016" r="13142" b="19178"/>
          <a:stretch>
            <a:fillRect/>
          </a:stretch>
        </p:blipFill>
        <p:spPr>
          <a:xfrm>
            <a:off x="2643174" y="2571744"/>
            <a:ext cx="5857916" cy="4214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tângulo 26"/>
          <p:cNvSpPr/>
          <p:nvPr/>
        </p:nvSpPr>
        <p:spPr>
          <a:xfrm>
            <a:off x="5072066" y="2571744"/>
            <a:ext cx="3429024" cy="3571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142975" y="1714488"/>
            <a:ext cx="7351737" cy="3714776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pt-B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Joaquim Rocha dos Santos (M.Eng.) – EPUSP </a:t>
            </a:r>
          </a:p>
          <a:p>
            <a:pPr algn="ctr">
              <a:lnSpc>
                <a:spcPct val="200000"/>
              </a:lnSpc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Marcelo Ramos Martins (PhD) – EPUSP </a:t>
            </a:r>
          </a:p>
          <a:p>
            <a:pPr algn="ctr">
              <a:lnSpc>
                <a:spcPct val="200000"/>
              </a:lnSpc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Abraham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Sin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Oih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Yu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(PhD) – FEA-USP </a:t>
            </a:r>
          </a:p>
          <a:p>
            <a:pPr algn="ctr">
              <a:lnSpc>
                <a:spcPct val="200000"/>
              </a:lnSpc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Paulo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Tromboni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Nascimento (PhD) – FEA-USP </a:t>
            </a:r>
          </a:p>
          <a:p>
            <a:pPr algn="ctr">
              <a:lnSpc>
                <a:spcPct val="200000"/>
              </a:lnSpc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465396" y="2000240"/>
            <a:ext cx="30105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1985 – 1990 – Economic Crisis</a:t>
            </a:r>
            <a:endParaRPr lang="en-US" dirty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3831177" y="2646737"/>
            <a:ext cx="1416635" cy="862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571868" y="1714488"/>
            <a:ext cx="5392884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1985 – 1990 – Economic Crisis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Political changes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Economic pressures: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High inflation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Low GDP for more than fifteen years.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Cut of subsidies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total ethanol fractional usage reduced from 50% (1988) to 40% (1994).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During the 1980’s 70% of vehicles sold in Brazil where E-100. The ethanol fleet was relevant and it would take a decade to be deactivated.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571868" y="1714488"/>
            <a:ext cx="5392884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1985 – 1990 – Economic Crisis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Political changes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Economic pressures: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High inflation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Low GDP for more than fifteen years.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Cut of subsidies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total ethanol fractional usage reduced from 50% (1988) to 40% (1994).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During the 1980’s 70% of vehicles sold in Brazil where E-100. The ethanol fleet was relevant and it would take a decade to be deactivated.</a:t>
            </a:r>
            <a:endParaRPr lang="pt-BR" dirty="0" smtClean="0"/>
          </a:p>
        </p:txBody>
      </p:sp>
      <p:pic>
        <p:nvPicPr>
          <p:cNvPr id="26" name="Imagem 25" descr="Figura 17_1_page1.JPG"/>
          <p:cNvPicPr>
            <a:picLocks noChangeAspect="1"/>
          </p:cNvPicPr>
          <p:nvPr/>
        </p:nvPicPr>
        <p:blipFill>
          <a:blip r:embed="rId2" cstate="print"/>
          <a:srcRect b="7936"/>
          <a:stretch>
            <a:fillRect/>
          </a:stretch>
        </p:blipFill>
        <p:spPr>
          <a:xfrm>
            <a:off x="229889" y="3429000"/>
            <a:ext cx="5270805" cy="32861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571868" y="1714488"/>
            <a:ext cx="5392884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1985 – 1990 – Economic Crisis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Political changes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Economic pressures: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High inflation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Low GDP for more than fifteen years.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Cut of subsidies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total ethanol fractional usage reduced from 50% (1988) to 40% (1994).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During the 1980’s 70% of vehicles sold in Brazil where E-100. The ethanol fleet was relevant and it would take a decade to be deactivated.</a:t>
            </a:r>
            <a:endParaRPr lang="pt-BR" dirty="0" smtClean="0"/>
          </a:p>
        </p:txBody>
      </p:sp>
      <p:pic>
        <p:nvPicPr>
          <p:cNvPr id="24" name="Espaço Reservado para Conteúdo 11" descr="Figura 31_1_page1.JPG"/>
          <p:cNvPicPr>
            <a:picLocks noChangeAspect="1"/>
          </p:cNvPicPr>
          <p:nvPr/>
        </p:nvPicPr>
        <p:blipFill>
          <a:blip r:embed="rId2"/>
          <a:srcRect l="15016" r="13142" b="19178"/>
          <a:stretch>
            <a:fillRect/>
          </a:stretch>
        </p:blipFill>
        <p:spPr>
          <a:xfrm>
            <a:off x="1142976" y="2571744"/>
            <a:ext cx="5857916" cy="4214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tângulo 24"/>
          <p:cNvSpPr/>
          <p:nvPr/>
        </p:nvSpPr>
        <p:spPr>
          <a:xfrm>
            <a:off x="4643438" y="2571744"/>
            <a:ext cx="2357454" cy="3571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1295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Early 1990’s</a:t>
            </a:r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4437530" y="2861232"/>
            <a:ext cx="1416618" cy="43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1295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Early 1990’s</a:t>
            </a:r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4437530" y="2861232"/>
            <a:ext cx="1416618" cy="43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143372" y="2928934"/>
            <a:ext cx="44742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End of </a:t>
            </a:r>
            <a:r>
              <a:rPr lang="en-US" dirty="0" err="1" smtClean="0"/>
              <a:t>Proalcool</a:t>
            </a:r>
            <a:r>
              <a:rPr lang="en-US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Rise in international raw sugar cane prices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SHORTAGE OF ETHANOL.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1295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Early 1990’s</a:t>
            </a:r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4437530" y="2861232"/>
            <a:ext cx="1416618" cy="43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143372" y="2928934"/>
            <a:ext cx="44742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End of </a:t>
            </a:r>
            <a:r>
              <a:rPr lang="en-US" dirty="0" err="1" smtClean="0"/>
              <a:t>Proalcool</a:t>
            </a:r>
            <a:r>
              <a:rPr lang="en-US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Rise in international raw sugar cane prices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SHORTAGE OF ETHANOL.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285852" y="4286256"/>
            <a:ext cx="7143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Lost of consumer confidence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This would charge its price later.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From 1986 to 2003, consumers no longer bought ethanol E-100 cars.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remainder ethanol cars still sold were results of the sugarcane sector pressure for government incentives and the so called “</a:t>
            </a:r>
            <a:r>
              <a:rPr lang="en-US" i="1" dirty="0" smtClean="0"/>
              <a:t>green fleet</a:t>
            </a:r>
            <a:r>
              <a:rPr lang="en-US" dirty="0" smtClean="0"/>
              <a:t>”, part of the Government cars fleets should be E-100.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1295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Early 1990’s</a:t>
            </a:r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4437530" y="2861232"/>
            <a:ext cx="1416618" cy="43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Gráfico 23"/>
          <p:cNvGraphicFramePr/>
          <p:nvPr/>
        </p:nvGraphicFramePr>
        <p:xfrm>
          <a:off x="714348" y="2857496"/>
          <a:ext cx="5715040" cy="381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1295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Early 1990’s</a:t>
            </a:r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5400000" flipH="1" flipV="1">
            <a:off x="4437530" y="2861232"/>
            <a:ext cx="1416618" cy="43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Espaço Reservado para Conteúdo 11" descr="Figura 31_1_page1.JPG"/>
          <p:cNvPicPr>
            <a:picLocks noChangeAspect="1"/>
          </p:cNvPicPr>
          <p:nvPr/>
        </p:nvPicPr>
        <p:blipFill>
          <a:blip r:embed="rId2"/>
          <a:srcRect l="15016" r="13142" b="19178"/>
          <a:stretch>
            <a:fillRect/>
          </a:stretch>
        </p:blipFill>
        <p:spPr>
          <a:xfrm>
            <a:off x="1142976" y="2571744"/>
            <a:ext cx="5857916" cy="4214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tângulo 26"/>
          <p:cNvSpPr/>
          <p:nvPr/>
        </p:nvSpPr>
        <p:spPr>
          <a:xfrm>
            <a:off x="6072198" y="2571744"/>
            <a:ext cx="928694" cy="3571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35453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2003 – Flex Fuel Electronic Injection</a:t>
            </a:r>
          </a:p>
          <a:p>
            <a:pPr algn="ctr"/>
            <a:r>
              <a:rPr lang="en-US" b="1" dirty="0" smtClean="0"/>
              <a:t>Technological </a:t>
            </a:r>
            <a:r>
              <a:rPr lang="en-US" b="1" dirty="0" err="1" smtClean="0"/>
              <a:t>Inovation</a:t>
            </a:r>
            <a:endParaRPr lang="en-US" b="1" dirty="0" smtClean="0"/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16200000" flipV="1">
            <a:off x="5995841" y="3138304"/>
            <a:ext cx="1139619" cy="156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Tell the story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Graph the Variables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Making the System Visible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Subsystem Diagram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Causal Loops Diagrams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Identify the lessons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35453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2003 – Flex Fuel Electronic Injection</a:t>
            </a:r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16200000" flipV="1">
            <a:off x="5857341" y="2999804"/>
            <a:ext cx="1416618" cy="156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714481" y="2928934"/>
            <a:ext cx="657229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technological innovation</a:t>
            </a:r>
            <a:r>
              <a:rPr lang="en-US" dirty="0" smtClean="0"/>
              <a:t>, the flex fuel electronic injection, was already available in the US. Bosch started to study this solution in 1988, in California, USA.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Due to the technology adopted, Bosch solution was expensive for Brazilian patterns costs and Brazilian motor vehicle manufactures refused to use it.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Moreover, dual sensor technology was not suitable for Brazil due to the presence of hydrated ethanol.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Tell the story</a:t>
            </a:r>
            <a:endParaRPr lang="en-US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0034" y="3784602"/>
            <a:ext cx="81439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65867" y="39883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Time</a:t>
            </a:r>
            <a:endParaRPr lang="pt-BR" dirty="0"/>
          </a:p>
        </p:txBody>
      </p:sp>
      <p:sp>
        <p:nvSpPr>
          <p:cNvPr id="7" name="Forma livre 6"/>
          <p:cNvSpPr/>
          <p:nvPr/>
        </p:nvSpPr>
        <p:spPr>
          <a:xfrm>
            <a:off x="357158" y="3271234"/>
            <a:ext cx="326266" cy="1017431"/>
          </a:xfrm>
          <a:custGeom>
            <a:avLst/>
            <a:gdLst>
              <a:gd name="connsiteX0" fmla="*/ 72981 w 326266"/>
              <a:gd name="connsiteY0" fmla="*/ 0 h 1017431"/>
              <a:gd name="connsiteX1" fmla="*/ 317680 w 326266"/>
              <a:gd name="connsiteY1" fmla="*/ 386366 h 1017431"/>
              <a:gd name="connsiteX2" fmla="*/ 21465 w 326266"/>
              <a:gd name="connsiteY2" fmla="*/ 643943 h 1017431"/>
              <a:gd name="connsiteX3" fmla="*/ 188891 w 326266"/>
              <a:gd name="connsiteY3" fmla="*/ 1017431 h 1017431"/>
              <a:gd name="connsiteX4" fmla="*/ 188891 w 326266"/>
              <a:gd name="connsiteY4" fmla="*/ 1017431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66" h="1017431">
                <a:moveTo>
                  <a:pt x="72981" y="0"/>
                </a:moveTo>
                <a:cubicBezTo>
                  <a:pt x="199623" y="139521"/>
                  <a:pt x="326266" y="279042"/>
                  <a:pt x="317680" y="386366"/>
                </a:cubicBezTo>
                <a:cubicBezTo>
                  <a:pt x="309094" y="493690"/>
                  <a:pt x="42930" y="538766"/>
                  <a:pt x="21465" y="643943"/>
                </a:cubicBezTo>
                <a:cubicBezTo>
                  <a:pt x="0" y="749121"/>
                  <a:pt x="188891" y="1017431"/>
                  <a:pt x="188891" y="1017431"/>
                </a:cubicBezTo>
                <a:lnTo>
                  <a:pt x="188891" y="101743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4356892" y="378619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2786844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14271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585867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999438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657147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1213620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7357287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72662" y="378539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153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1980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14810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1990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2000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14876" y="2000240"/>
            <a:ext cx="35453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2003 – Flex Fuel Electronic Injection</a:t>
            </a:r>
          </a:p>
        </p:txBody>
      </p:sp>
      <p:cxnSp>
        <p:nvCxnSpPr>
          <p:cNvPr id="25" name="Conector de seta reta 24"/>
          <p:cNvCxnSpPr>
            <a:endCxn id="23" idx="2"/>
          </p:cNvCxnSpPr>
          <p:nvPr/>
        </p:nvCxnSpPr>
        <p:spPr>
          <a:xfrm rot="16200000" flipV="1">
            <a:off x="5857341" y="2999804"/>
            <a:ext cx="1416618" cy="156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714481" y="2928934"/>
            <a:ext cx="657229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technological innovation</a:t>
            </a:r>
            <a:r>
              <a:rPr lang="en-US" dirty="0" smtClean="0"/>
              <a:t>, the flex fuel electronic injection, was already available in the US. Bosch started to study this solution in 1988, in California, USA.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Due to the technology adopted, Bosch solution was expensive for Brazilian patterns costs and Brazilian motor vehicle manufactures refused to use it.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Moreover, dual sensor technology was not suitable for Brazil due to the presence of hydrated ethanol.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57224" y="4286256"/>
            <a:ext cx="692948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dk1"/>
                </a:solidFill>
              </a:rPr>
              <a:t>Magnetti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Mareli</a:t>
            </a:r>
            <a:r>
              <a:rPr lang="en-US" sz="2400" dirty="0" smtClean="0">
                <a:solidFill>
                  <a:schemeClr val="dk1"/>
                </a:solidFill>
              </a:rPr>
              <a:t> launched the flex fuel electronic injection system with only one sensor.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Volkswagen do </a:t>
            </a:r>
            <a:r>
              <a:rPr lang="en-US" sz="2400" dirty="0" err="1" smtClean="0">
                <a:solidFill>
                  <a:schemeClr val="dk1"/>
                </a:solidFill>
              </a:rPr>
              <a:t>Brasil</a:t>
            </a:r>
            <a:r>
              <a:rPr lang="en-US" sz="2400" dirty="0" smtClean="0">
                <a:solidFill>
                  <a:schemeClr val="dk1"/>
                </a:solidFill>
              </a:rPr>
              <a:t> launches its first flex car in 2003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Graph the Variables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en-US" sz="3100" dirty="0" smtClean="0"/>
              <a:t>Cars sold in Brazil</a:t>
            </a:r>
            <a:endParaRPr lang="en-US" dirty="0"/>
          </a:p>
        </p:txBody>
      </p:sp>
      <p:pic>
        <p:nvPicPr>
          <p:cNvPr id="12" name="Espaço Reservado para Conteúdo 11" descr="Figura 31_1_pag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82" y="1500198"/>
            <a:ext cx="8153884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err="1" smtClean="0"/>
              <a:t>Making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System </a:t>
            </a:r>
            <a:r>
              <a:rPr lang="pt-BR" dirty="0" err="1" smtClean="0"/>
              <a:t>Visible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err="1" smtClean="0"/>
              <a:t>Subsytem</a:t>
            </a:r>
            <a:r>
              <a:rPr lang="pt-BR" sz="3100" dirty="0" smtClean="0"/>
              <a:t> </a:t>
            </a:r>
            <a:r>
              <a:rPr lang="pt-BR" sz="3100" dirty="0" err="1" smtClean="0"/>
              <a:t>Diagram</a:t>
            </a:r>
            <a:endParaRPr lang="pt-BR" dirty="0"/>
          </a:p>
        </p:txBody>
      </p:sp>
      <p:pic>
        <p:nvPicPr>
          <p:cNvPr id="11" name="Espaço Reservado para Conteúdo 10" descr="Subsystem 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61820"/>
            <a:ext cx="7218134" cy="5181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 smtClean="0"/>
              <a:t>Making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System </a:t>
            </a:r>
            <a:r>
              <a:rPr lang="pt-BR" dirty="0" err="1" smtClean="0"/>
              <a:t>Visible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3100" dirty="0" smtClean="0"/>
              <a:t>Causal loop </a:t>
            </a:r>
            <a:r>
              <a:rPr lang="pt-BR" sz="3100" dirty="0" err="1" smtClean="0"/>
              <a:t>Diagram</a:t>
            </a:r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1217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 smtClean="0"/>
              <a:t>Making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System </a:t>
            </a:r>
            <a:r>
              <a:rPr lang="pt-BR" dirty="0" err="1" smtClean="0"/>
              <a:t>Visible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3100" dirty="0" smtClean="0"/>
              <a:t>Causal loop </a:t>
            </a:r>
            <a:r>
              <a:rPr lang="pt-BR" sz="3100" dirty="0" err="1" smtClean="0"/>
              <a:t>Diagram</a:t>
            </a:r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71624"/>
            <a:ext cx="57245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Identify the Lessons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paper is 35 years late!!!</a:t>
            </a:r>
          </a:p>
          <a:p>
            <a:r>
              <a:rPr lang="en-US" dirty="0" smtClean="0"/>
              <a:t>With this preliminary analysis, it is possible to understand the shift in loops dominance and why they happened</a:t>
            </a:r>
          </a:p>
          <a:p>
            <a:r>
              <a:rPr lang="en-US" dirty="0" smtClean="0"/>
              <a:t>Flex fuel technology became a dominant design and changed the consumer behavior</a:t>
            </a:r>
            <a:endParaRPr lang="en-US" dirty="0" smtClean="0"/>
          </a:p>
          <a:p>
            <a:r>
              <a:rPr lang="en-US" dirty="0" smtClean="0"/>
              <a:t>Pro-alcohol program is now self sufficient and its long term effects must be studied in advance.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simulation model to ex</a:t>
            </a:r>
            <a:r>
              <a:rPr lang="en-US" dirty="0" smtClean="0"/>
              <a:t>plore some scenarios</a:t>
            </a:r>
          </a:p>
          <a:p>
            <a:r>
              <a:rPr lang="en-US" dirty="0" smtClean="0"/>
              <a:t>Expand the model so as to include other relevant issues (land, food and environmental aspects)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Questions</a:t>
            </a:r>
            <a:r>
              <a:rPr lang="pt-BR" dirty="0" smtClean="0"/>
              <a:t> ...?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Tell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Story</a:t>
            </a:r>
            <a:endParaRPr lang="pt-BR" dirty="0"/>
          </a:p>
        </p:txBody>
      </p:sp>
      <p:pic>
        <p:nvPicPr>
          <p:cNvPr id="8" name="Espaço Reservado para Conteúdo 7" descr="Motor F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68" y="1819748"/>
            <a:ext cx="5413714" cy="4063221"/>
          </a:xfrm>
        </p:spPr>
      </p:pic>
      <p:sp>
        <p:nvSpPr>
          <p:cNvPr id="24578" name="AutoShape 2" descr="http://68.209.87.173/84_Century/3_8_SFI_Turbo/Mototron1.jpg"/>
          <p:cNvSpPr>
            <a:spLocks noChangeAspect="1" noChangeArrowheads="1"/>
          </p:cNvSpPr>
          <p:nvPr/>
        </p:nvSpPr>
        <p:spPr bwMode="auto">
          <a:xfrm>
            <a:off x="63500" y="-136525"/>
            <a:ext cx="6800850" cy="510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857488" y="12858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Tell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Story</a:t>
            </a:r>
            <a:endParaRPr lang="pt-BR" dirty="0"/>
          </a:p>
        </p:txBody>
      </p:sp>
      <p:pic>
        <p:nvPicPr>
          <p:cNvPr id="8" name="Espaço Reservado para Conteúdo 7" descr="Motor F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68" y="1819748"/>
            <a:ext cx="5413714" cy="4063221"/>
          </a:xfrm>
        </p:spPr>
      </p:pic>
      <p:sp>
        <p:nvSpPr>
          <p:cNvPr id="24578" name="AutoShape 2" descr="http://68.209.87.173/84_Century/3_8_SFI_Turbo/Mototron1.jpg"/>
          <p:cNvSpPr>
            <a:spLocks noChangeAspect="1" noChangeArrowheads="1"/>
          </p:cNvSpPr>
          <p:nvPr/>
        </p:nvSpPr>
        <p:spPr bwMode="auto">
          <a:xfrm>
            <a:off x="63500" y="-136525"/>
            <a:ext cx="6800850" cy="510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857488" y="12858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this?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8596" y="590617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flex-fuel engine with its flex-fuel </a:t>
            </a:r>
          </a:p>
          <a:p>
            <a:pPr algn="ctr"/>
            <a:r>
              <a:rPr lang="en-US" sz="2800" dirty="0" smtClean="0"/>
              <a:t>electronic injection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Tell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Story</a:t>
            </a:r>
            <a:endParaRPr lang="pt-BR" dirty="0"/>
          </a:p>
        </p:txBody>
      </p:sp>
      <p:pic>
        <p:nvPicPr>
          <p:cNvPr id="8" name="Espaço Reservado para Conteúdo 7" descr="Motor F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68" y="1819748"/>
            <a:ext cx="5413714" cy="4063221"/>
          </a:xfrm>
        </p:spPr>
      </p:pic>
      <p:sp>
        <p:nvSpPr>
          <p:cNvPr id="24578" name="AutoShape 2" descr="http://68.209.87.173/84_Century/3_8_SFI_Turbo/Mototron1.jpg"/>
          <p:cNvSpPr>
            <a:spLocks noChangeAspect="1" noChangeArrowheads="1"/>
          </p:cNvSpPr>
          <p:nvPr/>
        </p:nvSpPr>
        <p:spPr bwMode="auto">
          <a:xfrm>
            <a:off x="63500" y="-136525"/>
            <a:ext cx="6800850" cy="510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857488" y="12858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this?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8596" y="590617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flex-fuel engine with its flex-fuel </a:t>
            </a:r>
          </a:p>
          <a:p>
            <a:pPr algn="ctr"/>
            <a:r>
              <a:rPr lang="en-US" sz="2800" dirty="0" smtClean="0"/>
              <a:t>electronic injection system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28728" y="2714620"/>
            <a:ext cx="657229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 IS IT IMPORTANT?</a:t>
            </a:r>
            <a:endParaRPr lang="pt-BR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Tell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Story</a:t>
            </a:r>
            <a:endParaRPr lang="pt-BR" dirty="0"/>
          </a:p>
        </p:txBody>
      </p:sp>
      <p:pic>
        <p:nvPicPr>
          <p:cNvPr id="8" name="Espaço Reservado para Conteúdo 7" descr="Motor F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68" y="1819748"/>
            <a:ext cx="5413714" cy="4063221"/>
          </a:xfrm>
        </p:spPr>
      </p:pic>
      <p:sp>
        <p:nvSpPr>
          <p:cNvPr id="24578" name="AutoShape 2" descr="http://68.209.87.173/84_Century/3_8_SFI_Turbo/Mototron1.jpg"/>
          <p:cNvSpPr>
            <a:spLocks noChangeAspect="1" noChangeArrowheads="1"/>
          </p:cNvSpPr>
          <p:nvPr/>
        </p:nvSpPr>
        <p:spPr bwMode="auto">
          <a:xfrm>
            <a:off x="63500" y="-136525"/>
            <a:ext cx="6800850" cy="510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857488" y="12858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this?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8596" y="590617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flex-fuel engine with its flex-fuel </a:t>
            </a:r>
          </a:p>
          <a:p>
            <a:pPr algn="ctr"/>
            <a:r>
              <a:rPr lang="en-US" sz="2800" dirty="0" smtClean="0"/>
              <a:t>electronic injection system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8596" y="3006866"/>
            <a:ext cx="14287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Sugar Cane Industry</a:t>
            </a:r>
            <a:endParaRPr lang="en-US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429520" y="3006866"/>
            <a:ext cx="1428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Petroleum  Industry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Tell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Story</a:t>
            </a:r>
            <a:endParaRPr lang="pt-BR" dirty="0"/>
          </a:p>
        </p:txBody>
      </p:sp>
      <p:sp>
        <p:nvSpPr>
          <p:cNvPr id="24578" name="AutoShape 2" descr="http://68.209.87.173/84_Century/3_8_SFI_Turbo/Mototron1.jpg"/>
          <p:cNvSpPr>
            <a:spLocks noChangeAspect="1" noChangeArrowheads="1"/>
          </p:cNvSpPr>
          <p:nvPr/>
        </p:nvSpPr>
        <p:spPr bwMode="auto">
          <a:xfrm>
            <a:off x="63500" y="-136525"/>
            <a:ext cx="6800850" cy="510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57290" y="2780438"/>
            <a:ext cx="14287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Sugar Cane Industry</a:t>
            </a:r>
            <a:endParaRPr lang="en-US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00826" y="2780438"/>
            <a:ext cx="144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Petroleum  Industry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23438" y="3997114"/>
            <a:ext cx="1440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Land </a:t>
            </a:r>
            <a:r>
              <a:rPr lang="en-US" b="1" dirty="0" err="1" smtClean="0"/>
              <a:t>Avaliability</a:t>
            </a:r>
            <a:endParaRPr lang="en-US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29058" y="5711627"/>
            <a:ext cx="1428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Food Industry</a:t>
            </a:r>
            <a:endParaRPr lang="en-US" b="1" dirty="0"/>
          </a:p>
        </p:txBody>
      </p:sp>
      <p:cxnSp>
        <p:nvCxnSpPr>
          <p:cNvPr id="18" name="Conector de seta reta 17"/>
          <p:cNvCxnSpPr>
            <a:stCxn id="7" idx="2"/>
            <a:endCxn id="13" idx="1"/>
          </p:cNvCxnSpPr>
          <p:nvPr/>
        </p:nvCxnSpPr>
        <p:spPr>
          <a:xfrm rot="16200000" flipH="1">
            <a:off x="2581576" y="2978418"/>
            <a:ext cx="831956" cy="185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4" idx="0"/>
            <a:endCxn id="13" idx="2"/>
          </p:cNvCxnSpPr>
          <p:nvPr/>
        </p:nvCxnSpPr>
        <p:spPr>
          <a:xfrm rot="5400000" flipH="1" flipV="1">
            <a:off x="4109347" y="5177536"/>
            <a:ext cx="10681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917818" y="1571612"/>
            <a:ext cx="144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Environment</a:t>
            </a:r>
            <a:endParaRPr lang="en-US" b="1" dirty="0"/>
          </a:p>
        </p:txBody>
      </p:sp>
      <p:cxnSp>
        <p:nvCxnSpPr>
          <p:cNvPr id="26" name="Conector de seta reta 25"/>
          <p:cNvCxnSpPr>
            <a:stCxn id="7" idx="0"/>
            <a:endCxn id="22" idx="1"/>
          </p:cNvCxnSpPr>
          <p:nvPr/>
        </p:nvCxnSpPr>
        <p:spPr>
          <a:xfrm rot="5400000" flipH="1" flipV="1">
            <a:off x="2570331" y="1432951"/>
            <a:ext cx="848826" cy="1846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11" idx="0"/>
            <a:endCxn id="22" idx="3"/>
          </p:cNvCxnSpPr>
          <p:nvPr/>
        </p:nvCxnSpPr>
        <p:spPr>
          <a:xfrm rot="16200000" flipV="1">
            <a:off x="5864909" y="1424521"/>
            <a:ext cx="848826" cy="186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28728" y="2285992"/>
            <a:ext cx="650085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en-US" sz="2400" b="1" dirty="0" smtClean="0"/>
              <a:t>Our Focus</a:t>
            </a:r>
          </a:p>
          <a:p>
            <a:pPr algn="ctr"/>
            <a:r>
              <a:rPr lang="en-US" sz="2400" b="1" dirty="0" smtClean="0"/>
              <a:t>(Today)</a:t>
            </a:r>
          </a:p>
          <a:p>
            <a:pPr algn="ctr"/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Tell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Story</a:t>
            </a:r>
            <a:endParaRPr lang="pt-BR" dirty="0"/>
          </a:p>
        </p:txBody>
      </p:sp>
      <p:sp>
        <p:nvSpPr>
          <p:cNvPr id="24578" name="AutoShape 2" descr="http://68.209.87.173/84_Century/3_8_SFI_Turbo/Mototron1.jpg"/>
          <p:cNvSpPr>
            <a:spLocks noChangeAspect="1" noChangeArrowheads="1"/>
          </p:cNvSpPr>
          <p:nvPr/>
        </p:nvSpPr>
        <p:spPr bwMode="auto">
          <a:xfrm>
            <a:off x="63500" y="-136525"/>
            <a:ext cx="6800850" cy="5105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14480" y="2571744"/>
            <a:ext cx="14287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Sugar Cane Industry</a:t>
            </a:r>
            <a:endParaRPr lang="en-US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72198" y="2571744"/>
            <a:ext cx="1428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Petroleum  Industry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29058" y="3997115"/>
            <a:ext cx="1428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Land </a:t>
            </a:r>
            <a:r>
              <a:rPr lang="en-US" b="1" dirty="0" err="1" smtClean="0"/>
              <a:t>Avaliable</a:t>
            </a:r>
            <a:endParaRPr lang="en-US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29058" y="5354437"/>
            <a:ext cx="1428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Food Industry</a:t>
            </a:r>
            <a:endParaRPr lang="en-US" b="1" dirty="0"/>
          </a:p>
        </p:txBody>
      </p:sp>
      <p:cxnSp>
        <p:nvCxnSpPr>
          <p:cNvPr id="18" name="Conector de seta reta 17"/>
          <p:cNvCxnSpPr>
            <a:stCxn id="7" idx="2"/>
            <a:endCxn id="13" idx="1"/>
          </p:cNvCxnSpPr>
          <p:nvPr/>
        </p:nvCxnSpPr>
        <p:spPr>
          <a:xfrm rot="16200000" flipH="1">
            <a:off x="2658634" y="3049856"/>
            <a:ext cx="1040651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4" idx="0"/>
            <a:endCxn id="13" idx="2"/>
          </p:cNvCxnSpPr>
          <p:nvPr/>
        </p:nvCxnSpPr>
        <p:spPr>
          <a:xfrm rot="5400000" flipH="1" flipV="1">
            <a:off x="4287943" y="4998942"/>
            <a:ext cx="71099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17818" y="1214422"/>
            <a:ext cx="1440000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Environment</a:t>
            </a:r>
            <a:endParaRPr lang="en-US" b="1" dirty="0"/>
          </a:p>
        </p:txBody>
      </p:sp>
      <p:cxnSp>
        <p:nvCxnSpPr>
          <p:cNvPr id="19" name="Conector de seta reta 18"/>
          <p:cNvCxnSpPr>
            <a:stCxn id="7" idx="0"/>
            <a:endCxn id="15" idx="1"/>
          </p:cNvCxnSpPr>
          <p:nvPr/>
        </p:nvCxnSpPr>
        <p:spPr>
          <a:xfrm rot="5400000" flipH="1" flipV="1">
            <a:off x="2674678" y="1328604"/>
            <a:ext cx="997322" cy="1488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endCxn id="15" idx="3"/>
          </p:cNvCxnSpPr>
          <p:nvPr/>
        </p:nvCxnSpPr>
        <p:spPr>
          <a:xfrm rot="10800000">
            <a:off x="5357818" y="1574422"/>
            <a:ext cx="1428760" cy="92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2887</TotalTime>
  <Words>1314</Words>
  <Application>Microsoft Office PowerPoint</Application>
  <PresentationFormat>Apresentação na tela (4:3)</PresentationFormat>
  <Paragraphs>298</Paragraphs>
  <Slides>38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System Dynamics Society 27th International Conference</vt:lpstr>
      <vt:lpstr> </vt:lpstr>
      <vt:lpstr>Agenda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Tell the story</vt:lpstr>
      <vt:lpstr>Graph the Variables  Cars sold in Brazil</vt:lpstr>
      <vt:lpstr>Making the System Visible Subsytem Diagram</vt:lpstr>
      <vt:lpstr>Making the System Visible  Causal loop Diagram</vt:lpstr>
      <vt:lpstr>Making the System Visible  Causal loop Diagram</vt:lpstr>
      <vt:lpstr>Identify the Lessons</vt:lpstr>
      <vt:lpstr>Next Step</vt:lpstr>
      <vt:lpstr>Thank you very much!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Dynamics Society</dc:title>
  <dc:creator>Joaquim</dc:creator>
  <cp:lastModifiedBy>Joaquim</cp:lastModifiedBy>
  <cp:revision>129</cp:revision>
  <dcterms:created xsi:type="dcterms:W3CDTF">2009-07-26T12:54:15Z</dcterms:created>
  <dcterms:modified xsi:type="dcterms:W3CDTF">2009-07-29T06:24:34Z</dcterms:modified>
</cp:coreProperties>
</file>